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613" r:id="rId3"/>
    <p:sldId id="612" r:id="rId4"/>
    <p:sldId id="614" r:id="rId5"/>
    <p:sldId id="622" r:id="rId6"/>
    <p:sldId id="615" r:id="rId7"/>
    <p:sldId id="616" r:id="rId8"/>
    <p:sldId id="617" r:id="rId9"/>
    <p:sldId id="533" r:id="rId10"/>
    <p:sldId id="573" r:id="rId11"/>
    <p:sldId id="598" r:id="rId12"/>
    <p:sldId id="522" r:id="rId13"/>
    <p:sldId id="600" r:id="rId14"/>
    <p:sldId id="568" r:id="rId15"/>
    <p:sldId id="259" r:id="rId16"/>
    <p:sldId id="602" r:id="rId17"/>
    <p:sldId id="603" r:id="rId18"/>
    <p:sldId id="608" r:id="rId19"/>
    <p:sldId id="626" r:id="rId20"/>
    <p:sldId id="625" r:id="rId21"/>
    <p:sldId id="610" r:id="rId22"/>
    <p:sldId id="619" r:id="rId23"/>
    <p:sldId id="618" r:id="rId24"/>
    <p:sldId id="621" r:id="rId25"/>
    <p:sldId id="26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70" autoAdjust="0"/>
    <p:restoredTop sz="94711"/>
  </p:normalViewPr>
  <p:slideViewPr>
    <p:cSldViewPr snapToGrid="0">
      <p:cViewPr varScale="1">
        <p:scale>
          <a:sx n="116" d="100"/>
          <a:sy n="116" d="100"/>
        </p:scale>
        <p:origin x="78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6DED2E-0574-4249-B902-FA4457C39EF1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97D92F0-F8B6-1E4D-9A50-2486F7A0AB53}">
      <dgm:prSet phldrT="[Text]" custT="1"/>
      <dgm:spPr/>
      <dgm:t>
        <a:bodyPr/>
        <a:lstStyle/>
        <a:p>
          <a:r>
            <a:rPr lang="en-GB" sz="2400" b="1" dirty="0"/>
            <a:t>Service Users</a:t>
          </a:r>
        </a:p>
      </dgm:t>
    </dgm:pt>
    <dgm:pt modelId="{6AD7FB31-41F5-434F-8793-3CF409F88915}" type="parTrans" cxnId="{018FE8A7-81D4-6444-AB36-C8CAA08C2FDB}">
      <dgm:prSet/>
      <dgm:spPr/>
      <dgm:t>
        <a:bodyPr/>
        <a:lstStyle/>
        <a:p>
          <a:endParaRPr lang="en-GB"/>
        </a:p>
      </dgm:t>
    </dgm:pt>
    <dgm:pt modelId="{0E19C9BC-6D36-3249-952B-CCD25A270F2B}" type="sibTrans" cxnId="{018FE8A7-81D4-6444-AB36-C8CAA08C2FDB}">
      <dgm:prSet/>
      <dgm:spPr/>
      <dgm:t>
        <a:bodyPr/>
        <a:lstStyle/>
        <a:p>
          <a:endParaRPr lang="en-GB"/>
        </a:p>
      </dgm:t>
    </dgm:pt>
    <dgm:pt modelId="{4F346CAA-AF04-3844-AD41-66DCDBE1D5C1}">
      <dgm:prSet phldrT="[Text]" custT="1"/>
      <dgm:spPr/>
      <dgm:t>
        <a:bodyPr/>
        <a:lstStyle/>
        <a:p>
          <a:r>
            <a:rPr lang="en-GB" sz="2400" b="1" dirty="0"/>
            <a:t>Collaborators</a:t>
          </a:r>
        </a:p>
      </dgm:t>
    </dgm:pt>
    <dgm:pt modelId="{339914BD-CB13-6844-B3F1-E3045BDDC122}" type="parTrans" cxnId="{CB09B021-F067-6B44-A116-63822E2E7C26}">
      <dgm:prSet/>
      <dgm:spPr/>
      <dgm:t>
        <a:bodyPr/>
        <a:lstStyle/>
        <a:p>
          <a:endParaRPr lang="en-GB"/>
        </a:p>
      </dgm:t>
    </dgm:pt>
    <dgm:pt modelId="{7B9AF704-B523-DD48-B636-8EAD6E2CEA4A}" type="sibTrans" cxnId="{CB09B021-F067-6B44-A116-63822E2E7C26}">
      <dgm:prSet/>
      <dgm:spPr/>
      <dgm:t>
        <a:bodyPr/>
        <a:lstStyle/>
        <a:p>
          <a:endParaRPr lang="en-GB"/>
        </a:p>
      </dgm:t>
    </dgm:pt>
    <dgm:pt modelId="{E35764A4-56B4-CE4D-B18E-0E75EC8255B9}">
      <dgm:prSet phldrT="[Text]" custT="1"/>
      <dgm:spPr/>
      <dgm:t>
        <a:bodyPr/>
        <a:lstStyle/>
        <a:p>
          <a:r>
            <a:rPr lang="en-GB" sz="2400" b="1" dirty="0"/>
            <a:t>Sponsors</a:t>
          </a:r>
        </a:p>
      </dgm:t>
    </dgm:pt>
    <dgm:pt modelId="{477C9E93-BB7D-5E4A-9F87-07B37B248E21}" type="parTrans" cxnId="{D7C6E2E4-2384-DE42-A96B-C0081077B46A}">
      <dgm:prSet/>
      <dgm:spPr/>
      <dgm:t>
        <a:bodyPr/>
        <a:lstStyle/>
        <a:p>
          <a:endParaRPr lang="en-GB"/>
        </a:p>
      </dgm:t>
    </dgm:pt>
    <dgm:pt modelId="{67B36C43-60B1-A544-94C3-8F7B260230B5}" type="sibTrans" cxnId="{D7C6E2E4-2384-DE42-A96B-C0081077B46A}">
      <dgm:prSet/>
      <dgm:spPr/>
      <dgm:t>
        <a:bodyPr/>
        <a:lstStyle/>
        <a:p>
          <a:endParaRPr lang="en-GB"/>
        </a:p>
      </dgm:t>
    </dgm:pt>
    <dgm:pt modelId="{80F194E1-F24E-2945-81EE-B4D2E62E832D}">
      <dgm:prSet phldrT="[Text]" custT="1"/>
      <dgm:spPr/>
      <dgm:t>
        <a:bodyPr/>
        <a:lstStyle/>
        <a:p>
          <a:r>
            <a:rPr lang="en-GB" sz="2400" b="1" dirty="0"/>
            <a:t>Supporters</a:t>
          </a:r>
        </a:p>
      </dgm:t>
    </dgm:pt>
    <dgm:pt modelId="{1CD0AF7B-A9E9-4340-BAE5-F1D6EEC12006}" type="parTrans" cxnId="{B69453C9-E0AF-C540-97A2-15EFF91CADEC}">
      <dgm:prSet/>
      <dgm:spPr/>
      <dgm:t>
        <a:bodyPr/>
        <a:lstStyle/>
        <a:p>
          <a:endParaRPr lang="en-GB"/>
        </a:p>
      </dgm:t>
    </dgm:pt>
    <dgm:pt modelId="{04D5A96D-CECC-7F4A-AE20-EE6384CB8387}" type="sibTrans" cxnId="{B69453C9-E0AF-C540-97A2-15EFF91CADEC}">
      <dgm:prSet/>
      <dgm:spPr/>
      <dgm:t>
        <a:bodyPr/>
        <a:lstStyle/>
        <a:p>
          <a:endParaRPr lang="en-GB"/>
        </a:p>
      </dgm:t>
    </dgm:pt>
    <dgm:pt modelId="{07DD3008-6B79-0B40-B2E6-8CA56623CDF3}">
      <dgm:prSet phldrT="[Text]" custT="1"/>
      <dgm:spPr/>
      <dgm:t>
        <a:bodyPr/>
        <a:lstStyle/>
        <a:p>
          <a:r>
            <a:rPr lang="en-GB" sz="2400" b="1" dirty="0"/>
            <a:t>Partners</a:t>
          </a:r>
        </a:p>
      </dgm:t>
    </dgm:pt>
    <dgm:pt modelId="{F8C7DF04-273C-E84C-8DB4-F50FCE153E35}" type="parTrans" cxnId="{C48C602D-DFF8-D24B-95CF-832D8C4F8195}">
      <dgm:prSet/>
      <dgm:spPr/>
      <dgm:t>
        <a:bodyPr/>
        <a:lstStyle/>
        <a:p>
          <a:endParaRPr lang="en-GB"/>
        </a:p>
      </dgm:t>
    </dgm:pt>
    <dgm:pt modelId="{7D380596-9AB3-8A4A-8FA7-0806C21DFFD6}" type="sibTrans" cxnId="{C48C602D-DFF8-D24B-95CF-832D8C4F8195}">
      <dgm:prSet/>
      <dgm:spPr/>
      <dgm:t>
        <a:bodyPr/>
        <a:lstStyle/>
        <a:p>
          <a:endParaRPr lang="en-GB"/>
        </a:p>
      </dgm:t>
    </dgm:pt>
    <dgm:pt modelId="{3EDF6CD3-1E29-6C43-86D5-03E284A81BED}" type="pres">
      <dgm:prSet presAssocID="{E66DED2E-0574-4249-B902-FA4457C39EF1}" presName="cycle" presStyleCnt="0">
        <dgm:presLayoutVars>
          <dgm:dir/>
          <dgm:resizeHandles val="exact"/>
        </dgm:presLayoutVars>
      </dgm:prSet>
      <dgm:spPr/>
    </dgm:pt>
    <dgm:pt modelId="{9F7EA0C6-6BA0-194C-B1F0-C42CCBA36A53}" type="pres">
      <dgm:prSet presAssocID="{07DD3008-6B79-0B40-B2E6-8CA56623CDF3}" presName="dummy" presStyleCnt="0"/>
      <dgm:spPr/>
    </dgm:pt>
    <dgm:pt modelId="{62729301-BE54-1C46-8D2E-327EBED8928D}" type="pres">
      <dgm:prSet presAssocID="{07DD3008-6B79-0B40-B2E6-8CA56623CDF3}" presName="node" presStyleLbl="revTx" presStyleIdx="0" presStyleCnt="5">
        <dgm:presLayoutVars>
          <dgm:bulletEnabled val="1"/>
        </dgm:presLayoutVars>
      </dgm:prSet>
      <dgm:spPr/>
    </dgm:pt>
    <dgm:pt modelId="{240C078D-80C2-854A-A9F0-08E0F5451E88}" type="pres">
      <dgm:prSet presAssocID="{7D380596-9AB3-8A4A-8FA7-0806C21DFFD6}" presName="sibTrans" presStyleLbl="node1" presStyleIdx="0" presStyleCnt="5"/>
      <dgm:spPr/>
    </dgm:pt>
    <dgm:pt modelId="{08AACE47-E638-6C4A-848D-ACB707CCE894}" type="pres">
      <dgm:prSet presAssocID="{4F346CAA-AF04-3844-AD41-66DCDBE1D5C1}" presName="dummy" presStyleCnt="0"/>
      <dgm:spPr/>
    </dgm:pt>
    <dgm:pt modelId="{97C4A596-AB03-8D4F-894E-1E48CD81BA6C}" type="pres">
      <dgm:prSet presAssocID="{4F346CAA-AF04-3844-AD41-66DCDBE1D5C1}" presName="node" presStyleLbl="revTx" presStyleIdx="1" presStyleCnt="5" custScaleX="160173">
        <dgm:presLayoutVars>
          <dgm:bulletEnabled val="1"/>
        </dgm:presLayoutVars>
      </dgm:prSet>
      <dgm:spPr/>
    </dgm:pt>
    <dgm:pt modelId="{00AC6266-2BBC-264B-AEFF-D520917E40E7}" type="pres">
      <dgm:prSet presAssocID="{7B9AF704-B523-DD48-B636-8EAD6E2CEA4A}" presName="sibTrans" presStyleLbl="node1" presStyleIdx="1" presStyleCnt="5" custLinFactNeighborX="4741" custLinFactNeighborY="-2321"/>
      <dgm:spPr/>
    </dgm:pt>
    <dgm:pt modelId="{101C0EED-47A6-984B-BB98-B126FD088DA0}" type="pres">
      <dgm:prSet presAssocID="{80F194E1-F24E-2945-81EE-B4D2E62E832D}" presName="dummy" presStyleCnt="0"/>
      <dgm:spPr/>
    </dgm:pt>
    <dgm:pt modelId="{BDC75B30-B5DD-4E45-A1CA-F355F75263F1}" type="pres">
      <dgm:prSet presAssocID="{80F194E1-F24E-2945-81EE-B4D2E62E832D}" presName="node" presStyleLbl="revTx" presStyleIdx="2" presStyleCnt="5">
        <dgm:presLayoutVars>
          <dgm:bulletEnabled val="1"/>
        </dgm:presLayoutVars>
      </dgm:prSet>
      <dgm:spPr/>
    </dgm:pt>
    <dgm:pt modelId="{DB26F7CA-E4F9-8F47-94F6-7CCDF5F62F3F}" type="pres">
      <dgm:prSet presAssocID="{04D5A96D-CECC-7F4A-AE20-EE6384CB8387}" presName="sibTrans" presStyleLbl="node1" presStyleIdx="2" presStyleCnt="5" custLinFactNeighborX="-4229" custLinFactNeighborY="-1936"/>
      <dgm:spPr/>
    </dgm:pt>
    <dgm:pt modelId="{6F1D5B07-E751-BC41-8E9C-4AF3B2965DD5}" type="pres">
      <dgm:prSet presAssocID="{E35764A4-56B4-CE4D-B18E-0E75EC8255B9}" presName="dummy" presStyleCnt="0"/>
      <dgm:spPr/>
    </dgm:pt>
    <dgm:pt modelId="{D79011F5-554A-F547-857E-56297828CB1C}" type="pres">
      <dgm:prSet presAssocID="{E35764A4-56B4-CE4D-B18E-0E75EC8255B9}" presName="node" presStyleLbl="revTx" presStyleIdx="3" presStyleCnt="5">
        <dgm:presLayoutVars>
          <dgm:bulletEnabled val="1"/>
        </dgm:presLayoutVars>
      </dgm:prSet>
      <dgm:spPr/>
    </dgm:pt>
    <dgm:pt modelId="{57BC6F5E-35FF-6D4C-96B7-EBC9CC78E680}" type="pres">
      <dgm:prSet presAssocID="{67B36C43-60B1-A544-94C3-8F7B260230B5}" presName="sibTrans" presStyleLbl="node1" presStyleIdx="3" presStyleCnt="5"/>
      <dgm:spPr/>
    </dgm:pt>
    <dgm:pt modelId="{987D0BBB-AA49-AC4A-8157-8E3272687795}" type="pres">
      <dgm:prSet presAssocID="{A97D92F0-F8B6-1E4D-9A50-2486F7A0AB53}" presName="dummy" presStyleCnt="0"/>
      <dgm:spPr/>
    </dgm:pt>
    <dgm:pt modelId="{997E07A4-A187-B349-A242-E899AF123A59}" type="pres">
      <dgm:prSet presAssocID="{A97D92F0-F8B6-1E4D-9A50-2486F7A0AB53}" presName="node" presStyleLbl="revTx" presStyleIdx="4" presStyleCnt="5">
        <dgm:presLayoutVars>
          <dgm:bulletEnabled val="1"/>
        </dgm:presLayoutVars>
      </dgm:prSet>
      <dgm:spPr/>
    </dgm:pt>
    <dgm:pt modelId="{66438173-F6FF-D245-AB7E-EF8C6FAFC10E}" type="pres">
      <dgm:prSet presAssocID="{0E19C9BC-6D36-3249-952B-CCD25A270F2B}" presName="sibTrans" presStyleLbl="node1" presStyleIdx="4" presStyleCnt="5"/>
      <dgm:spPr/>
    </dgm:pt>
  </dgm:ptLst>
  <dgm:cxnLst>
    <dgm:cxn modelId="{82C6B102-3345-7547-B7D3-22CE4726D118}" type="presOf" srcId="{E66DED2E-0574-4249-B902-FA4457C39EF1}" destId="{3EDF6CD3-1E29-6C43-86D5-03E284A81BED}" srcOrd="0" destOrd="0" presId="urn:microsoft.com/office/officeart/2005/8/layout/cycle1"/>
    <dgm:cxn modelId="{CB09B021-F067-6B44-A116-63822E2E7C26}" srcId="{E66DED2E-0574-4249-B902-FA4457C39EF1}" destId="{4F346CAA-AF04-3844-AD41-66DCDBE1D5C1}" srcOrd="1" destOrd="0" parTransId="{339914BD-CB13-6844-B3F1-E3045BDDC122}" sibTransId="{7B9AF704-B523-DD48-B636-8EAD6E2CEA4A}"/>
    <dgm:cxn modelId="{9CAF8A22-BA1D-4848-B912-C95E8EFBF6E4}" type="presOf" srcId="{4F346CAA-AF04-3844-AD41-66DCDBE1D5C1}" destId="{97C4A596-AB03-8D4F-894E-1E48CD81BA6C}" srcOrd="0" destOrd="0" presId="urn:microsoft.com/office/officeart/2005/8/layout/cycle1"/>
    <dgm:cxn modelId="{C48C602D-DFF8-D24B-95CF-832D8C4F8195}" srcId="{E66DED2E-0574-4249-B902-FA4457C39EF1}" destId="{07DD3008-6B79-0B40-B2E6-8CA56623CDF3}" srcOrd="0" destOrd="0" parTransId="{F8C7DF04-273C-E84C-8DB4-F50FCE153E35}" sibTransId="{7D380596-9AB3-8A4A-8FA7-0806C21DFFD6}"/>
    <dgm:cxn modelId="{882EB758-2BC4-5D48-9453-EBA5E4FE7393}" type="presOf" srcId="{A97D92F0-F8B6-1E4D-9A50-2486F7A0AB53}" destId="{997E07A4-A187-B349-A242-E899AF123A59}" srcOrd="0" destOrd="0" presId="urn:microsoft.com/office/officeart/2005/8/layout/cycle1"/>
    <dgm:cxn modelId="{7D22625D-45A1-4F40-8E88-8EC316AB3821}" type="presOf" srcId="{80F194E1-F24E-2945-81EE-B4D2E62E832D}" destId="{BDC75B30-B5DD-4E45-A1CA-F355F75263F1}" srcOrd="0" destOrd="0" presId="urn:microsoft.com/office/officeart/2005/8/layout/cycle1"/>
    <dgm:cxn modelId="{7352A26D-64D2-9746-AF37-CAAB5D1CC0AF}" type="presOf" srcId="{E35764A4-56B4-CE4D-B18E-0E75EC8255B9}" destId="{D79011F5-554A-F547-857E-56297828CB1C}" srcOrd="0" destOrd="0" presId="urn:microsoft.com/office/officeart/2005/8/layout/cycle1"/>
    <dgm:cxn modelId="{ED97947B-897D-994A-9147-11639F2E1F49}" type="presOf" srcId="{04D5A96D-CECC-7F4A-AE20-EE6384CB8387}" destId="{DB26F7CA-E4F9-8F47-94F6-7CCDF5F62F3F}" srcOrd="0" destOrd="0" presId="urn:microsoft.com/office/officeart/2005/8/layout/cycle1"/>
    <dgm:cxn modelId="{97372E81-93BB-FF43-907E-8BDB5DF63447}" type="presOf" srcId="{0E19C9BC-6D36-3249-952B-CCD25A270F2B}" destId="{66438173-F6FF-D245-AB7E-EF8C6FAFC10E}" srcOrd="0" destOrd="0" presId="urn:microsoft.com/office/officeart/2005/8/layout/cycle1"/>
    <dgm:cxn modelId="{13FE099A-B886-1748-AFED-C89CD90FD335}" type="presOf" srcId="{7B9AF704-B523-DD48-B636-8EAD6E2CEA4A}" destId="{00AC6266-2BBC-264B-AEFF-D520917E40E7}" srcOrd="0" destOrd="0" presId="urn:microsoft.com/office/officeart/2005/8/layout/cycle1"/>
    <dgm:cxn modelId="{018FE8A7-81D4-6444-AB36-C8CAA08C2FDB}" srcId="{E66DED2E-0574-4249-B902-FA4457C39EF1}" destId="{A97D92F0-F8B6-1E4D-9A50-2486F7A0AB53}" srcOrd="4" destOrd="0" parTransId="{6AD7FB31-41F5-434F-8793-3CF409F88915}" sibTransId="{0E19C9BC-6D36-3249-952B-CCD25A270F2B}"/>
    <dgm:cxn modelId="{B69453C9-E0AF-C540-97A2-15EFF91CADEC}" srcId="{E66DED2E-0574-4249-B902-FA4457C39EF1}" destId="{80F194E1-F24E-2945-81EE-B4D2E62E832D}" srcOrd="2" destOrd="0" parTransId="{1CD0AF7B-A9E9-4340-BAE5-F1D6EEC12006}" sibTransId="{04D5A96D-CECC-7F4A-AE20-EE6384CB8387}"/>
    <dgm:cxn modelId="{8407FBDA-CF2D-0549-84F8-4D1F155D7F38}" type="presOf" srcId="{07DD3008-6B79-0B40-B2E6-8CA56623CDF3}" destId="{62729301-BE54-1C46-8D2E-327EBED8928D}" srcOrd="0" destOrd="0" presId="urn:microsoft.com/office/officeart/2005/8/layout/cycle1"/>
    <dgm:cxn modelId="{D7C6E2E4-2384-DE42-A96B-C0081077B46A}" srcId="{E66DED2E-0574-4249-B902-FA4457C39EF1}" destId="{E35764A4-56B4-CE4D-B18E-0E75EC8255B9}" srcOrd="3" destOrd="0" parTransId="{477C9E93-BB7D-5E4A-9F87-07B37B248E21}" sibTransId="{67B36C43-60B1-A544-94C3-8F7B260230B5}"/>
    <dgm:cxn modelId="{6BA0EAFA-7CCB-714B-81A7-50F579646660}" type="presOf" srcId="{7D380596-9AB3-8A4A-8FA7-0806C21DFFD6}" destId="{240C078D-80C2-854A-A9F0-08E0F5451E88}" srcOrd="0" destOrd="0" presId="urn:microsoft.com/office/officeart/2005/8/layout/cycle1"/>
    <dgm:cxn modelId="{E2D804FC-0900-D549-BF21-D705414577EE}" type="presOf" srcId="{67B36C43-60B1-A544-94C3-8F7B260230B5}" destId="{57BC6F5E-35FF-6D4C-96B7-EBC9CC78E680}" srcOrd="0" destOrd="0" presId="urn:microsoft.com/office/officeart/2005/8/layout/cycle1"/>
    <dgm:cxn modelId="{C905A525-F5B7-9744-8B57-A87979FDF8F1}" type="presParOf" srcId="{3EDF6CD3-1E29-6C43-86D5-03E284A81BED}" destId="{9F7EA0C6-6BA0-194C-B1F0-C42CCBA36A53}" srcOrd="0" destOrd="0" presId="urn:microsoft.com/office/officeart/2005/8/layout/cycle1"/>
    <dgm:cxn modelId="{56336CC3-6CAC-ED4B-BE79-43F35504401F}" type="presParOf" srcId="{3EDF6CD3-1E29-6C43-86D5-03E284A81BED}" destId="{62729301-BE54-1C46-8D2E-327EBED8928D}" srcOrd="1" destOrd="0" presId="urn:microsoft.com/office/officeart/2005/8/layout/cycle1"/>
    <dgm:cxn modelId="{A80701C8-E60C-E945-8367-C7F68BCC2B9A}" type="presParOf" srcId="{3EDF6CD3-1E29-6C43-86D5-03E284A81BED}" destId="{240C078D-80C2-854A-A9F0-08E0F5451E88}" srcOrd="2" destOrd="0" presId="urn:microsoft.com/office/officeart/2005/8/layout/cycle1"/>
    <dgm:cxn modelId="{8813C4CF-A21C-9448-83E7-537BA03E79DF}" type="presParOf" srcId="{3EDF6CD3-1E29-6C43-86D5-03E284A81BED}" destId="{08AACE47-E638-6C4A-848D-ACB707CCE894}" srcOrd="3" destOrd="0" presId="urn:microsoft.com/office/officeart/2005/8/layout/cycle1"/>
    <dgm:cxn modelId="{75A8212F-72CC-D94C-BDC2-C2AF5C3D57F1}" type="presParOf" srcId="{3EDF6CD3-1E29-6C43-86D5-03E284A81BED}" destId="{97C4A596-AB03-8D4F-894E-1E48CD81BA6C}" srcOrd="4" destOrd="0" presId="urn:microsoft.com/office/officeart/2005/8/layout/cycle1"/>
    <dgm:cxn modelId="{21D1BF42-5597-7F46-B434-1BFC28099C90}" type="presParOf" srcId="{3EDF6CD3-1E29-6C43-86D5-03E284A81BED}" destId="{00AC6266-2BBC-264B-AEFF-D520917E40E7}" srcOrd="5" destOrd="0" presId="urn:microsoft.com/office/officeart/2005/8/layout/cycle1"/>
    <dgm:cxn modelId="{B5B24266-BBCC-6749-BD35-97DEED09ED88}" type="presParOf" srcId="{3EDF6CD3-1E29-6C43-86D5-03E284A81BED}" destId="{101C0EED-47A6-984B-BB98-B126FD088DA0}" srcOrd="6" destOrd="0" presId="urn:microsoft.com/office/officeart/2005/8/layout/cycle1"/>
    <dgm:cxn modelId="{90E4D338-7E6D-CD42-8535-4ADF4C3B511E}" type="presParOf" srcId="{3EDF6CD3-1E29-6C43-86D5-03E284A81BED}" destId="{BDC75B30-B5DD-4E45-A1CA-F355F75263F1}" srcOrd="7" destOrd="0" presId="urn:microsoft.com/office/officeart/2005/8/layout/cycle1"/>
    <dgm:cxn modelId="{F4A8C6BD-D459-EE4C-B2E2-90710CE4E629}" type="presParOf" srcId="{3EDF6CD3-1E29-6C43-86D5-03E284A81BED}" destId="{DB26F7CA-E4F9-8F47-94F6-7CCDF5F62F3F}" srcOrd="8" destOrd="0" presId="urn:microsoft.com/office/officeart/2005/8/layout/cycle1"/>
    <dgm:cxn modelId="{D919F5BC-C911-AF49-8535-C828B25123A8}" type="presParOf" srcId="{3EDF6CD3-1E29-6C43-86D5-03E284A81BED}" destId="{6F1D5B07-E751-BC41-8E9C-4AF3B2965DD5}" srcOrd="9" destOrd="0" presId="urn:microsoft.com/office/officeart/2005/8/layout/cycle1"/>
    <dgm:cxn modelId="{99C4E99F-648A-124A-B68D-FA3A2181A298}" type="presParOf" srcId="{3EDF6CD3-1E29-6C43-86D5-03E284A81BED}" destId="{D79011F5-554A-F547-857E-56297828CB1C}" srcOrd="10" destOrd="0" presId="urn:microsoft.com/office/officeart/2005/8/layout/cycle1"/>
    <dgm:cxn modelId="{696092A9-80E3-5F46-8774-BE8D8D68534B}" type="presParOf" srcId="{3EDF6CD3-1E29-6C43-86D5-03E284A81BED}" destId="{57BC6F5E-35FF-6D4C-96B7-EBC9CC78E680}" srcOrd="11" destOrd="0" presId="urn:microsoft.com/office/officeart/2005/8/layout/cycle1"/>
    <dgm:cxn modelId="{65C51F35-A890-F248-A797-5FD0EC5D55D6}" type="presParOf" srcId="{3EDF6CD3-1E29-6C43-86D5-03E284A81BED}" destId="{987D0BBB-AA49-AC4A-8157-8E3272687795}" srcOrd="12" destOrd="0" presId="urn:microsoft.com/office/officeart/2005/8/layout/cycle1"/>
    <dgm:cxn modelId="{73D85115-1B45-174B-9EC9-E595E83F4FC9}" type="presParOf" srcId="{3EDF6CD3-1E29-6C43-86D5-03E284A81BED}" destId="{997E07A4-A187-B349-A242-E899AF123A59}" srcOrd="13" destOrd="0" presId="urn:microsoft.com/office/officeart/2005/8/layout/cycle1"/>
    <dgm:cxn modelId="{FC106347-9059-4D49-AB48-48F983412157}" type="presParOf" srcId="{3EDF6CD3-1E29-6C43-86D5-03E284A81BED}" destId="{66438173-F6FF-D245-AB7E-EF8C6FAFC10E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29301-BE54-1C46-8D2E-327EBED8928D}">
      <dsp:nvSpPr>
        <dsp:cNvPr id="0" name=""/>
        <dsp:cNvSpPr/>
      </dsp:nvSpPr>
      <dsp:spPr>
        <a:xfrm>
          <a:off x="5625114" y="44447"/>
          <a:ext cx="1510679" cy="1510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Partners</a:t>
          </a:r>
        </a:p>
      </dsp:txBody>
      <dsp:txXfrm>
        <a:off x="5625114" y="44447"/>
        <a:ext cx="1510679" cy="1510679"/>
      </dsp:txXfrm>
    </dsp:sp>
    <dsp:sp modelId="{240C078D-80C2-854A-A9F0-08E0F5451E88}">
      <dsp:nvSpPr>
        <dsp:cNvPr id="0" name=""/>
        <dsp:cNvSpPr/>
      </dsp:nvSpPr>
      <dsp:spPr>
        <a:xfrm>
          <a:off x="2071744" y="779"/>
          <a:ext cx="5663601" cy="5663601"/>
        </a:xfrm>
        <a:prstGeom prst="circularArrow">
          <a:avLst>
            <a:gd name="adj1" fmla="val 5201"/>
            <a:gd name="adj2" fmla="val 335998"/>
            <a:gd name="adj3" fmla="val 21292894"/>
            <a:gd name="adj4" fmla="val 19766543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C4A596-AB03-8D4F-894E-1E48CD81BA6C}">
      <dsp:nvSpPr>
        <dsp:cNvPr id="0" name=""/>
        <dsp:cNvSpPr/>
      </dsp:nvSpPr>
      <dsp:spPr>
        <a:xfrm>
          <a:off x="6083384" y="2853697"/>
          <a:ext cx="2419701" cy="1510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Collaborators</a:t>
          </a:r>
        </a:p>
      </dsp:txBody>
      <dsp:txXfrm>
        <a:off x="6083384" y="2853697"/>
        <a:ext cx="2419701" cy="1510679"/>
      </dsp:txXfrm>
    </dsp:sp>
    <dsp:sp modelId="{00AC6266-2BBC-264B-AEFF-D520917E40E7}">
      <dsp:nvSpPr>
        <dsp:cNvPr id="0" name=""/>
        <dsp:cNvSpPr/>
      </dsp:nvSpPr>
      <dsp:spPr>
        <a:xfrm>
          <a:off x="2340255" y="-130672"/>
          <a:ext cx="5663601" cy="5663601"/>
        </a:xfrm>
        <a:prstGeom prst="circularArrow">
          <a:avLst>
            <a:gd name="adj1" fmla="val 5201"/>
            <a:gd name="adj2" fmla="val 335998"/>
            <a:gd name="adj3" fmla="val 4014338"/>
            <a:gd name="adj4" fmla="val 2253763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C75B30-B5DD-4E45-A1CA-F355F75263F1}">
      <dsp:nvSpPr>
        <dsp:cNvPr id="0" name=""/>
        <dsp:cNvSpPr/>
      </dsp:nvSpPr>
      <dsp:spPr>
        <a:xfrm>
          <a:off x="4148204" y="4589909"/>
          <a:ext cx="1510679" cy="1510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Supporters</a:t>
          </a:r>
        </a:p>
      </dsp:txBody>
      <dsp:txXfrm>
        <a:off x="4148204" y="4589909"/>
        <a:ext cx="1510679" cy="1510679"/>
      </dsp:txXfrm>
    </dsp:sp>
    <dsp:sp modelId="{DB26F7CA-E4F9-8F47-94F6-7CCDF5F62F3F}">
      <dsp:nvSpPr>
        <dsp:cNvPr id="0" name=""/>
        <dsp:cNvSpPr/>
      </dsp:nvSpPr>
      <dsp:spPr>
        <a:xfrm>
          <a:off x="1832230" y="-108867"/>
          <a:ext cx="5663601" cy="5663601"/>
        </a:xfrm>
        <a:prstGeom prst="circularArrow">
          <a:avLst>
            <a:gd name="adj1" fmla="val 5201"/>
            <a:gd name="adj2" fmla="val 335998"/>
            <a:gd name="adj3" fmla="val 8210238"/>
            <a:gd name="adj4" fmla="val 6449664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9011F5-554A-F547-857E-56297828CB1C}">
      <dsp:nvSpPr>
        <dsp:cNvPr id="0" name=""/>
        <dsp:cNvSpPr/>
      </dsp:nvSpPr>
      <dsp:spPr>
        <a:xfrm>
          <a:off x="1758514" y="2853697"/>
          <a:ext cx="1510679" cy="1510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Sponsors</a:t>
          </a:r>
        </a:p>
      </dsp:txBody>
      <dsp:txXfrm>
        <a:off x="1758514" y="2853697"/>
        <a:ext cx="1510679" cy="1510679"/>
      </dsp:txXfrm>
    </dsp:sp>
    <dsp:sp modelId="{57BC6F5E-35FF-6D4C-96B7-EBC9CC78E680}">
      <dsp:nvSpPr>
        <dsp:cNvPr id="0" name=""/>
        <dsp:cNvSpPr/>
      </dsp:nvSpPr>
      <dsp:spPr>
        <a:xfrm>
          <a:off x="2071744" y="779"/>
          <a:ext cx="5663601" cy="5663601"/>
        </a:xfrm>
        <a:prstGeom prst="circularArrow">
          <a:avLst>
            <a:gd name="adj1" fmla="val 5201"/>
            <a:gd name="adj2" fmla="val 335998"/>
            <a:gd name="adj3" fmla="val 12297458"/>
            <a:gd name="adj4" fmla="val 10771107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7E07A4-A187-B349-A242-E899AF123A59}">
      <dsp:nvSpPr>
        <dsp:cNvPr id="0" name=""/>
        <dsp:cNvSpPr/>
      </dsp:nvSpPr>
      <dsp:spPr>
        <a:xfrm>
          <a:off x="2671294" y="44447"/>
          <a:ext cx="1510679" cy="1510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Service Users</a:t>
          </a:r>
        </a:p>
      </dsp:txBody>
      <dsp:txXfrm>
        <a:off x="2671294" y="44447"/>
        <a:ext cx="1510679" cy="1510679"/>
      </dsp:txXfrm>
    </dsp:sp>
    <dsp:sp modelId="{66438173-F6FF-D245-AB7E-EF8C6FAFC10E}">
      <dsp:nvSpPr>
        <dsp:cNvPr id="0" name=""/>
        <dsp:cNvSpPr/>
      </dsp:nvSpPr>
      <dsp:spPr>
        <a:xfrm>
          <a:off x="2071744" y="779"/>
          <a:ext cx="5663601" cy="5663601"/>
        </a:xfrm>
        <a:prstGeom prst="circularArrow">
          <a:avLst>
            <a:gd name="adj1" fmla="val 5201"/>
            <a:gd name="adj2" fmla="val 335998"/>
            <a:gd name="adj3" fmla="val 16865328"/>
            <a:gd name="adj4" fmla="val 15198674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03E64-62D2-7A48-BEFC-E7C675690AE4}" type="datetimeFigureOut">
              <a:rPr lang="en-US" smtClean="0"/>
              <a:t>11/2/25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02B94-6B08-4D44-B5D8-AD17C6C7A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96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Provide an overview of knowledge areas and categories in the diagram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7DA84-CE34-5F49-B1F3-17A3ED4B35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59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Cumulative knowledge of an individual is a union of the knowledge acquired through certifications, training, experience and job responsibilities.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7DA84-CE34-5F49-B1F3-17A3ED4B35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Cumulative knowledge profile of an organization or team is a union of the knowledge profiles of the employees/team members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7DA84-CE34-5F49-B1F3-17A3ED4B35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1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B1FA652-C2A7-1841-90CC-F8E9F62B05EF}"/>
              </a:ext>
            </a:extLst>
          </p:cNvPr>
          <p:cNvSpPr txBox="1"/>
          <p:nvPr/>
        </p:nvSpPr>
        <p:spPr>
          <a:xfrm>
            <a:off x="307468" y="1886115"/>
            <a:ext cx="5599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latin typeface="Roboto" panose="02000000000000000000" pitchFamily="2" charset="0"/>
                <a:ea typeface="Roboto" panose="02000000000000000000" pitchFamily="2" charset="0"/>
              </a:rPr>
              <a:t>The Cyber Security Body Of Knowledge</a:t>
            </a:r>
          </a:p>
        </p:txBody>
      </p:sp>
      <p:pic>
        <p:nvPicPr>
          <p:cNvPr id="19" name="Picture 18" descr="A black and red logo&#10;&#10;Description automatically generated">
            <a:extLst>
              <a:ext uri="{FF2B5EF4-FFF2-40B4-BE49-F238E27FC236}">
                <a16:creationId xmlns:a16="http://schemas.microsoft.com/office/drawing/2014/main" id="{53A37F58-622D-2526-DA8A-75CC845B7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3" y="275773"/>
            <a:ext cx="5155288" cy="17315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0FAFC48-5352-B7F8-877D-9240D08F1B51}"/>
              </a:ext>
            </a:extLst>
          </p:cNvPr>
          <p:cNvSpPr/>
          <p:nvPr/>
        </p:nvSpPr>
        <p:spPr>
          <a:xfrm>
            <a:off x="0" y="2737623"/>
            <a:ext cx="8034381" cy="32901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0B3B4F-E9CC-025E-CD5D-4963DFFDE272}"/>
              </a:ext>
            </a:extLst>
          </p:cNvPr>
          <p:cNvSpPr/>
          <p:nvPr/>
        </p:nvSpPr>
        <p:spPr>
          <a:xfrm>
            <a:off x="11381838" y="5808750"/>
            <a:ext cx="72225" cy="7965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E7C065F-128D-9885-4A81-21BB4B7EDDCC}"/>
              </a:ext>
            </a:extLst>
          </p:cNvPr>
          <p:cNvGrpSpPr/>
          <p:nvPr/>
        </p:nvGrpSpPr>
        <p:grpSpPr>
          <a:xfrm>
            <a:off x="8771022" y="564621"/>
            <a:ext cx="2735180" cy="2443273"/>
            <a:chOff x="6212114" y="762921"/>
            <a:chExt cx="5341257" cy="49557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B312743-6CEA-D41A-BA39-04EBF0DDD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8780" y="762921"/>
              <a:ext cx="5164591" cy="447084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36191BD-F134-FBCA-7B2A-2D4FC2E36D8E}"/>
                </a:ext>
              </a:extLst>
            </p:cNvPr>
            <p:cNvSpPr/>
            <p:nvPr/>
          </p:nvSpPr>
          <p:spPr>
            <a:xfrm>
              <a:off x="6212114" y="4804228"/>
              <a:ext cx="914400" cy="914400"/>
            </a:xfrm>
            <a:prstGeom prst="rect">
              <a:avLst/>
            </a:prstGeom>
            <a:solidFill>
              <a:srgbClr val="E4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2A4B92F-3451-A788-88FD-BFEB28498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46626"/>
            <a:ext cx="7916780" cy="1632869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0008B9-0210-D552-6828-E02C0B153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520449"/>
            <a:ext cx="7916779" cy="13910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0D1A9DD4-0A87-9C4D-3AC0-A2A6B2C1C313}"/>
              </a:ext>
            </a:extLst>
          </p:cNvPr>
          <p:cNvSpPr txBox="1">
            <a:spLocks/>
          </p:cNvSpPr>
          <p:nvPr/>
        </p:nvSpPr>
        <p:spPr>
          <a:xfrm>
            <a:off x="8177462" y="5727032"/>
            <a:ext cx="3132221" cy="8181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50" dirty="0">
              <a:solidFill>
                <a:schemeClr val="tx1"/>
              </a:solidFill>
            </a:endParaRPr>
          </a:p>
          <a:p>
            <a:pPr algn="r"/>
            <a:r>
              <a:rPr lang="en-GB" sz="2400" b="1" dirty="0">
                <a:solidFill>
                  <a:schemeClr val="tx1"/>
                </a:solidFill>
              </a:rPr>
              <a:t>contact@cybok.org</a:t>
            </a:r>
          </a:p>
          <a:p>
            <a:pPr algn="r">
              <a:spcAft>
                <a:spcPts val="600"/>
              </a:spcAft>
            </a:pPr>
            <a:r>
              <a:rPr lang="en-GB" sz="2400" b="1" dirty="0">
                <a:solidFill>
                  <a:schemeClr val="tx1"/>
                </a:solidFill>
              </a:rPr>
              <a:t>www.cybok.org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685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54F48-F5A5-16DD-B4BE-106C18651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A86C68-4CD8-57ED-E5E6-FDB633538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FA20EA-4404-4A61-1822-40C6F8034691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red logo&#10;&#10;Description automatically generated">
            <a:extLst>
              <a:ext uri="{FF2B5EF4-FFF2-40B4-BE49-F238E27FC236}">
                <a16:creationId xmlns:a16="http://schemas.microsoft.com/office/drawing/2014/main" id="{EBBE463D-4DA1-D8BB-9E87-99AFDE802A8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91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B5A45E-1B6E-903D-626A-2DF719163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828818-2C73-5CE2-C7DB-CF2926BC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2A4F4E-6E2A-C9AC-4252-919CEA222CD3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red logo&#10;&#10;Description automatically generated">
            <a:extLst>
              <a:ext uri="{FF2B5EF4-FFF2-40B4-BE49-F238E27FC236}">
                <a16:creationId xmlns:a16="http://schemas.microsoft.com/office/drawing/2014/main" id="{D6A01D40-4ED5-94D4-8BFA-4F7A6C480F0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Com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red logo&#10;&#10;Description automatically generated">
            <a:extLst>
              <a:ext uri="{FF2B5EF4-FFF2-40B4-BE49-F238E27FC236}">
                <a16:creationId xmlns:a16="http://schemas.microsoft.com/office/drawing/2014/main" id="{3F1282D3-9611-74DE-361B-D974B98116C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309" y="449018"/>
            <a:ext cx="8189382" cy="2707106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8455009B-1704-71F7-A74F-9DAE53F2E39E}"/>
              </a:ext>
            </a:extLst>
          </p:cNvPr>
          <p:cNvSpPr txBox="1">
            <a:spLocks/>
          </p:cNvSpPr>
          <p:nvPr/>
        </p:nvSpPr>
        <p:spPr>
          <a:xfrm>
            <a:off x="8177462" y="5727032"/>
            <a:ext cx="3132221" cy="8181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50" dirty="0">
              <a:solidFill>
                <a:schemeClr val="tx1"/>
              </a:solidFill>
            </a:endParaRPr>
          </a:p>
          <a:p>
            <a:pPr algn="r"/>
            <a:r>
              <a:rPr lang="en-GB" sz="2400" b="1" dirty="0">
                <a:solidFill>
                  <a:schemeClr val="tx1"/>
                </a:solidFill>
              </a:rPr>
              <a:t>contact@cybok.org</a:t>
            </a:r>
          </a:p>
          <a:p>
            <a:pPr algn="r">
              <a:spcAft>
                <a:spcPts val="600"/>
              </a:spcAft>
            </a:pPr>
            <a:r>
              <a:rPr lang="en-GB" sz="2400" b="1" dirty="0">
                <a:solidFill>
                  <a:schemeClr val="tx1"/>
                </a:solidFill>
              </a:rPr>
              <a:t>www.cybok.org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84D6BD-FA39-2FDF-13C5-6792F0889DDF}"/>
              </a:ext>
            </a:extLst>
          </p:cNvPr>
          <p:cNvSpPr/>
          <p:nvPr/>
        </p:nvSpPr>
        <p:spPr>
          <a:xfrm>
            <a:off x="11381838" y="5808750"/>
            <a:ext cx="72225" cy="7965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08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: text using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27051" y="260648"/>
            <a:ext cx="9025003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27051" y="1844676"/>
            <a:ext cx="11233579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958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C6F36-0A46-323D-686F-990C5999B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A1CC3-A3D8-EB1E-6296-87A9FE082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C5FD11-AC67-8253-5828-DD4E76DF2CE3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red logo&#10;&#10;Description automatically generated">
            <a:extLst>
              <a:ext uri="{FF2B5EF4-FFF2-40B4-BE49-F238E27FC236}">
                <a16:creationId xmlns:a16="http://schemas.microsoft.com/office/drawing/2014/main" id="{708D7E7F-705F-D0BE-831D-D99DCD4AE53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40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4EA1C-154E-A012-C7C7-2BBCAAFE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DA822-97C7-5EF2-8B9A-AE340F8F3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3CF61E-5873-D55A-4B27-E52D63EE8416}"/>
              </a:ext>
            </a:extLst>
          </p:cNvPr>
          <p:cNvSpPr/>
          <p:nvPr/>
        </p:nvSpPr>
        <p:spPr>
          <a:xfrm>
            <a:off x="697796" y="1705983"/>
            <a:ext cx="108320" cy="4406060"/>
          </a:xfrm>
          <a:prstGeom prst="rect">
            <a:avLst/>
          </a:prstGeom>
          <a:gradFill>
            <a:gsLst>
              <a:gs pos="0">
                <a:srgbClr val="E4F5FF"/>
              </a:gs>
              <a:gs pos="10000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 descr="A black and red logo&#10;&#10;Description automatically generated">
            <a:extLst>
              <a:ext uri="{FF2B5EF4-FFF2-40B4-BE49-F238E27FC236}">
                <a16:creationId xmlns:a16="http://schemas.microsoft.com/office/drawing/2014/main" id="{219D4AC7-0459-0588-496B-2E35BCF2E5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850" y="207559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13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66FE3-3C36-BFA2-4CBB-B2D1B993F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71857-1066-789E-55DB-E3D5E38AD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8308F-79D9-BC56-448E-1F8C90ABC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531D9B-964A-7A86-B296-6117797E54A0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and red logo&#10;&#10;Description automatically generated">
            <a:extLst>
              <a:ext uri="{FF2B5EF4-FFF2-40B4-BE49-F238E27FC236}">
                <a16:creationId xmlns:a16="http://schemas.microsoft.com/office/drawing/2014/main" id="{F562D65F-E0C5-CE48-C576-14C2E0867BE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34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604B6-0D1F-D6D1-B4A6-1F757EA80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08584-F876-034D-6A2F-A9EA623AD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A897F-B419-8348-5D80-9AEAA8B29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6BB995-79BB-C4F7-3770-E6C9C23377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822320-1615-1DC7-15B9-43F9305F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198070-C52F-4D1B-A000-5A31475C22A6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red logo&#10;&#10;Description automatically generated">
            <a:extLst>
              <a:ext uri="{FF2B5EF4-FFF2-40B4-BE49-F238E27FC236}">
                <a16:creationId xmlns:a16="http://schemas.microsoft.com/office/drawing/2014/main" id="{8B9626A3-BA04-456E-30B5-362C388092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83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13399-0AB7-BFD9-98F3-596DDDFFC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FB800B-1ACF-48B6-5462-17192ABE516C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and red logo&#10;&#10;Description automatically generated">
            <a:extLst>
              <a:ext uri="{FF2B5EF4-FFF2-40B4-BE49-F238E27FC236}">
                <a16:creationId xmlns:a16="http://schemas.microsoft.com/office/drawing/2014/main" id="{3174E04D-1868-2A7F-6EC4-7970675D82D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64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A36ECD-0EC4-9C1C-F09C-5E489DDF0AA3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red logo&#10;&#10;Description automatically generated">
            <a:extLst>
              <a:ext uri="{FF2B5EF4-FFF2-40B4-BE49-F238E27FC236}">
                <a16:creationId xmlns:a16="http://schemas.microsoft.com/office/drawing/2014/main" id="{CA8BEA64-3DD3-A061-9188-79C7E3FE12D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1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C51F9-0F2B-6456-AF5C-BDF32526B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02179-90C0-D497-5D2A-05961C082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0E44CA-8261-27FB-B503-C94C71799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9AF421-9425-40BE-EC1C-0BCE72602FBD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and red logo&#10;&#10;Description automatically generated">
            <a:extLst>
              <a:ext uri="{FF2B5EF4-FFF2-40B4-BE49-F238E27FC236}">
                <a16:creationId xmlns:a16="http://schemas.microsoft.com/office/drawing/2014/main" id="{DAD4A6DD-334D-3B5F-2C3D-7D7BAC4450C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3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D8519-ABB2-A1CE-D48F-EC6F4F550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42874-93A9-B6D7-89B5-CD637931AD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1D1631-FDD2-59DD-9F41-451F75D2E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561B72-05E5-ACF4-8A25-16340D4028AE}"/>
              </a:ext>
            </a:extLst>
          </p:cNvPr>
          <p:cNvCxnSpPr>
            <a:cxnSpLocks/>
          </p:cNvCxnSpPr>
          <p:nvPr/>
        </p:nvCxnSpPr>
        <p:spPr>
          <a:xfrm>
            <a:off x="810401" y="6205621"/>
            <a:ext cx="105711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and red logo&#10;&#10;Description automatically generated">
            <a:extLst>
              <a:ext uri="{FF2B5EF4-FFF2-40B4-BE49-F238E27FC236}">
                <a16:creationId xmlns:a16="http://schemas.microsoft.com/office/drawing/2014/main" id="{EB2C376F-62D7-CF15-1B73-A838959AA26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5" y="6331633"/>
            <a:ext cx="1296354" cy="4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4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C66BB8-C494-E393-7FCC-8ADD1AB9F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BF9CE-30F0-305E-8264-3F5C0B465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42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0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18" Type="http://schemas.openxmlformats.org/officeDocument/2006/relationships/image" Target="../media/image6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60.png"/><Relationship Id="rId2" Type="http://schemas.openxmlformats.org/officeDocument/2006/relationships/image" Target="../media/image1.png"/><Relationship Id="rId16" Type="http://schemas.openxmlformats.org/officeDocument/2006/relationships/image" Target="../media/image59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2.tiff"/><Relationship Id="rId7" Type="http://schemas.openxmlformats.org/officeDocument/2006/relationships/image" Target="../media/image26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3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B0C50-56B9-0BF9-AD85-F61A04B45C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4800" b="1" dirty="0"/>
              <a:t>Foundations and Resources </a:t>
            </a:r>
            <a:br>
              <a:rPr lang="en-GB" sz="4800" b="1" dirty="0"/>
            </a:br>
            <a:r>
              <a:rPr lang="en-GB" sz="4800" b="1" dirty="0"/>
              <a:t>for the Community</a:t>
            </a:r>
            <a:endParaRPr lang="en-GB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A03428-54B1-DBDD-0F70-2462493FF3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Professor </a:t>
            </a:r>
            <a:r>
              <a:rPr lang="en-GB" dirty="0" err="1"/>
              <a:t>Awais</a:t>
            </a:r>
            <a:r>
              <a:rPr lang="en-GB" dirty="0"/>
              <a:t> Rashid</a:t>
            </a:r>
          </a:p>
        </p:txBody>
      </p:sp>
    </p:spTree>
    <p:extLst>
      <p:ext uri="{BB962C8B-B14F-4D97-AF65-F5344CB8AC3E}">
        <p14:creationId xmlns:p14="http://schemas.microsoft.com/office/powerpoint/2010/main" val="4250169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2B524-7055-8841-B143-0E5E8FF1BD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7051" y="730778"/>
            <a:ext cx="11233579" cy="539824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</a:rPr>
              <a:t>Codify</a:t>
            </a:r>
            <a:r>
              <a:rPr lang="en-US" sz="3600" dirty="0"/>
              <a:t> </a:t>
            </a:r>
            <a:r>
              <a:rPr lang="en-US" sz="3600" b="1" i="1" dirty="0">
                <a:solidFill>
                  <a:srgbClr val="FF0000"/>
                </a:solidFill>
              </a:rPr>
              <a:t>foundational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tx1"/>
                </a:solidFill>
              </a:rPr>
              <a:t>and generally </a:t>
            </a:r>
            <a:r>
              <a:rPr lang="en-US" sz="3600" dirty="0" err="1">
                <a:solidFill>
                  <a:schemeClr val="tx1"/>
                </a:solidFill>
              </a:rPr>
              <a:t>recognised</a:t>
            </a:r>
            <a:r>
              <a:rPr lang="en-US" sz="3600" dirty="0">
                <a:solidFill>
                  <a:schemeClr val="tx1"/>
                </a:solidFill>
              </a:rPr>
              <a:t> knowledge in cyber security following broad community engagement nationally and internationally</a:t>
            </a:r>
          </a:p>
          <a:p>
            <a:pPr marL="0" indent="0">
              <a:buNone/>
            </a:pPr>
            <a:endParaRPr lang="en-US" sz="3600" i="1" dirty="0"/>
          </a:p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</a:rPr>
              <a:t>A</a:t>
            </a:r>
            <a:r>
              <a:rPr lang="en-US" sz="3600" i="1" dirty="0"/>
              <a:t> </a:t>
            </a:r>
            <a:r>
              <a:rPr lang="en-US" sz="3600" b="1" i="1" dirty="0">
                <a:solidFill>
                  <a:srgbClr val="FF0000"/>
                </a:solidFill>
              </a:rPr>
              <a:t>guide</a:t>
            </a:r>
            <a:r>
              <a:rPr lang="en-US" sz="3600" i="1" dirty="0"/>
              <a:t> </a:t>
            </a:r>
            <a:r>
              <a:rPr lang="en-US" sz="3600" dirty="0">
                <a:solidFill>
                  <a:schemeClr val="tx1"/>
                </a:solidFill>
              </a:rPr>
              <a:t>to the body of knowledge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</a:rPr>
              <a:t>Focus is on</a:t>
            </a:r>
            <a:r>
              <a:rPr lang="en-US" sz="3600" dirty="0"/>
              <a:t> </a:t>
            </a:r>
            <a:r>
              <a:rPr lang="en-US" sz="3600" b="1" i="1" dirty="0">
                <a:solidFill>
                  <a:srgbClr val="FF0000"/>
                </a:solidFill>
              </a:rPr>
              <a:t>established foundation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tx1"/>
                </a:solidFill>
              </a:rPr>
              <a:t>of the subject (not on everything that has ever been written or on still-emerging, nascent, topics)</a:t>
            </a:r>
          </a:p>
        </p:txBody>
      </p:sp>
    </p:spTree>
    <p:extLst>
      <p:ext uri="{BB962C8B-B14F-4D97-AF65-F5344CB8AC3E}">
        <p14:creationId xmlns:p14="http://schemas.microsoft.com/office/powerpoint/2010/main" val="1385465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BA708F-EEE0-D3CA-A7ED-10D68B4A1B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114" y="1151307"/>
            <a:ext cx="10445040" cy="455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89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D17EDC-FFAD-2D42-BDEA-998FA8D5908C}"/>
              </a:ext>
            </a:extLst>
          </p:cNvPr>
          <p:cNvSpPr txBox="1"/>
          <p:nvPr/>
        </p:nvSpPr>
        <p:spPr>
          <a:xfrm>
            <a:off x="728534" y="331262"/>
            <a:ext cx="2127505" cy="5913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Helvetica" pitchFamily="2" charset="0"/>
              </a:rPr>
              <a:t>&gt;115</a:t>
            </a:r>
            <a:endParaRPr lang="en-US" sz="4400" dirty="0">
              <a:latin typeface="Helvetic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5400" b="1" dirty="0">
                <a:latin typeface="Helvetica" pitchFamily="2" charset="0"/>
              </a:rPr>
              <a:t>&gt;1000</a:t>
            </a:r>
            <a:endParaRPr lang="en-US" sz="4400" dirty="0">
              <a:latin typeface="Helvetic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5400" b="1" dirty="0">
                <a:latin typeface="Helvetica" pitchFamily="2" charset="0"/>
              </a:rPr>
              <a:t>&gt;2200</a:t>
            </a:r>
            <a:endParaRPr lang="en-US" sz="4400" dirty="0">
              <a:latin typeface="Helvetic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5400" b="1" dirty="0">
                <a:latin typeface="Helvetica" pitchFamily="2" charset="0"/>
              </a:rPr>
              <a:t>&gt;1600</a:t>
            </a:r>
            <a:endParaRPr lang="en-US" sz="4400" dirty="0">
              <a:latin typeface="Helvetic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5400" b="1" dirty="0">
                <a:latin typeface="Helvetica" pitchFamily="2" charset="0"/>
              </a:rPr>
              <a:t>&gt;30</a:t>
            </a:r>
            <a:endParaRPr lang="en-US" sz="4400" dirty="0"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725901-834B-3542-B53F-F017C2F9AD26}"/>
              </a:ext>
            </a:extLst>
          </p:cNvPr>
          <p:cNvSpPr txBox="1"/>
          <p:nvPr/>
        </p:nvSpPr>
        <p:spPr>
          <a:xfrm>
            <a:off x="3136151" y="504922"/>
            <a:ext cx="8853642" cy="54661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Helvetica" pitchFamily="2" charset="0"/>
              </a:rPr>
              <a:t>Experts: Authors, Reviewers, Advisors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latin typeface="Helvetica" pitchFamily="2" charset="0"/>
              </a:rPr>
              <a:t>Pages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latin typeface="Helvetica" pitchFamily="2" charset="0"/>
              </a:rPr>
              <a:t>Authoritative sources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latin typeface="Helvetica" pitchFamily="2" charset="0"/>
              </a:rPr>
              <a:t>Comments from wider community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latin typeface="Helvetica" pitchFamily="2" charset="0"/>
              </a:rPr>
              <a:t>Invited talks, panels and keynotes</a:t>
            </a:r>
          </a:p>
        </p:txBody>
      </p:sp>
    </p:spTree>
    <p:extLst>
      <p:ext uri="{BB962C8B-B14F-4D97-AF65-F5344CB8AC3E}">
        <p14:creationId xmlns:p14="http://schemas.microsoft.com/office/powerpoint/2010/main" val="2745445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DD4EA17-C917-544B-B66A-5EF6C0C99F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202" y="2016012"/>
            <a:ext cx="3290202" cy="282597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F149C80-379F-3F46-8760-D57D6EFC6C68}"/>
              </a:ext>
            </a:extLst>
          </p:cNvPr>
          <p:cNvGrpSpPr/>
          <p:nvPr/>
        </p:nvGrpSpPr>
        <p:grpSpPr>
          <a:xfrm>
            <a:off x="8445746" y="2523511"/>
            <a:ext cx="3013817" cy="1409419"/>
            <a:chOff x="8140946" y="3173048"/>
            <a:chExt cx="3013817" cy="140941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79FDD5-4C3B-A846-A8F3-CBD36A64B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32651" y="3173048"/>
              <a:ext cx="2422112" cy="1409419"/>
            </a:xfrm>
            <a:prstGeom prst="rect">
              <a:avLst/>
            </a:prstGeom>
          </p:spPr>
        </p:pic>
        <p:sp>
          <p:nvSpPr>
            <p:cNvPr id="22" name="Chevron 21">
              <a:extLst>
                <a:ext uri="{FF2B5EF4-FFF2-40B4-BE49-F238E27FC236}">
                  <a16:creationId xmlns:a16="http://schemas.microsoft.com/office/drawing/2014/main" id="{B0C0E57E-5C2A-4C44-B553-754129B480FC}"/>
                </a:ext>
              </a:extLst>
            </p:cNvPr>
            <p:cNvSpPr/>
            <p:nvPr/>
          </p:nvSpPr>
          <p:spPr>
            <a:xfrm>
              <a:off x="8140946" y="3662542"/>
              <a:ext cx="484632" cy="484632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934DE7A-ED73-A54F-A40D-D139D56AD552}"/>
              </a:ext>
            </a:extLst>
          </p:cNvPr>
          <p:cNvGrpSpPr/>
          <p:nvPr/>
        </p:nvGrpSpPr>
        <p:grpSpPr>
          <a:xfrm>
            <a:off x="431770" y="2260609"/>
            <a:ext cx="4424862" cy="2207286"/>
            <a:chOff x="126970" y="2910146"/>
            <a:chExt cx="4424862" cy="220728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1AAB21D-C4A0-D248-91C7-4BED38855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970" y="2910146"/>
              <a:ext cx="3853991" cy="2207286"/>
            </a:xfrm>
            <a:prstGeom prst="rect">
              <a:avLst/>
            </a:prstGeom>
          </p:spPr>
        </p:pic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BC0051BA-A0D7-5240-8670-62BDFF284B82}"/>
                </a:ext>
              </a:extLst>
            </p:cNvPr>
            <p:cNvSpPr/>
            <p:nvPr/>
          </p:nvSpPr>
          <p:spPr>
            <a:xfrm flipH="1">
              <a:off x="4067200" y="3635441"/>
              <a:ext cx="484632" cy="484632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7B9D519-55BF-C741-A20A-C7C009DC61D8}"/>
              </a:ext>
            </a:extLst>
          </p:cNvPr>
          <p:cNvGrpSpPr/>
          <p:nvPr/>
        </p:nvGrpSpPr>
        <p:grpSpPr>
          <a:xfrm>
            <a:off x="2660481" y="-53440"/>
            <a:ext cx="2884228" cy="2300996"/>
            <a:chOff x="2355681" y="596097"/>
            <a:chExt cx="2884228" cy="23009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D3C2EC-1321-F442-8EDC-FB7C6BDE1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5681" y="596097"/>
              <a:ext cx="2840658" cy="2017145"/>
            </a:xfrm>
            <a:prstGeom prst="rect">
              <a:avLst/>
            </a:prstGeom>
          </p:spPr>
        </p:pic>
        <p:sp>
          <p:nvSpPr>
            <p:cNvPr id="24" name="Chevron 23">
              <a:extLst>
                <a:ext uri="{FF2B5EF4-FFF2-40B4-BE49-F238E27FC236}">
                  <a16:creationId xmlns:a16="http://schemas.microsoft.com/office/drawing/2014/main" id="{8FDD387B-38B2-BA48-BDB6-40EF0F7E55A6}"/>
                </a:ext>
              </a:extLst>
            </p:cNvPr>
            <p:cNvSpPr/>
            <p:nvPr/>
          </p:nvSpPr>
          <p:spPr>
            <a:xfrm rot="2642675" flipH="1">
              <a:off x="4755277" y="2412461"/>
              <a:ext cx="484632" cy="484632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66B12FE-C4B9-624B-8D00-884F6FE7706D}"/>
              </a:ext>
            </a:extLst>
          </p:cNvPr>
          <p:cNvGrpSpPr/>
          <p:nvPr/>
        </p:nvGrpSpPr>
        <p:grpSpPr>
          <a:xfrm>
            <a:off x="7558096" y="257859"/>
            <a:ext cx="2749306" cy="1974541"/>
            <a:chOff x="7253296" y="907396"/>
            <a:chExt cx="2749306" cy="197454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7985C1C-27A4-AF47-B087-1685BD96A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80490" y="907396"/>
              <a:ext cx="2422112" cy="1394549"/>
            </a:xfrm>
            <a:prstGeom prst="rect">
              <a:avLst/>
            </a:prstGeom>
          </p:spPr>
        </p:pic>
        <p:sp>
          <p:nvSpPr>
            <p:cNvPr id="25" name="Chevron 24">
              <a:extLst>
                <a:ext uri="{FF2B5EF4-FFF2-40B4-BE49-F238E27FC236}">
                  <a16:creationId xmlns:a16="http://schemas.microsoft.com/office/drawing/2014/main" id="{3EC4C6F8-CB36-5846-A403-E86C58C5C53C}"/>
                </a:ext>
              </a:extLst>
            </p:cNvPr>
            <p:cNvSpPr/>
            <p:nvPr/>
          </p:nvSpPr>
          <p:spPr>
            <a:xfrm rot="7511441" flipH="1">
              <a:off x="7253296" y="2397305"/>
              <a:ext cx="484632" cy="484632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49329AD-736D-1B45-85BD-703189330F75}"/>
              </a:ext>
            </a:extLst>
          </p:cNvPr>
          <p:cNvGrpSpPr/>
          <p:nvPr/>
        </p:nvGrpSpPr>
        <p:grpSpPr>
          <a:xfrm>
            <a:off x="2873329" y="4505709"/>
            <a:ext cx="2506655" cy="1716515"/>
            <a:chOff x="2568529" y="5155246"/>
            <a:chExt cx="2506655" cy="17165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5669CFC-5AAA-034A-AC78-5C719AC70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68529" y="5644661"/>
              <a:ext cx="2280280" cy="1227100"/>
            </a:xfrm>
            <a:prstGeom prst="rect">
              <a:avLst/>
            </a:prstGeom>
          </p:spPr>
        </p:pic>
        <p:sp>
          <p:nvSpPr>
            <p:cNvPr id="26" name="Chevron 25">
              <a:extLst>
                <a:ext uri="{FF2B5EF4-FFF2-40B4-BE49-F238E27FC236}">
                  <a16:creationId xmlns:a16="http://schemas.microsoft.com/office/drawing/2014/main" id="{BEEB4CC1-630E-934B-9F7D-D2E7ADCB206A}"/>
                </a:ext>
              </a:extLst>
            </p:cNvPr>
            <p:cNvSpPr/>
            <p:nvPr/>
          </p:nvSpPr>
          <p:spPr>
            <a:xfrm rot="18055603" flipH="1">
              <a:off x="4590552" y="5155246"/>
              <a:ext cx="484632" cy="484632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B0C719A-AC01-4941-AE2C-F7E1899A9C31}"/>
              </a:ext>
            </a:extLst>
          </p:cNvPr>
          <p:cNvGrpSpPr/>
          <p:nvPr/>
        </p:nvGrpSpPr>
        <p:grpSpPr>
          <a:xfrm>
            <a:off x="7988216" y="4410191"/>
            <a:ext cx="2836460" cy="2091538"/>
            <a:chOff x="7683416" y="5059728"/>
            <a:chExt cx="2836460" cy="209153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EA6B70F-2C79-6B48-BDB0-599D46999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07101" y="5200644"/>
              <a:ext cx="2812775" cy="1950622"/>
            </a:xfrm>
            <a:prstGeom prst="rect">
              <a:avLst/>
            </a:prstGeom>
          </p:spPr>
        </p:pic>
        <p:sp>
          <p:nvSpPr>
            <p:cNvPr id="27" name="Chevron 26">
              <a:extLst>
                <a:ext uri="{FF2B5EF4-FFF2-40B4-BE49-F238E27FC236}">
                  <a16:creationId xmlns:a16="http://schemas.microsoft.com/office/drawing/2014/main" id="{7999C2B3-070A-604B-8AE1-EF4FD40BBE30}"/>
                </a:ext>
              </a:extLst>
            </p:cNvPr>
            <p:cNvSpPr/>
            <p:nvPr/>
          </p:nvSpPr>
          <p:spPr>
            <a:xfrm rot="13569456" flipH="1">
              <a:off x="7683416" y="5059728"/>
              <a:ext cx="484632" cy="484632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07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F53605-59B2-5945-9933-3F1615619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222" y="2851688"/>
            <a:ext cx="3425556" cy="34255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F56E58-8142-4D41-AF71-42BE2A593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010" y="5977984"/>
            <a:ext cx="2619981" cy="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03C8F8-58B2-324E-BFC1-AC883AB3F5C9}"/>
              </a:ext>
            </a:extLst>
          </p:cNvPr>
          <p:cNvSpPr txBox="1"/>
          <p:nvPr/>
        </p:nvSpPr>
        <p:spPr>
          <a:xfrm>
            <a:off x="2102126" y="3507843"/>
            <a:ext cx="8793183" cy="769441"/>
          </a:xfrm>
          <a:prstGeom prst="rect">
            <a:avLst/>
          </a:prstGeom>
          <a:solidFill>
            <a:schemeClr val="bg1">
              <a:alpha val="70000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4400" b="1" dirty="0"/>
              <a:t>Learner, Recruiter, Certification Body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693E1D-D09B-283B-E113-0A5F9D7C5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29" y="337239"/>
            <a:ext cx="5777246" cy="2514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B35493-566A-0BE9-50F0-E6908E9CF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304" y="310657"/>
            <a:ext cx="5923971" cy="254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0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CD1057-E076-ADCD-BCEC-B4E640622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380" y="1477380"/>
            <a:ext cx="3903240" cy="3903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A8A156-15B5-BF7D-DEE1-2E13B99D8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52" y="518456"/>
            <a:ext cx="1392743" cy="1948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CD2FBC-92D6-C5B8-E939-59D560D3F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7830" y="230849"/>
            <a:ext cx="1783790" cy="1783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9D7522-1BBB-DFF8-5212-A66C66D55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450" y="4070237"/>
            <a:ext cx="1717105" cy="1717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6EC3D4-DB43-2D39-827A-AEC596A94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4073" y="4206688"/>
            <a:ext cx="1817547" cy="1812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559B84-EB69-11C1-FBE5-A6DA4201BD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8056" y="339259"/>
            <a:ext cx="2421998" cy="19582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82CFB1-BC29-8822-7155-63E93B6AB5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6271" y="252283"/>
            <a:ext cx="2421999" cy="202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0E41DD-D1E1-0492-B0CC-4AE6CF09C8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8380" y="4070237"/>
            <a:ext cx="2265533" cy="1948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1BF897-1DEC-F811-11ED-C317E4D5A8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9112" y="4143984"/>
            <a:ext cx="2082660" cy="17592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26620E-0734-E6B1-70E6-77E0D0C1FF6A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94000"/>
          </a:blip>
          <a:stretch>
            <a:fillRect/>
          </a:stretch>
        </p:blipFill>
        <p:spPr>
          <a:xfrm>
            <a:off x="4509049" y="2014639"/>
            <a:ext cx="3168618" cy="25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3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54 0.08634 L 0.24336 0.25 " pathEditMode="relative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31 0.03079 L -0.22734 0.25579 " pathEditMode="relative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7 -0.05232 L 0.22826 -0.28843 " pathEditMode="relative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12 -0.04537 L -0.23659 -0.29167 " pathEditMode="relative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9D0477-7CFA-EADB-6D67-7CE924BD5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52" y="3428999"/>
            <a:ext cx="2657675" cy="2657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5EA7E3-1D8D-D8E6-47D1-06E976C64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737" y="3428998"/>
            <a:ext cx="2657675" cy="2657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9FFE85-C7AE-C02A-7D46-D74843240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522" y="3428997"/>
            <a:ext cx="2657675" cy="2657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365536-73A2-3D03-AE3E-75D54E2CC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373" y="3428997"/>
            <a:ext cx="2657675" cy="2657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CC200C-8E2D-6588-5D8F-CA7C43EEC045}"/>
              </a:ext>
            </a:extLst>
          </p:cNvPr>
          <p:cNvSpPr txBox="1"/>
          <p:nvPr/>
        </p:nvSpPr>
        <p:spPr>
          <a:xfrm>
            <a:off x="8098023" y="4247909"/>
            <a:ext cx="106952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/>
              <a:t>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5C1FEC-D434-F8DD-4A6F-7D3316F99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28" y="1537073"/>
            <a:ext cx="2421998" cy="1958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0F88DA-AC69-96B4-5C95-DAF997FE3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8719" y="1537073"/>
            <a:ext cx="2421999" cy="2029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A09D4A-D786-A6C4-A79A-388C8E134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650" y="1597075"/>
            <a:ext cx="2242704" cy="1929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36C45E-7FD1-5685-0C4F-507A3AC8B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8603" y="1591537"/>
            <a:ext cx="2242704" cy="18944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98AADB-BB23-C439-5BFD-8587FF41547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94000"/>
          </a:blip>
          <a:stretch>
            <a:fillRect/>
          </a:stretch>
        </p:blipFill>
        <p:spPr>
          <a:xfrm>
            <a:off x="3976069" y="33747"/>
            <a:ext cx="3855680" cy="31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7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7662 L 0.30703 -0.16783 " pathEditMode="relative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11 -0.11042 L 0.09935 -0.15787 " pathEditMode="relative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62 -0.07639 L -0.1056 -0.15926 " pathEditMode="relative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99 -0.05787 L -0.35534 -0.16574 " pathEditMode="relative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0AEF09-7CA2-77CF-F802-1C7AAFAF7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153" y="241601"/>
            <a:ext cx="1625600" cy="162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171305-A777-CE5F-D309-0DEB5FB2D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541" y="1245122"/>
            <a:ext cx="1625600" cy="1625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1C6A74-E847-D8B4-5E16-5F300B53C2A0}"/>
              </a:ext>
            </a:extLst>
          </p:cNvPr>
          <p:cNvSpPr txBox="1"/>
          <p:nvPr/>
        </p:nvSpPr>
        <p:spPr>
          <a:xfrm>
            <a:off x="4792639" y="1880155"/>
            <a:ext cx="2606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Practical exercises, labs and CTFs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BD300-2789-A3BF-C16C-21320825DBA4}"/>
              </a:ext>
            </a:extLst>
          </p:cNvPr>
          <p:cNvSpPr txBox="1"/>
          <p:nvPr/>
        </p:nvSpPr>
        <p:spPr>
          <a:xfrm>
            <a:off x="8252743" y="2955990"/>
            <a:ext cx="1745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Case studies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4DCE54-F186-C896-8450-31A6DD8DEBBE}"/>
              </a:ext>
            </a:extLst>
          </p:cNvPr>
          <p:cNvSpPr txBox="1"/>
          <p:nvPr/>
        </p:nvSpPr>
        <p:spPr>
          <a:xfrm>
            <a:off x="1317038" y="2955989"/>
            <a:ext cx="260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Course Shells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AA75F1-E87A-A94F-60A7-E8C28755D913}"/>
              </a:ext>
            </a:extLst>
          </p:cNvPr>
          <p:cNvSpPr txBox="1"/>
          <p:nvPr/>
        </p:nvSpPr>
        <p:spPr>
          <a:xfrm>
            <a:off x="2234339" y="5301349"/>
            <a:ext cx="1689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Outreach resources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71A455-F0F1-EB28-0A1C-DE0652C7D15A}"/>
              </a:ext>
            </a:extLst>
          </p:cNvPr>
          <p:cNvSpPr txBox="1"/>
          <p:nvPr/>
        </p:nvSpPr>
        <p:spPr>
          <a:xfrm>
            <a:off x="7653119" y="5197379"/>
            <a:ext cx="2088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Reports on relevant topics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FB0F9E-31D8-25A9-A209-DEA16C27B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687" y="2870722"/>
            <a:ext cx="2836623" cy="28366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D9CA6D-A39A-7772-7531-2D01C702C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566" y="1726321"/>
            <a:ext cx="1612900" cy="1460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92631C-71D3-CE83-1906-239B237D3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4339" y="3936767"/>
            <a:ext cx="1421109" cy="14211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F513C0-DB25-2373-BFE0-C12CECDC39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8427" y="3936767"/>
            <a:ext cx="1364582" cy="136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9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916A4-0A5E-EB7A-D1D1-C3FA22115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>
            <a:extLst>
              <a:ext uri="{FF2B5EF4-FFF2-40B4-BE49-F238E27FC236}">
                <a16:creationId xmlns:a16="http://schemas.microsoft.com/office/drawing/2014/main" id="{3C765DB6-A29A-1865-9C57-9F67E59347E8}"/>
              </a:ext>
            </a:extLst>
          </p:cNvPr>
          <p:cNvSpPr/>
          <p:nvPr/>
        </p:nvSpPr>
        <p:spPr>
          <a:xfrm>
            <a:off x="5253925" y="2588217"/>
            <a:ext cx="1557580" cy="63543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BD1DD-099F-87BE-8575-8E5A138B3EC2}"/>
              </a:ext>
            </a:extLst>
          </p:cNvPr>
          <p:cNvSpPr txBox="1"/>
          <p:nvPr/>
        </p:nvSpPr>
        <p:spPr>
          <a:xfrm>
            <a:off x="1638042" y="457200"/>
            <a:ext cx="13810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From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B5073B-033A-1009-C846-AD9F9CDE9F17}"/>
              </a:ext>
            </a:extLst>
          </p:cNvPr>
          <p:cNvSpPr txBox="1"/>
          <p:nvPr/>
        </p:nvSpPr>
        <p:spPr>
          <a:xfrm>
            <a:off x="8800937" y="497751"/>
            <a:ext cx="7083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2DC0F1-D356-0DC4-7DC3-345196EA1E51}"/>
              </a:ext>
            </a:extLst>
          </p:cNvPr>
          <p:cNvSpPr txBox="1"/>
          <p:nvPr/>
        </p:nvSpPr>
        <p:spPr>
          <a:xfrm>
            <a:off x="5290152" y="1968286"/>
            <a:ext cx="1434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Long term</a:t>
            </a:r>
          </a:p>
          <a:p>
            <a:r>
              <a:rPr lang="en-US" i="1" dirty="0"/>
              <a:t>Sustainability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320129-D46D-A1BC-D39D-09FADF82B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175" y="2231756"/>
            <a:ext cx="2122506" cy="71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C10C9B-B24C-EBC8-A126-34F48279B4E9}"/>
              </a:ext>
            </a:extLst>
          </p:cNvPr>
          <p:cNvSpPr txBox="1"/>
          <p:nvPr/>
        </p:nvSpPr>
        <p:spPr>
          <a:xfrm>
            <a:off x="1638042" y="2905932"/>
            <a:ext cx="2050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The Project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C78ABD-D010-0A6D-8888-9B5BDB9E6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5530" y="1658319"/>
            <a:ext cx="3829741" cy="128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42BBF7-0C7C-1801-28B6-DAAE5F3E3501}"/>
              </a:ext>
            </a:extLst>
          </p:cNvPr>
          <p:cNvSpPr txBox="1"/>
          <p:nvPr/>
        </p:nvSpPr>
        <p:spPr>
          <a:xfrm>
            <a:off x="7525530" y="2847814"/>
            <a:ext cx="4249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/>
              <a:t>Community Interest Company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FBBF49-18BD-B7BD-B3C4-56EE124B3ADB}"/>
              </a:ext>
            </a:extLst>
          </p:cNvPr>
          <p:cNvSpPr txBox="1"/>
          <p:nvPr/>
        </p:nvSpPr>
        <p:spPr>
          <a:xfrm>
            <a:off x="1376199" y="5346403"/>
            <a:ext cx="3092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Ongoing work for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4B350225-07C2-9EDA-D2A8-CCC3BF1970CD}"/>
              </a:ext>
            </a:extLst>
          </p:cNvPr>
          <p:cNvSpPr/>
          <p:nvPr/>
        </p:nvSpPr>
        <p:spPr>
          <a:xfrm>
            <a:off x="5290152" y="5312328"/>
            <a:ext cx="1557580" cy="63543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6FAC30-5DC5-4788-3E78-D932527B2E03}"/>
              </a:ext>
            </a:extLst>
          </p:cNvPr>
          <p:cNvSpPr txBox="1"/>
          <p:nvPr/>
        </p:nvSpPr>
        <p:spPr>
          <a:xfrm>
            <a:off x="5365125" y="4942996"/>
            <a:ext cx="111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Transition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022DBA-D4C1-E10B-6E7E-F02E4DC06A35}"/>
              </a:ext>
            </a:extLst>
          </p:cNvPr>
          <p:cNvSpPr txBox="1"/>
          <p:nvPr/>
        </p:nvSpPr>
        <p:spPr>
          <a:xfrm>
            <a:off x="7437707" y="5158658"/>
            <a:ext cx="3969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/>
              <a:t>Summer 2026</a:t>
            </a:r>
          </a:p>
        </p:txBody>
      </p:sp>
    </p:spTree>
    <p:extLst>
      <p:ext uri="{BB962C8B-B14F-4D97-AF65-F5344CB8AC3E}">
        <p14:creationId xmlns:p14="http://schemas.microsoft.com/office/powerpoint/2010/main" val="71990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F061C-8110-F141-32B0-47229EB83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8">
            <a:extLst>
              <a:ext uri="{FF2B5EF4-FFF2-40B4-BE49-F238E27FC236}">
                <a16:creationId xmlns:a16="http://schemas.microsoft.com/office/drawing/2014/main" id="{97EC1752-DC6F-0BC0-D975-F85C67D77935}"/>
              </a:ext>
            </a:extLst>
          </p:cNvPr>
          <p:cNvSpPr/>
          <p:nvPr/>
        </p:nvSpPr>
        <p:spPr>
          <a:xfrm flipV="1">
            <a:off x="5193791" y="1764792"/>
            <a:ext cx="4803648" cy="4206240"/>
          </a:xfrm>
          <a:prstGeom prst="triangl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B96993EE-F846-FA21-9DA5-1E23DBA51336}"/>
              </a:ext>
            </a:extLst>
          </p:cNvPr>
          <p:cNvSpPr/>
          <p:nvPr/>
        </p:nvSpPr>
        <p:spPr>
          <a:xfrm>
            <a:off x="1700783" y="1764792"/>
            <a:ext cx="4803648" cy="4206240"/>
          </a:xfrm>
          <a:prstGeom prst="triangl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B65C68-0110-DA00-0F2A-97177F6BD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285" y="451724"/>
            <a:ext cx="2122506" cy="71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E362DF-AB4B-BAE8-B9C6-A2906214178D}"/>
              </a:ext>
            </a:extLst>
          </p:cNvPr>
          <p:cNvSpPr txBox="1"/>
          <p:nvPr/>
        </p:nvSpPr>
        <p:spPr>
          <a:xfrm>
            <a:off x="3773305" y="1009329"/>
            <a:ext cx="718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CIC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225F2C-D0A1-5C14-92A2-F7E59BEF5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0642" y="393438"/>
            <a:ext cx="2122506" cy="71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870894-2916-3287-DB10-019137527FA1}"/>
              </a:ext>
            </a:extLst>
          </p:cNvPr>
          <p:cNvSpPr txBox="1"/>
          <p:nvPr/>
        </p:nvSpPr>
        <p:spPr>
          <a:xfrm>
            <a:off x="6583509" y="1067614"/>
            <a:ext cx="2050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The Project</a:t>
            </a:r>
          </a:p>
        </p:txBody>
      </p:sp>
    </p:spTree>
    <p:extLst>
      <p:ext uri="{BB962C8B-B14F-4D97-AF65-F5344CB8AC3E}">
        <p14:creationId xmlns:p14="http://schemas.microsoft.com/office/powerpoint/2010/main" val="3374453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6D47F-2AF5-2FDA-E2C0-54647180B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4 ISC2 Global Workforce Study - Figure 3">
            <a:extLst>
              <a:ext uri="{FF2B5EF4-FFF2-40B4-BE49-F238E27FC236}">
                <a16:creationId xmlns:a16="http://schemas.microsoft.com/office/drawing/2014/main" id="{48A4E3AA-F01F-F315-8197-AE71C3EFE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55" y="1632857"/>
            <a:ext cx="480546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645C5A-A37E-A54C-48B8-4B2E465235F1}"/>
              </a:ext>
            </a:extLst>
          </p:cNvPr>
          <p:cNvSpPr txBox="1"/>
          <p:nvPr/>
        </p:nvSpPr>
        <p:spPr>
          <a:xfrm>
            <a:off x="733900" y="4927601"/>
            <a:ext cx="4359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2024 ISC2 Cyber Workforce Study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B4BC9-E836-5E85-68E9-186D5D80A333}"/>
              </a:ext>
            </a:extLst>
          </p:cNvPr>
          <p:cNvGrpSpPr/>
          <p:nvPr/>
        </p:nvGrpSpPr>
        <p:grpSpPr>
          <a:xfrm>
            <a:off x="5608181" y="2414213"/>
            <a:ext cx="6045212" cy="2975053"/>
            <a:chOff x="5608181" y="2414213"/>
            <a:chExt cx="6045212" cy="297505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F46E4BB-6EB8-2426-4981-ADDD5C31EFB0}"/>
                </a:ext>
              </a:extLst>
            </p:cNvPr>
            <p:cNvSpPr/>
            <p:nvPr/>
          </p:nvSpPr>
          <p:spPr>
            <a:xfrm>
              <a:off x="5608181" y="2414213"/>
              <a:ext cx="2062620" cy="64633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~4 Million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619CF1-8051-7218-9AA1-DAFCAD56A139}"/>
                </a:ext>
              </a:extLst>
            </p:cNvPr>
            <p:cNvSpPr txBox="1"/>
            <p:nvPr/>
          </p:nvSpPr>
          <p:spPr>
            <a:xfrm>
              <a:off x="6060544" y="3075932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2023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5A65387-64D2-3AB6-3B15-2C3552A6E155}"/>
                </a:ext>
              </a:extLst>
            </p:cNvPr>
            <p:cNvSpPr/>
            <p:nvPr/>
          </p:nvSpPr>
          <p:spPr>
            <a:xfrm>
              <a:off x="7071376" y="3348178"/>
              <a:ext cx="2503713" cy="64633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~3.4 Million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0F5F44-F59B-AD02-8D46-0E1F695A73CE}"/>
                </a:ext>
              </a:extLst>
            </p:cNvPr>
            <p:cNvSpPr txBox="1"/>
            <p:nvPr/>
          </p:nvSpPr>
          <p:spPr>
            <a:xfrm>
              <a:off x="7919916" y="3994509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2022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02863F-DEC5-C86B-DED1-707AA4C7CEBE}"/>
                </a:ext>
              </a:extLst>
            </p:cNvPr>
            <p:cNvSpPr/>
            <p:nvPr/>
          </p:nvSpPr>
          <p:spPr>
            <a:xfrm>
              <a:off x="8986139" y="4225341"/>
              <a:ext cx="2667254" cy="64633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~2.72 Million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01531A-8D96-F006-11CF-37984CC9244D}"/>
                </a:ext>
              </a:extLst>
            </p:cNvPr>
            <p:cNvSpPr txBox="1"/>
            <p:nvPr/>
          </p:nvSpPr>
          <p:spPr>
            <a:xfrm>
              <a:off x="9916450" y="4927601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720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AFFD0-76B7-2D6E-B73B-FC679A000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3FC3411-E800-5280-C845-C1BF2AC65A3D}"/>
              </a:ext>
            </a:extLst>
          </p:cNvPr>
          <p:cNvSpPr txBox="1">
            <a:spLocks/>
          </p:cNvSpPr>
          <p:nvPr/>
        </p:nvSpPr>
        <p:spPr>
          <a:xfrm>
            <a:off x="527051" y="260648"/>
            <a:ext cx="9025003" cy="11521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C00000"/>
                </a:solidFill>
              </a:rPr>
              <a:t>CyBOK</a:t>
            </a:r>
            <a:r>
              <a:rPr lang="en-US" b="1" dirty="0">
                <a:solidFill>
                  <a:srgbClr val="C00000"/>
                </a:solidFill>
              </a:rPr>
              <a:t> CIC</a:t>
            </a:r>
          </a:p>
        </p:txBody>
      </p:sp>
      <p:sp>
        <p:nvSpPr>
          <p:cNvPr id="5" name="Google Shape;100;p28">
            <a:extLst>
              <a:ext uri="{FF2B5EF4-FFF2-40B4-BE49-F238E27FC236}">
                <a16:creationId xmlns:a16="http://schemas.microsoft.com/office/drawing/2014/main" id="{D8438B4A-7509-4FD5-8F36-C09E0CF76DCE}"/>
              </a:ext>
            </a:extLst>
          </p:cNvPr>
          <p:cNvSpPr txBox="1"/>
          <p:nvPr/>
        </p:nvSpPr>
        <p:spPr>
          <a:xfrm>
            <a:off x="846000" y="1613704"/>
            <a:ext cx="10809552" cy="4470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36775" marR="0" lvl="0" indent="-213677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 dirty="0">
                <a:ea typeface="Montserrat SemiBold"/>
                <a:cs typeface="Montserrat SemiBold"/>
                <a:sym typeface="Montserrat SemiBold"/>
              </a:rPr>
              <a:t>Vision</a:t>
            </a:r>
            <a:r>
              <a:rPr lang="en-GB" sz="2800" b="0" i="0" u="none" strike="noStrike" cap="none" dirty="0">
                <a:ea typeface="Montserrat"/>
                <a:cs typeface="Montserrat"/>
                <a:sym typeface="Montserrat"/>
              </a:rPr>
              <a:t>:		A world where Cyber Security </a:t>
            </a:r>
            <a:r>
              <a:rPr lang="en-GB" sz="2800" dirty="0">
                <a:ea typeface="Montserrat"/>
                <a:cs typeface="Montserrat"/>
                <a:sym typeface="Montserrat"/>
              </a:rPr>
              <a:t>capability gaps</a:t>
            </a:r>
            <a:r>
              <a:rPr lang="en-GB" sz="2800" b="0" i="0" u="none" strike="noStrike" cap="none" dirty="0">
                <a:ea typeface="Montserrat"/>
                <a:cs typeface="Montserrat"/>
                <a:sym typeface="Montserrat"/>
              </a:rPr>
              <a:t> are 	eliminated</a:t>
            </a:r>
          </a:p>
          <a:p>
            <a:pPr marL="2136775" marR="0" lvl="0" indent="-2136775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2136775" marR="0" lvl="0" indent="-2136775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en-GB" sz="2800" b="1" i="0" u="none" strike="noStrike" cap="none" dirty="0">
                <a:ea typeface="Montserrat SemiBold"/>
                <a:cs typeface="Montserrat SemiBold"/>
                <a:sym typeface="Montserrat SemiBold"/>
              </a:rPr>
              <a:t>Key Principles</a:t>
            </a:r>
            <a:r>
              <a:rPr lang="en-GB" sz="2800" b="0" i="0" u="none" strike="noStrike" cap="none" dirty="0">
                <a:ea typeface="Montserrat"/>
                <a:cs typeface="Montserrat"/>
                <a:sym typeface="Montserrat"/>
              </a:rPr>
              <a:t>:	Editorial independence</a:t>
            </a:r>
            <a:endParaRPr sz="4000" dirty="0"/>
          </a:p>
          <a:p>
            <a:pPr marL="2136775" marR="0" lvl="0" indent="-2136775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ea typeface="Montserrat"/>
                <a:cs typeface="Montserrat"/>
                <a:sym typeface="Montserrat"/>
              </a:rPr>
              <a:t>		Created and shaped by the community</a:t>
            </a:r>
            <a:endParaRPr sz="4000" dirty="0"/>
          </a:p>
          <a:p>
            <a:pPr marL="2136775" marR="0" lvl="0" indent="-2136775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ea typeface="Montserrat"/>
                <a:cs typeface="Montserrat"/>
                <a:sym typeface="Montserrat"/>
              </a:rPr>
              <a:t>		Open for everyone to access</a:t>
            </a:r>
            <a:endParaRPr sz="4000" dirty="0"/>
          </a:p>
          <a:p>
            <a:pPr marL="2136775" marR="0" lvl="0" indent="-2136775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ea typeface="Montserrat"/>
                <a:cs typeface="Montserrat"/>
                <a:sym typeface="Montserrat"/>
              </a:rPr>
              <a:t>		Rigorous</a:t>
            </a:r>
            <a:endParaRPr sz="4000" dirty="0"/>
          </a:p>
          <a:p>
            <a:pPr marL="2136775" marR="0" lvl="0" indent="-2136775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ea typeface="Montserrat"/>
                <a:cs typeface="Montserrat"/>
                <a:sym typeface="Montserrat"/>
              </a:rPr>
              <a:t>		Constantly current</a:t>
            </a:r>
            <a:endParaRPr sz="2800" dirty="0">
              <a:ea typeface="Montserrat"/>
              <a:cs typeface="Montserrat"/>
              <a:sym typeface="Montserrat"/>
            </a:endParaRPr>
          </a:p>
          <a:p>
            <a:pPr marL="2136775" marR="0" lvl="0" indent="-2136775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2800" dirty="0">
                <a:ea typeface="Montserrat"/>
                <a:cs typeface="Montserrat"/>
                <a:sym typeface="Montserrat"/>
              </a:rPr>
              <a:t>		Freely available</a:t>
            </a:r>
            <a:endParaRPr sz="2800" dirty="0"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117702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05DA0-96F8-8190-ABE4-ABC0D4125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DF60F8-FECA-CF84-2F6F-4E6FE72FD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250" y="557939"/>
            <a:ext cx="2122506" cy="71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96BBD6-F999-F3C6-FD49-9E47092DAC48}"/>
              </a:ext>
            </a:extLst>
          </p:cNvPr>
          <p:cNvSpPr txBox="1"/>
          <p:nvPr/>
        </p:nvSpPr>
        <p:spPr>
          <a:xfrm>
            <a:off x="3187872" y="386384"/>
            <a:ext cx="111601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dirty="0"/>
              <a:t>CIC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E97E93-36A5-96B5-87E7-71B872E34666}"/>
              </a:ext>
            </a:extLst>
          </p:cNvPr>
          <p:cNvGrpSpPr/>
          <p:nvPr/>
        </p:nvGrpSpPr>
        <p:grpSpPr>
          <a:xfrm>
            <a:off x="256578" y="2362199"/>
            <a:ext cx="2204934" cy="2304196"/>
            <a:chOff x="256578" y="2362199"/>
            <a:chExt cx="2204934" cy="2304196"/>
          </a:xfrm>
        </p:grpSpPr>
        <p:pic>
          <p:nvPicPr>
            <p:cNvPr id="8" name="Graphic 7" descr="Hierarchy outline">
              <a:extLst>
                <a:ext uri="{FF2B5EF4-FFF2-40B4-BE49-F238E27FC236}">
                  <a16:creationId xmlns:a16="http://schemas.microsoft.com/office/drawing/2014/main" id="{7C9784B9-C55F-ACEA-0B53-B7C63330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8902" y="2362199"/>
              <a:ext cx="1560286" cy="1560286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7CC4EC7-959F-61F3-484B-415DC3C5C358}"/>
                </a:ext>
              </a:extLst>
            </p:cNvPr>
            <p:cNvSpPr/>
            <p:nvPr/>
          </p:nvSpPr>
          <p:spPr>
            <a:xfrm>
              <a:off x="256578" y="4081620"/>
              <a:ext cx="2204934" cy="58477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Governance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B6A4A0C-927D-A35A-B92E-A9A2DDB1C376}"/>
              </a:ext>
            </a:extLst>
          </p:cNvPr>
          <p:cNvGrpSpPr/>
          <p:nvPr/>
        </p:nvGrpSpPr>
        <p:grpSpPr>
          <a:xfrm>
            <a:off x="2865856" y="2598055"/>
            <a:ext cx="2542908" cy="2314561"/>
            <a:chOff x="2865856" y="2598055"/>
            <a:chExt cx="2542908" cy="2314561"/>
          </a:xfrm>
        </p:grpSpPr>
        <p:pic>
          <p:nvPicPr>
            <p:cNvPr id="10" name="Graphic 9" descr="Server outline">
              <a:extLst>
                <a:ext uri="{FF2B5EF4-FFF2-40B4-BE49-F238E27FC236}">
                  <a16:creationId xmlns:a16="http://schemas.microsoft.com/office/drawing/2014/main" id="{342A78C7-2E12-0101-04A3-483C7AA16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37310" y="2648855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Cloud Computing with solid fill">
              <a:extLst>
                <a:ext uri="{FF2B5EF4-FFF2-40B4-BE49-F238E27FC236}">
                  <a16:creationId xmlns:a16="http://schemas.microsoft.com/office/drawing/2014/main" id="{3628F624-673C-6D58-9346-62304155F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22910" y="2598055"/>
              <a:ext cx="914400" cy="9144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9D7CD6D-B88B-D1CE-3D1A-2BCCA5430346}"/>
                </a:ext>
              </a:extLst>
            </p:cNvPr>
            <p:cNvSpPr/>
            <p:nvPr/>
          </p:nvSpPr>
          <p:spPr>
            <a:xfrm>
              <a:off x="2865856" y="3835398"/>
              <a:ext cx="2542908" cy="1077218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Technical Infrastructure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8FD0322-D8C9-5A1E-BBCD-5F3C8EBC1645}"/>
              </a:ext>
            </a:extLst>
          </p:cNvPr>
          <p:cNvGrpSpPr/>
          <p:nvPr/>
        </p:nvGrpSpPr>
        <p:grpSpPr>
          <a:xfrm>
            <a:off x="8140621" y="2696028"/>
            <a:ext cx="1814285" cy="1970367"/>
            <a:chOff x="8140621" y="2696028"/>
            <a:chExt cx="1814285" cy="1970367"/>
          </a:xfrm>
        </p:grpSpPr>
        <p:pic>
          <p:nvPicPr>
            <p:cNvPr id="20" name="Graphic 19" descr="Programmer female outline">
              <a:extLst>
                <a:ext uri="{FF2B5EF4-FFF2-40B4-BE49-F238E27FC236}">
                  <a16:creationId xmlns:a16="http://schemas.microsoft.com/office/drawing/2014/main" id="{857F9F1A-A955-DB9A-C2A8-6EF7BD348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313600" y="2696028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Programmer male with solid fill">
              <a:extLst>
                <a:ext uri="{FF2B5EF4-FFF2-40B4-BE49-F238E27FC236}">
                  <a16:creationId xmlns:a16="http://schemas.microsoft.com/office/drawing/2014/main" id="{5E39B01F-1445-52BE-519E-3BFA7052C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871190" y="2884713"/>
              <a:ext cx="914400" cy="91440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522703A-6B2A-20FB-17BD-1821AFF15BE3}"/>
                </a:ext>
              </a:extLst>
            </p:cNvPr>
            <p:cNvSpPr/>
            <p:nvPr/>
          </p:nvSpPr>
          <p:spPr>
            <a:xfrm>
              <a:off x="8140621" y="4081620"/>
              <a:ext cx="1814285" cy="58477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People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D94561F-7D27-054C-5B3F-90BC7FFBCC3C}"/>
              </a:ext>
            </a:extLst>
          </p:cNvPr>
          <p:cNvGrpSpPr/>
          <p:nvPr/>
        </p:nvGrpSpPr>
        <p:grpSpPr>
          <a:xfrm>
            <a:off x="5690299" y="2685160"/>
            <a:ext cx="2168787" cy="1981235"/>
            <a:chOff x="5690299" y="2685160"/>
            <a:chExt cx="2168787" cy="1981235"/>
          </a:xfrm>
        </p:grpSpPr>
        <p:pic>
          <p:nvPicPr>
            <p:cNvPr id="27" name="Graphic 26" descr="Classroom outline">
              <a:extLst>
                <a:ext uri="{FF2B5EF4-FFF2-40B4-BE49-F238E27FC236}">
                  <a16:creationId xmlns:a16="http://schemas.microsoft.com/office/drawing/2014/main" id="{155D14E6-46A2-D824-4A7C-D4DED9837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690299" y="2685160"/>
              <a:ext cx="914400" cy="914400"/>
            </a:xfrm>
            <a:prstGeom prst="rect">
              <a:avLst/>
            </a:prstGeom>
          </p:spPr>
        </p:pic>
        <p:pic>
          <p:nvPicPr>
            <p:cNvPr id="29" name="Graphic 28" descr="Server outline">
              <a:extLst>
                <a:ext uri="{FF2B5EF4-FFF2-40B4-BE49-F238E27FC236}">
                  <a16:creationId xmlns:a16="http://schemas.microsoft.com/office/drawing/2014/main" id="{5A9C868A-244C-84A1-CB61-5EA5DF75A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04664" y="2696046"/>
              <a:ext cx="914400" cy="914400"/>
            </a:xfrm>
            <a:prstGeom prst="rect">
              <a:avLst/>
            </a:prstGeom>
          </p:spPr>
        </p:pic>
        <p:pic>
          <p:nvPicPr>
            <p:cNvPr id="31" name="Graphic 30" descr="Gears outline">
              <a:extLst>
                <a:ext uri="{FF2B5EF4-FFF2-40B4-BE49-F238E27FC236}">
                  <a16:creationId xmlns:a16="http://schemas.microsoft.com/office/drawing/2014/main" id="{AAAB93E8-5FE5-B29E-E81A-6F889439E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944686" y="3051644"/>
              <a:ext cx="914400" cy="914400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81D472-DB9C-5F53-2695-2A38C94CDB00}"/>
                </a:ext>
              </a:extLst>
            </p:cNvPr>
            <p:cNvSpPr/>
            <p:nvPr/>
          </p:nvSpPr>
          <p:spPr>
            <a:xfrm>
              <a:off x="5790689" y="4081620"/>
              <a:ext cx="1814285" cy="58477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Services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E1C3E38-C790-E1E1-9379-0883ACA12BA3}"/>
              </a:ext>
            </a:extLst>
          </p:cNvPr>
          <p:cNvGrpSpPr/>
          <p:nvPr/>
        </p:nvGrpSpPr>
        <p:grpSpPr>
          <a:xfrm>
            <a:off x="10214262" y="2670679"/>
            <a:ext cx="1814285" cy="1970349"/>
            <a:chOff x="10214262" y="2670679"/>
            <a:chExt cx="1814285" cy="1970349"/>
          </a:xfrm>
        </p:grpSpPr>
        <p:pic>
          <p:nvPicPr>
            <p:cNvPr id="25" name="Graphic 24" descr="Bar graph with upward trend outline">
              <a:extLst>
                <a:ext uri="{FF2B5EF4-FFF2-40B4-BE49-F238E27FC236}">
                  <a16:creationId xmlns:a16="http://schemas.microsoft.com/office/drawing/2014/main" id="{C0D0461C-CECD-A3D5-2F0E-0E0F252BE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466789" y="2670679"/>
              <a:ext cx="1150239" cy="1150239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E129434-2A72-A1AB-33EF-28FFC4B988BF}"/>
                </a:ext>
              </a:extLst>
            </p:cNvPr>
            <p:cNvSpPr/>
            <p:nvPr/>
          </p:nvSpPr>
          <p:spPr>
            <a:xfrm>
              <a:off x="10214262" y="4056253"/>
              <a:ext cx="1814285" cy="58477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Revenue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366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7B3B6-4F29-0889-CBB6-6ACEC71B2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AC76D33-E41B-E9C6-80BC-AA2E89F5D9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202" y="2016012"/>
            <a:ext cx="3290202" cy="282597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1D0C75-F5A0-D6D8-6091-EEABB55F1CDF}"/>
              </a:ext>
            </a:extLst>
          </p:cNvPr>
          <p:cNvGrpSpPr/>
          <p:nvPr/>
        </p:nvGrpSpPr>
        <p:grpSpPr>
          <a:xfrm>
            <a:off x="8445746" y="2523511"/>
            <a:ext cx="3013817" cy="1409419"/>
            <a:chOff x="8140946" y="3173048"/>
            <a:chExt cx="3013817" cy="140941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66F432F-F69F-3918-70FB-9741FDFE8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32651" y="3173048"/>
              <a:ext cx="2422112" cy="1409419"/>
            </a:xfrm>
            <a:prstGeom prst="rect">
              <a:avLst/>
            </a:prstGeom>
          </p:spPr>
        </p:pic>
        <p:sp>
          <p:nvSpPr>
            <p:cNvPr id="22" name="Chevron 21">
              <a:extLst>
                <a:ext uri="{FF2B5EF4-FFF2-40B4-BE49-F238E27FC236}">
                  <a16:creationId xmlns:a16="http://schemas.microsoft.com/office/drawing/2014/main" id="{6C0617C6-B8A3-09F5-5E6C-85FD527980B5}"/>
                </a:ext>
              </a:extLst>
            </p:cNvPr>
            <p:cNvSpPr/>
            <p:nvPr/>
          </p:nvSpPr>
          <p:spPr>
            <a:xfrm>
              <a:off x="8140946" y="3662542"/>
              <a:ext cx="484632" cy="484632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896A3F5-150D-D06D-A17B-7CB5A0E94FA1}"/>
              </a:ext>
            </a:extLst>
          </p:cNvPr>
          <p:cNvGrpSpPr/>
          <p:nvPr/>
        </p:nvGrpSpPr>
        <p:grpSpPr>
          <a:xfrm>
            <a:off x="431770" y="2260609"/>
            <a:ext cx="4424862" cy="2207286"/>
            <a:chOff x="126970" y="2910146"/>
            <a:chExt cx="4424862" cy="220728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ADEFE3-16D2-132E-A577-7FDBAC61B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970" y="2910146"/>
              <a:ext cx="3853991" cy="2207286"/>
            </a:xfrm>
            <a:prstGeom prst="rect">
              <a:avLst/>
            </a:prstGeom>
          </p:spPr>
        </p:pic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EA4ED14F-6ABC-9CDF-9D41-CAF90DA2AC51}"/>
                </a:ext>
              </a:extLst>
            </p:cNvPr>
            <p:cNvSpPr/>
            <p:nvPr/>
          </p:nvSpPr>
          <p:spPr>
            <a:xfrm flipH="1">
              <a:off x="4067200" y="3635441"/>
              <a:ext cx="484632" cy="484632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2AE6D66-EAFF-1FAB-D91A-5DB4C5CF9494}"/>
              </a:ext>
            </a:extLst>
          </p:cNvPr>
          <p:cNvGrpSpPr/>
          <p:nvPr/>
        </p:nvGrpSpPr>
        <p:grpSpPr>
          <a:xfrm>
            <a:off x="2660481" y="-53440"/>
            <a:ext cx="2884228" cy="2300996"/>
            <a:chOff x="2355681" y="596097"/>
            <a:chExt cx="2884228" cy="23009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F2DFE5-6B3B-C819-B274-AE0DAE82B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5681" y="596097"/>
              <a:ext cx="2840658" cy="2017145"/>
            </a:xfrm>
            <a:prstGeom prst="rect">
              <a:avLst/>
            </a:prstGeom>
          </p:spPr>
        </p:pic>
        <p:sp>
          <p:nvSpPr>
            <p:cNvPr id="24" name="Chevron 23">
              <a:extLst>
                <a:ext uri="{FF2B5EF4-FFF2-40B4-BE49-F238E27FC236}">
                  <a16:creationId xmlns:a16="http://schemas.microsoft.com/office/drawing/2014/main" id="{F296B1EA-9D5A-D9F4-1EDC-8510C875C275}"/>
                </a:ext>
              </a:extLst>
            </p:cNvPr>
            <p:cNvSpPr/>
            <p:nvPr/>
          </p:nvSpPr>
          <p:spPr>
            <a:xfrm rot="2642675" flipH="1">
              <a:off x="4755277" y="2412461"/>
              <a:ext cx="484632" cy="484632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82F91-0994-5DCB-9E19-124C4A8B2344}"/>
              </a:ext>
            </a:extLst>
          </p:cNvPr>
          <p:cNvGrpSpPr/>
          <p:nvPr/>
        </p:nvGrpSpPr>
        <p:grpSpPr>
          <a:xfrm>
            <a:off x="7558096" y="257859"/>
            <a:ext cx="2749306" cy="1974541"/>
            <a:chOff x="7253296" y="907396"/>
            <a:chExt cx="2749306" cy="197454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ABBD9A-06ED-841F-1409-E6A9A213E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80490" y="907396"/>
              <a:ext cx="2422112" cy="1394549"/>
            </a:xfrm>
            <a:prstGeom prst="rect">
              <a:avLst/>
            </a:prstGeom>
          </p:spPr>
        </p:pic>
        <p:sp>
          <p:nvSpPr>
            <p:cNvPr id="25" name="Chevron 24">
              <a:extLst>
                <a:ext uri="{FF2B5EF4-FFF2-40B4-BE49-F238E27FC236}">
                  <a16:creationId xmlns:a16="http://schemas.microsoft.com/office/drawing/2014/main" id="{697CEA21-EC0F-DE7B-8D3B-03D612985444}"/>
                </a:ext>
              </a:extLst>
            </p:cNvPr>
            <p:cNvSpPr/>
            <p:nvPr/>
          </p:nvSpPr>
          <p:spPr>
            <a:xfrm rot="7511441" flipH="1">
              <a:off x="7253296" y="2397305"/>
              <a:ext cx="484632" cy="484632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596C754-7F68-D917-8BB3-51A1572990FB}"/>
              </a:ext>
            </a:extLst>
          </p:cNvPr>
          <p:cNvGrpSpPr/>
          <p:nvPr/>
        </p:nvGrpSpPr>
        <p:grpSpPr>
          <a:xfrm>
            <a:off x="2873329" y="4505709"/>
            <a:ext cx="2506655" cy="1716515"/>
            <a:chOff x="2568529" y="5155246"/>
            <a:chExt cx="2506655" cy="17165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31CDC95-942A-3C10-DBCE-B66A40935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68529" y="5644661"/>
              <a:ext cx="2280280" cy="1227100"/>
            </a:xfrm>
            <a:prstGeom prst="rect">
              <a:avLst/>
            </a:prstGeom>
          </p:spPr>
        </p:pic>
        <p:sp>
          <p:nvSpPr>
            <p:cNvPr id="26" name="Chevron 25">
              <a:extLst>
                <a:ext uri="{FF2B5EF4-FFF2-40B4-BE49-F238E27FC236}">
                  <a16:creationId xmlns:a16="http://schemas.microsoft.com/office/drawing/2014/main" id="{3D60F554-A38F-C7F7-A5A6-C63FA95B62E1}"/>
                </a:ext>
              </a:extLst>
            </p:cNvPr>
            <p:cNvSpPr/>
            <p:nvPr/>
          </p:nvSpPr>
          <p:spPr>
            <a:xfrm rot="18055603" flipH="1">
              <a:off x="4590552" y="5155246"/>
              <a:ext cx="484632" cy="484632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C4CD87D-FA46-9C17-630A-A8761AA2090D}"/>
              </a:ext>
            </a:extLst>
          </p:cNvPr>
          <p:cNvGrpSpPr/>
          <p:nvPr/>
        </p:nvGrpSpPr>
        <p:grpSpPr>
          <a:xfrm>
            <a:off x="7988216" y="4410191"/>
            <a:ext cx="2836460" cy="2091538"/>
            <a:chOff x="7683416" y="5059728"/>
            <a:chExt cx="2836460" cy="209153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678B1C8-0235-90E1-F3B1-BE3F969B7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07101" y="5200644"/>
              <a:ext cx="2812775" cy="1950622"/>
            </a:xfrm>
            <a:prstGeom prst="rect">
              <a:avLst/>
            </a:prstGeom>
          </p:spPr>
        </p:pic>
        <p:sp>
          <p:nvSpPr>
            <p:cNvPr id="27" name="Chevron 26">
              <a:extLst>
                <a:ext uri="{FF2B5EF4-FFF2-40B4-BE49-F238E27FC236}">
                  <a16:creationId xmlns:a16="http://schemas.microsoft.com/office/drawing/2014/main" id="{EC3E3EFC-904D-5367-7EEC-D51116219ECB}"/>
                </a:ext>
              </a:extLst>
            </p:cNvPr>
            <p:cNvSpPr/>
            <p:nvPr/>
          </p:nvSpPr>
          <p:spPr>
            <a:xfrm rot="13569456" flipH="1">
              <a:off x="7683416" y="5059728"/>
              <a:ext cx="484632" cy="484632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8200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A9A60-20E5-DAA7-BBC7-F9785C304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1A912CC-B13E-EDC7-35AD-AA18D31980BE}"/>
              </a:ext>
            </a:extLst>
          </p:cNvPr>
          <p:cNvGrpSpPr/>
          <p:nvPr/>
        </p:nvGrpSpPr>
        <p:grpSpPr>
          <a:xfrm>
            <a:off x="8445746" y="2523511"/>
            <a:ext cx="3013817" cy="1409419"/>
            <a:chOff x="8140946" y="3173048"/>
            <a:chExt cx="3013817" cy="140941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6B4DF6-2A6D-A28D-D44F-DF0A4C355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32651" y="3173048"/>
              <a:ext cx="2422112" cy="1409419"/>
            </a:xfrm>
            <a:prstGeom prst="rect">
              <a:avLst/>
            </a:prstGeom>
          </p:spPr>
        </p:pic>
        <p:sp>
          <p:nvSpPr>
            <p:cNvPr id="22" name="Chevron 21">
              <a:extLst>
                <a:ext uri="{FF2B5EF4-FFF2-40B4-BE49-F238E27FC236}">
                  <a16:creationId xmlns:a16="http://schemas.microsoft.com/office/drawing/2014/main" id="{1A5E7010-8006-F693-A90F-D5D8C9B25525}"/>
                </a:ext>
              </a:extLst>
            </p:cNvPr>
            <p:cNvSpPr/>
            <p:nvPr/>
          </p:nvSpPr>
          <p:spPr>
            <a:xfrm>
              <a:off x="8140946" y="3662542"/>
              <a:ext cx="484632" cy="484632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546C747-762D-60CB-566E-EE22E4DFFF7D}"/>
              </a:ext>
            </a:extLst>
          </p:cNvPr>
          <p:cNvGrpSpPr/>
          <p:nvPr/>
        </p:nvGrpSpPr>
        <p:grpSpPr>
          <a:xfrm>
            <a:off x="431770" y="2260609"/>
            <a:ext cx="4424862" cy="2207286"/>
            <a:chOff x="126970" y="2910146"/>
            <a:chExt cx="4424862" cy="220728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D399079-E64B-35AE-9BE9-647E45BC7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970" y="2910146"/>
              <a:ext cx="3853991" cy="2207286"/>
            </a:xfrm>
            <a:prstGeom prst="rect">
              <a:avLst/>
            </a:prstGeom>
          </p:spPr>
        </p:pic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3B87C70F-DC2A-BE23-CBBD-EBE862ADEA1E}"/>
                </a:ext>
              </a:extLst>
            </p:cNvPr>
            <p:cNvSpPr/>
            <p:nvPr/>
          </p:nvSpPr>
          <p:spPr>
            <a:xfrm flipH="1">
              <a:off x="4067200" y="3635441"/>
              <a:ext cx="484632" cy="484632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48CC5E4-D449-7690-B402-B8B187C62CB6}"/>
              </a:ext>
            </a:extLst>
          </p:cNvPr>
          <p:cNvGrpSpPr/>
          <p:nvPr/>
        </p:nvGrpSpPr>
        <p:grpSpPr>
          <a:xfrm>
            <a:off x="2660481" y="-53440"/>
            <a:ext cx="2884228" cy="2300996"/>
            <a:chOff x="2355681" y="596097"/>
            <a:chExt cx="2884228" cy="23009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0849AD-7EAE-21F5-1113-2D83FE77A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5681" y="596097"/>
              <a:ext cx="2840658" cy="2017145"/>
            </a:xfrm>
            <a:prstGeom prst="rect">
              <a:avLst/>
            </a:prstGeom>
          </p:spPr>
        </p:pic>
        <p:sp>
          <p:nvSpPr>
            <p:cNvPr id="24" name="Chevron 23">
              <a:extLst>
                <a:ext uri="{FF2B5EF4-FFF2-40B4-BE49-F238E27FC236}">
                  <a16:creationId xmlns:a16="http://schemas.microsoft.com/office/drawing/2014/main" id="{614C6F2B-90FE-2495-2378-99C18A01173D}"/>
                </a:ext>
              </a:extLst>
            </p:cNvPr>
            <p:cNvSpPr/>
            <p:nvPr/>
          </p:nvSpPr>
          <p:spPr>
            <a:xfrm rot="2642675" flipH="1">
              <a:off x="4755277" y="2412461"/>
              <a:ext cx="484632" cy="484632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4F8BFD7-58AE-7198-54E4-FCA45F05CCB8}"/>
              </a:ext>
            </a:extLst>
          </p:cNvPr>
          <p:cNvGrpSpPr/>
          <p:nvPr/>
        </p:nvGrpSpPr>
        <p:grpSpPr>
          <a:xfrm>
            <a:off x="7558096" y="257859"/>
            <a:ext cx="2749306" cy="1974541"/>
            <a:chOff x="7253296" y="907396"/>
            <a:chExt cx="2749306" cy="197454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67A0D44-FEF5-647E-7160-C5D348C2B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0490" y="907396"/>
              <a:ext cx="2422112" cy="1394549"/>
            </a:xfrm>
            <a:prstGeom prst="rect">
              <a:avLst/>
            </a:prstGeom>
          </p:spPr>
        </p:pic>
        <p:sp>
          <p:nvSpPr>
            <p:cNvPr id="25" name="Chevron 24">
              <a:extLst>
                <a:ext uri="{FF2B5EF4-FFF2-40B4-BE49-F238E27FC236}">
                  <a16:creationId xmlns:a16="http://schemas.microsoft.com/office/drawing/2014/main" id="{A0125079-EA64-A1F8-05AD-A0DB579D32AA}"/>
                </a:ext>
              </a:extLst>
            </p:cNvPr>
            <p:cNvSpPr/>
            <p:nvPr/>
          </p:nvSpPr>
          <p:spPr>
            <a:xfrm rot="7511441" flipH="1">
              <a:off x="7253296" y="2397305"/>
              <a:ext cx="484632" cy="484632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2BEA470-D294-B368-202B-C05EFCD60E11}"/>
              </a:ext>
            </a:extLst>
          </p:cNvPr>
          <p:cNvGrpSpPr/>
          <p:nvPr/>
        </p:nvGrpSpPr>
        <p:grpSpPr>
          <a:xfrm>
            <a:off x="2873329" y="4505709"/>
            <a:ext cx="2506655" cy="1716515"/>
            <a:chOff x="2568529" y="5155246"/>
            <a:chExt cx="2506655" cy="17165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55A1C75-8748-F529-E9FA-30AB5A039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8529" y="5644661"/>
              <a:ext cx="2280280" cy="1227100"/>
            </a:xfrm>
            <a:prstGeom prst="rect">
              <a:avLst/>
            </a:prstGeom>
          </p:spPr>
        </p:pic>
        <p:sp>
          <p:nvSpPr>
            <p:cNvPr id="26" name="Chevron 25">
              <a:extLst>
                <a:ext uri="{FF2B5EF4-FFF2-40B4-BE49-F238E27FC236}">
                  <a16:creationId xmlns:a16="http://schemas.microsoft.com/office/drawing/2014/main" id="{61C1724E-655B-02D1-D8D6-A33042390923}"/>
                </a:ext>
              </a:extLst>
            </p:cNvPr>
            <p:cNvSpPr/>
            <p:nvPr/>
          </p:nvSpPr>
          <p:spPr>
            <a:xfrm rot="18055603" flipH="1">
              <a:off x="4590552" y="5155246"/>
              <a:ext cx="484632" cy="484632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96BE91-5E70-409C-4298-F07B0690F9FA}"/>
              </a:ext>
            </a:extLst>
          </p:cNvPr>
          <p:cNvGrpSpPr/>
          <p:nvPr/>
        </p:nvGrpSpPr>
        <p:grpSpPr>
          <a:xfrm>
            <a:off x="7988216" y="4410191"/>
            <a:ext cx="2836460" cy="2091538"/>
            <a:chOff x="7683416" y="5059728"/>
            <a:chExt cx="2836460" cy="209153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1C8127D-1794-1200-0C1C-7AF862765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07101" y="5200644"/>
              <a:ext cx="2812775" cy="1950622"/>
            </a:xfrm>
            <a:prstGeom prst="rect">
              <a:avLst/>
            </a:prstGeom>
          </p:spPr>
        </p:pic>
        <p:sp>
          <p:nvSpPr>
            <p:cNvPr id="27" name="Chevron 26">
              <a:extLst>
                <a:ext uri="{FF2B5EF4-FFF2-40B4-BE49-F238E27FC236}">
                  <a16:creationId xmlns:a16="http://schemas.microsoft.com/office/drawing/2014/main" id="{A00A3AA0-2635-3EB4-9543-591AB3973B60}"/>
                </a:ext>
              </a:extLst>
            </p:cNvPr>
            <p:cNvSpPr/>
            <p:nvPr/>
          </p:nvSpPr>
          <p:spPr>
            <a:xfrm rot="13569456" flipH="1">
              <a:off x="7683416" y="5059728"/>
              <a:ext cx="484632" cy="484632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AEEC5D-D63A-A607-0883-5A876A05F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172" y="2597495"/>
            <a:ext cx="3333496" cy="111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ECCA32-7E08-2642-F8B5-A153FF0A3E58}"/>
              </a:ext>
            </a:extLst>
          </p:cNvPr>
          <p:cNvSpPr txBox="1"/>
          <p:nvPr/>
        </p:nvSpPr>
        <p:spPr>
          <a:xfrm>
            <a:off x="5357737" y="3707289"/>
            <a:ext cx="268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Community Interest Company</a:t>
            </a:r>
          </a:p>
        </p:txBody>
      </p:sp>
    </p:spTree>
    <p:extLst>
      <p:ext uri="{BB962C8B-B14F-4D97-AF65-F5344CB8AC3E}">
        <p14:creationId xmlns:p14="http://schemas.microsoft.com/office/powerpoint/2010/main" val="1277381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E2296-7CD5-5BA9-41BB-1465A0070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E09359-368F-BA64-FBB8-567367A8D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172" y="2597495"/>
            <a:ext cx="3333496" cy="111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E7303A-083A-84FF-F567-BAE380FA5B6C}"/>
              </a:ext>
            </a:extLst>
          </p:cNvPr>
          <p:cNvSpPr txBox="1"/>
          <p:nvPr/>
        </p:nvSpPr>
        <p:spPr>
          <a:xfrm>
            <a:off x="5357737" y="3707289"/>
            <a:ext cx="268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Community Interest Company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6E5C3DB-78C9-C392-4AFE-5A6C2F0E56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0643719"/>
              </p:ext>
            </p:extLst>
          </p:nvPr>
        </p:nvGraphicFramePr>
        <p:xfrm>
          <a:off x="1705429" y="203200"/>
          <a:ext cx="10261600" cy="6103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14A5572B-881D-BF2C-0C26-8B7568DDA03B}"/>
              </a:ext>
            </a:extLst>
          </p:cNvPr>
          <p:cNvGrpSpPr/>
          <p:nvPr/>
        </p:nvGrpSpPr>
        <p:grpSpPr>
          <a:xfrm>
            <a:off x="216477" y="1637638"/>
            <a:ext cx="2977903" cy="2977903"/>
            <a:chOff x="216477" y="1637638"/>
            <a:chExt cx="2977903" cy="2977903"/>
          </a:xfrm>
        </p:grpSpPr>
        <p:pic>
          <p:nvPicPr>
            <p:cNvPr id="13" name="Graphic 12" descr="Door Open outline">
              <a:extLst>
                <a:ext uri="{FF2B5EF4-FFF2-40B4-BE49-F238E27FC236}">
                  <a16:creationId xmlns:a16="http://schemas.microsoft.com/office/drawing/2014/main" id="{2115617D-C466-610F-8E44-1B540F3A2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16477" y="1637638"/>
              <a:ext cx="2977903" cy="297790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42BD0F-5CD6-26D5-4BA7-07CD66EEE4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3943" y="2408810"/>
              <a:ext cx="809884" cy="272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53AF696-B660-B7B5-F214-3EDD47FCCC70}"/>
                </a:ext>
              </a:extLst>
            </p:cNvPr>
            <p:cNvSpPr txBox="1"/>
            <p:nvPr/>
          </p:nvSpPr>
          <p:spPr>
            <a:xfrm>
              <a:off x="1349829" y="2673582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914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C67E3-F61E-7968-6AFF-EFA3283936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04862" y="3429000"/>
            <a:ext cx="8426116" cy="1325563"/>
          </a:xfrm>
        </p:spPr>
        <p:txBody>
          <a:bodyPr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cap="none" dirty="0">
                <a:latin typeface="+mn-lt"/>
                <a:ea typeface="Montserrat SemiBold"/>
                <a:cs typeface="Montserrat SemiBold"/>
                <a:sym typeface="Montserrat SemiBold"/>
              </a:rPr>
              <a:t>Cyber Security Body of Knowledge</a:t>
            </a:r>
            <a:br>
              <a:rPr lang="en-GB" dirty="0">
                <a:latin typeface="+mn-lt"/>
              </a:rPr>
            </a:br>
            <a:br>
              <a:rPr lang="en-GB" sz="3600" b="0" i="0" u="none" strike="noStrike" cap="none" dirty="0">
                <a:latin typeface="+mn-lt"/>
                <a:ea typeface="Montserrat Light"/>
                <a:cs typeface="Montserrat Light"/>
                <a:sym typeface="Montserrat Light"/>
              </a:rPr>
            </a:br>
            <a:r>
              <a:rPr lang="en-GB" sz="3600" b="0" i="0" u="none" strike="noStrike" cap="none" dirty="0">
                <a:latin typeface="+mn-lt"/>
                <a:ea typeface="Montserrat Light"/>
                <a:cs typeface="Montserrat Light"/>
                <a:sym typeface="Montserrat Light"/>
              </a:rPr>
              <a:t>Global</a:t>
            </a:r>
            <a:r>
              <a:rPr lang="en-GB" sz="800" b="0" i="0" u="none" strike="noStrike" cap="none" dirty="0">
                <a:latin typeface="+mn-lt"/>
                <a:ea typeface="Montserrat Light"/>
                <a:cs typeface="Montserrat Light"/>
                <a:sym typeface="Montserrat Light"/>
              </a:rPr>
              <a:t> </a:t>
            </a:r>
            <a:r>
              <a:rPr lang="en-GB" sz="3600" b="0" i="0" u="none" strike="noStrike" cap="none" dirty="0">
                <a:latin typeface="+mn-lt"/>
                <a:ea typeface="Montserrat Light"/>
                <a:cs typeface="Montserrat Light"/>
                <a:sym typeface="Montserrat Light"/>
              </a:rPr>
              <a:t>・</a:t>
            </a:r>
            <a:r>
              <a:rPr lang="en-GB" sz="800" b="0" i="0" u="none" strike="noStrike" cap="none" dirty="0">
                <a:latin typeface="+mn-lt"/>
                <a:ea typeface="Montserrat Light"/>
                <a:cs typeface="Montserrat Light"/>
                <a:sym typeface="Montserrat Light"/>
              </a:rPr>
              <a:t> </a:t>
            </a:r>
            <a:r>
              <a:rPr lang="en-GB" sz="3600" b="0" i="0" u="none" strike="noStrike" cap="none" dirty="0">
                <a:latin typeface="+mn-lt"/>
                <a:ea typeface="Montserrat Light"/>
                <a:cs typeface="Montserrat Light"/>
                <a:sym typeface="Montserrat Light"/>
              </a:rPr>
              <a:t>Foundational</a:t>
            </a:r>
            <a:r>
              <a:rPr lang="en-GB" sz="800" b="0" i="0" u="none" strike="noStrike" cap="none" dirty="0">
                <a:latin typeface="+mn-lt"/>
                <a:ea typeface="Montserrat Light"/>
                <a:cs typeface="Montserrat Light"/>
                <a:sym typeface="Montserrat Light"/>
              </a:rPr>
              <a:t> </a:t>
            </a:r>
            <a:r>
              <a:rPr lang="en-GB" sz="3600" b="0" i="0" u="none" strike="noStrike" cap="none" dirty="0">
                <a:latin typeface="+mn-lt"/>
                <a:ea typeface="Montserrat Light"/>
                <a:cs typeface="Montserrat Light"/>
                <a:sym typeface="Montserrat Light"/>
              </a:rPr>
              <a:t>・</a:t>
            </a:r>
            <a:r>
              <a:rPr lang="en-GB" sz="800" b="0" i="0" u="none" strike="noStrike" cap="none" dirty="0">
                <a:latin typeface="+mn-lt"/>
                <a:ea typeface="Montserrat Light"/>
                <a:cs typeface="Montserrat Light"/>
                <a:sym typeface="Montserrat Light"/>
              </a:rPr>
              <a:t> </a:t>
            </a:r>
            <a:r>
              <a:rPr lang="en-GB" sz="3600" b="0" i="0" u="none" strike="noStrike" cap="none" dirty="0">
                <a:latin typeface="+mn-lt"/>
                <a:ea typeface="Montserrat Light"/>
                <a:cs typeface="Montserrat Light"/>
                <a:sym typeface="Montserrat Light"/>
              </a:rPr>
              <a:t>Rigorous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3709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C9006-B53D-155E-87C9-D1BCEEF9D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2B5684-9924-D4EE-FB50-0E51611A823E}"/>
              </a:ext>
            </a:extLst>
          </p:cNvPr>
          <p:cNvSpPr txBox="1"/>
          <p:nvPr/>
        </p:nvSpPr>
        <p:spPr>
          <a:xfrm>
            <a:off x="805544" y="1763484"/>
            <a:ext cx="3512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i="1" strike="noStrike" dirty="0">
                <a:solidFill>
                  <a:srgbClr val="0B0C0C"/>
                </a:solidFill>
                <a:effectLst/>
                <a:latin typeface="GDS Transport"/>
              </a:rPr>
              <a:t>“The proportion of UK businesses with basic and advanced technical skills gaps has not changed significantly across the 6 years of data.”</a:t>
            </a:r>
            <a:endParaRPr lang="en-US" sz="24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493BF3-2DC8-BDC8-10D8-7B187CD15CA4}"/>
              </a:ext>
            </a:extLst>
          </p:cNvPr>
          <p:cNvSpPr txBox="1"/>
          <p:nvPr/>
        </p:nvSpPr>
        <p:spPr>
          <a:xfrm>
            <a:off x="4949373" y="2822973"/>
            <a:ext cx="2162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i="0" u="none" strike="noStrike" dirty="0">
                <a:solidFill>
                  <a:srgbClr val="0B0C0C"/>
                </a:solidFill>
                <a:effectLst/>
                <a:latin typeface="GDS Transport"/>
              </a:rPr>
              <a:t>Businesses with basic skills gaps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BDC59-5203-BC67-1292-E5966DAB7A80}"/>
              </a:ext>
            </a:extLst>
          </p:cNvPr>
          <p:cNvSpPr txBox="1"/>
          <p:nvPr/>
        </p:nvSpPr>
        <p:spPr>
          <a:xfrm>
            <a:off x="8193315" y="2916525"/>
            <a:ext cx="3396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i="0" u="none" strike="noStrike" dirty="0">
                <a:solidFill>
                  <a:srgbClr val="0B0C0C"/>
                </a:solidFill>
                <a:effectLst/>
                <a:latin typeface="GDS Transport"/>
              </a:rPr>
              <a:t>Businesses with advanced technical skills gaps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E78455-2C25-83D8-D8E0-AD5B19A7799A}"/>
              </a:ext>
            </a:extLst>
          </p:cNvPr>
          <p:cNvSpPr/>
          <p:nvPr/>
        </p:nvSpPr>
        <p:spPr>
          <a:xfrm>
            <a:off x="4949373" y="2087036"/>
            <a:ext cx="2162627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~44%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9AFC17-B425-3EFF-DE2A-DBA15A0A6859}"/>
              </a:ext>
            </a:extLst>
          </p:cNvPr>
          <p:cNvSpPr/>
          <p:nvPr/>
        </p:nvSpPr>
        <p:spPr>
          <a:xfrm>
            <a:off x="8193316" y="2087035"/>
            <a:ext cx="339634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~27%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6EF4C1-D390-A9B0-68E7-45EB78FAC08C}"/>
              </a:ext>
            </a:extLst>
          </p:cNvPr>
          <p:cNvSpPr txBox="1"/>
          <p:nvPr/>
        </p:nvSpPr>
        <p:spPr>
          <a:xfrm>
            <a:off x="2952992" y="4855028"/>
            <a:ext cx="6286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DSIT Cyber Security in the UK </a:t>
            </a:r>
            <a:r>
              <a:rPr lang="en-US" sz="2000" dirty="0" err="1"/>
              <a:t>Labour</a:t>
            </a:r>
            <a:r>
              <a:rPr lang="en-US" sz="2000" dirty="0"/>
              <a:t> Market Report 2024</a:t>
            </a:r>
          </a:p>
        </p:txBody>
      </p:sp>
    </p:spTree>
    <p:extLst>
      <p:ext uri="{BB962C8B-B14F-4D97-AF65-F5344CB8AC3E}">
        <p14:creationId xmlns:p14="http://schemas.microsoft.com/office/powerpoint/2010/main" val="4284848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F9D6A-C8FA-535C-2CDA-E3A8E0A7D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BB46B-744A-A959-FA81-8748971F5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738" y="1978479"/>
            <a:ext cx="5967858" cy="2901042"/>
          </a:xfrm>
          <a:prstGeom prst="rect">
            <a:avLst/>
          </a:prstGeom>
        </p:spPr>
      </p:pic>
      <p:pic>
        <p:nvPicPr>
          <p:cNvPr id="3074" name="Picture 2" descr="A composite image of the black M&amp;S logo on the left and the blue Co-op logo on the right.">
            <a:extLst>
              <a:ext uri="{FF2B5EF4-FFF2-40B4-BE49-F238E27FC236}">
                <a16:creationId xmlns:a16="http://schemas.microsoft.com/office/drawing/2014/main" id="{E53FA06E-BAF4-D0E9-1491-B4AFC1998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" y="1978478"/>
            <a:ext cx="5157410" cy="29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045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68A96A-6309-C5AC-76A0-32699BD37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0703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6A2B77-4690-1CB4-3269-28C6CEB64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374" y="566057"/>
            <a:ext cx="5506073" cy="5268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C5C876-1073-C4B1-E2A4-77036609B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643" y="1208315"/>
            <a:ext cx="5456066" cy="53557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B9CEA3-0C32-A3AC-1FED-71A58DEC0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3766" y="1905000"/>
            <a:ext cx="5260212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9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4C529-490A-9055-0C64-0EEBA739A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GOV.UK | Logopedia | Fandom">
            <a:extLst>
              <a:ext uri="{FF2B5EF4-FFF2-40B4-BE49-F238E27FC236}">
                <a16:creationId xmlns:a16="http://schemas.microsoft.com/office/drawing/2014/main" id="{4395E547-6D6D-BBC2-AE7E-6B25C9EAC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35" y="2391229"/>
            <a:ext cx="1428749" cy="142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15D72D-A2F5-C68F-3E1A-68823EDCB597}"/>
              </a:ext>
            </a:extLst>
          </p:cNvPr>
          <p:cNvSpPr txBox="1"/>
          <p:nvPr/>
        </p:nvSpPr>
        <p:spPr>
          <a:xfrm>
            <a:off x="2764972" y="2690104"/>
            <a:ext cx="2271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Cyber Security &amp; Resilience Bill</a:t>
            </a:r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04648EF3-3D9C-2443-31BA-6254BC2A0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9" y="1562101"/>
            <a:ext cx="4055155" cy="291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699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C01D4-078B-4D9C-1B8D-14FE71FF1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e world map">
            <a:extLst>
              <a:ext uri="{FF2B5EF4-FFF2-40B4-BE49-F238E27FC236}">
                <a16:creationId xmlns:a16="http://schemas.microsoft.com/office/drawing/2014/main" id="{DD6DBFAC-CEE5-9A9A-ABC3-F3944CA43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49" y="299386"/>
            <a:ext cx="5006909" cy="3129614"/>
          </a:xfrm>
          <a:prstGeom prst="rect">
            <a:avLst/>
          </a:prstGeom>
        </p:spPr>
      </p:pic>
      <p:pic>
        <p:nvPicPr>
          <p:cNvPr id="10" name="Graphic 9" descr="Shield Tick outline">
            <a:extLst>
              <a:ext uri="{FF2B5EF4-FFF2-40B4-BE49-F238E27FC236}">
                <a16:creationId xmlns:a16="http://schemas.microsoft.com/office/drawing/2014/main" id="{0E4065B0-C564-87E0-FB58-B8213EFCC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8689" y="221862"/>
            <a:ext cx="3156338" cy="3156338"/>
          </a:xfrm>
          <a:prstGeom prst="rect">
            <a:avLst/>
          </a:prstGeom>
        </p:spPr>
      </p:pic>
      <p:pic>
        <p:nvPicPr>
          <p:cNvPr id="14" name="Graphic 13" descr="Group of people with solid fill">
            <a:extLst>
              <a:ext uri="{FF2B5EF4-FFF2-40B4-BE49-F238E27FC236}">
                <a16:creationId xmlns:a16="http://schemas.microsoft.com/office/drawing/2014/main" id="{D462F014-495E-2ED2-BC19-EB2ABD92F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515" y="3624943"/>
            <a:ext cx="914400" cy="914400"/>
          </a:xfrm>
          <a:prstGeom prst="rect">
            <a:avLst/>
          </a:prstGeom>
        </p:spPr>
      </p:pic>
      <p:pic>
        <p:nvPicPr>
          <p:cNvPr id="15" name="Graphic 14" descr="Group of people with solid fill">
            <a:extLst>
              <a:ext uri="{FF2B5EF4-FFF2-40B4-BE49-F238E27FC236}">
                <a16:creationId xmlns:a16="http://schemas.microsoft.com/office/drawing/2014/main" id="{4800AEC1-D279-030B-A386-446859711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9829" y="3624943"/>
            <a:ext cx="914400" cy="914400"/>
          </a:xfrm>
          <a:prstGeom prst="rect">
            <a:avLst/>
          </a:prstGeom>
        </p:spPr>
      </p:pic>
      <p:pic>
        <p:nvPicPr>
          <p:cNvPr id="18" name="Graphic 17" descr="Group of people with solid fill">
            <a:extLst>
              <a:ext uri="{FF2B5EF4-FFF2-40B4-BE49-F238E27FC236}">
                <a16:creationId xmlns:a16="http://schemas.microsoft.com/office/drawing/2014/main" id="{B808CB34-C0EC-D693-F0B1-004069170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39887" y="3624943"/>
            <a:ext cx="914400" cy="914400"/>
          </a:xfrm>
          <a:prstGeom prst="rect">
            <a:avLst/>
          </a:prstGeom>
        </p:spPr>
      </p:pic>
      <p:pic>
        <p:nvPicPr>
          <p:cNvPr id="19" name="Graphic 18" descr="Group of people with solid fill">
            <a:extLst>
              <a:ext uri="{FF2B5EF4-FFF2-40B4-BE49-F238E27FC236}">
                <a16:creationId xmlns:a16="http://schemas.microsoft.com/office/drawing/2014/main" id="{79081DC8-BB57-6FFF-FD20-700C6CF4DE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7201" y="3624943"/>
            <a:ext cx="914400" cy="914400"/>
          </a:xfrm>
          <a:prstGeom prst="rect">
            <a:avLst/>
          </a:prstGeom>
        </p:spPr>
      </p:pic>
      <p:pic>
        <p:nvPicPr>
          <p:cNvPr id="20" name="Graphic 19" descr="Group of people with solid fill">
            <a:extLst>
              <a:ext uri="{FF2B5EF4-FFF2-40B4-BE49-F238E27FC236}">
                <a16:creationId xmlns:a16="http://schemas.microsoft.com/office/drawing/2014/main" id="{778E83C2-E88A-C182-A9DD-C0851BAB8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7259" y="3624943"/>
            <a:ext cx="914400" cy="914400"/>
          </a:xfrm>
          <a:prstGeom prst="rect">
            <a:avLst/>
          </a:prstGeom>
        </p:spPr>
      </p:pic>
      <p:pic>
        <p:nvPicPr>
          <p:cNvPr id="21" name="Graphic 20" descr="Group of people with solid fill">
            <a:extLst>
              <a:ext uri="{FF2B5EF4-FFF2-40B4-BE49-F238E27FC236}">
                <a16:creationId xmlns:a16="http://schemas.microsoft.com/office/drawing/2014/main" id="{867B9D77-8E77-C842-FF5A-3760B3A285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14573" y="3624943"/>
            <a:ext cx="914400" cy="914400"/>
          </a:xfrm>
          <a:prstGeom prst="rect">
            <a:avLst/>
          </a:prstGeom>
        </p:spPr>
      </p:pic>
      <p:pic>
        <p:nvPicPr>
          <p:cNvPr id="22" name="Graphic 21" descr="Group of people with solid fill">
            <a:extLst>
              <a:ext uri="{FF2B5EF4-FFF2-40B4-BE49-F238E27FC236}">
                <a16:creationId xmlns:a16="http://schemas.microsoft.com/office/drawing/2014/main" id="{402068E3-D361-4B5E-A4D1-2421D00E6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515" y="4738915"/>
            <a:ext cx="914400" cy="914400"/>
          </a:xfrm>
          <a:prstGeom prst="rect">
            <a:avLst/>
          </a:prstGeom>
        </p:spPr>
      </p:pic>
      <p:pic>
        <p:nvPicPr>
          <p:cNvPr id="23" name="Graphic 22" descr="Group of people with solid fill">
            <a:extLst>
              <a:ext uri="{FF2B5EF4-FFF2-40B4-BE49-F238E27FC236}">
                <a16:creationId xmlns:a16="http://schemas.microsoft.com/office/drawing/2014/main" id="{B9F95D3E-EDD6-E84C-7E60-5B73DFB6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9829" y="4738915"/>
            <a:ext cx="914400" cy="914400"/>
          </a:xfrm>
          <a:prstGeom prst="rect">
            <a:avLst/>
          </a:prstGeom>
        </p:spPr>
      </p:pic>
      <p:pic>
        <p:nvPicPr>
          <p:cNvPr id="24" name="Graphic 23" descr="Group of people with solid fill">
            <a:extLst>
              <a:ext uri="{FF2B5EF4-FFF2-40B4-BE49-F238E27FC236}">
                <a16:creationId xmlns:a16="http://schemas.microsoft.com/office/drawing/2014/main" id="{5ED8A2AD-C794-172F-A534-75722AB46B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39887" y="4738915"/>
            <a:ext cx="914400" cy="914400"/>
          </a:xfrm>
          <a:prstGeom prst="rect">
            <a:avLst/>
          </a:prstGeom>
        </p:spPr>
      </p:pic>
      <p:pic>
        <p:nvPicPr>
          <p:cNvPr id="25" name="Graphic 24" descr="Group of people with solid fill">
            <a:extLst>
              <a:ext uri="{FF2B5EF4-FFF2-40B4-BE49-F238E27FC236}">
                <a16:creationId xmlns:a16="http://schemas.microsoft.com/office/drawing/2014/main" id="{A52DBE7D-E03F-9F7E-C614-68DD89B7F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7201" y="4738915"/>
            <a:ext cx="914400" cy="914400"/>
          </a:xfrm>
          <a:prstGeom prst="rect">
            <a:avLst/>
          </a:prstGeom>
        </p:spPr>
      </p:pic>
      <p:pic>
        <p:nvPicPr>
          <p:cNvPr id="26" name="Graphic 25" descr="Group of people with solid fill">
            <a:extLst>
              <a:ext uri="{FF2B5EF4-FFF2-40B4-BE49-F238E27FC236}">
                <a16:creationId xmlns:a16="http://schemas.microsoft.com/office/drawing/2014/main" id="{201E8DF8-D428-BE06-0B23-CA21C912A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7259" y="4738915"/>
            <a:ext cx="914400" cy="914400"/>
          </a:xfrm>
          <a:prstGeom prst="rect">
            <a:avLst/>
          </a:prstGeom>
        </p:spPr>
      </p:pic>
      <p:pic>
        <p:nvPicPr>
          <p:cNvPr id="27" name="Graphic 26" descr="Group of people with solid fill">
            <a:extLst>
              <a:ext uri="{FF2B5EF4-FFF2-40B4-BE49-F238E27FC236}">
                <a16:creationId xmlns:a16="http://schemas.microsoft.com/office/drawing/2014/main" id="{1FC7043B-E2AA-D895-3316-51BACCA431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14573" y="4738915"/>
            <a:ext cx="914400" cy="914400"/>
          </a:xfrm>
          <a:prstGeom prst="rect">
            <a:avLst/>
          </a:prstGeom>
        </p:spPr>
      </p:pic>
      <p:pic>
        <p:nvPicPr>
          <p:cNvPr id="34" name="Graphic 33" descr="Group of people with solid fill">
            <a:extLst>
              <a:ext uri="{FF2B5EF4-FFF2-40B4-BE49-F238E27FC236}">
                <a16:creationId xmlns:a16="http://schemas.microsoft.com/office/drawing/2014/main" id="{9885840E-5D21-9B43-956F-A378841FF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515" y="5721738"/>
            <a:ext cx="914400" cy="914400"/>
          </a:xfrm>
          <a:prstGeom prst="rect">
            <a:avLst/>
          </a:prstGeom>
        </p:spPr>
      </p:pic>
      <p:pic>
        <p:nvPicPr>
          <p:cNvPr id="35" name="Graphic 34" descr="Group of people with solid fill">
            <a:extLst>
              <a:ext uri="{FF2B5EF4-FFF2-40B4-BE49-F238E27FC236}">
                <a16:creationId xmlns:a16="http://schemas.microsoft.com/office/drawing/2014/main" id="{85DB8444-1059-101E-5A9F-DB872614C7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9829" y="5721738"/>
            <a:ext cx="914400" cy="914400"/>
          </a:xfrm>
          <a:prstGeom prst="rect">
            <a:avLst/>
          </a:prstGeom>
        </p:spPr>
      </p:pic>
      <p:pic>
        <p:nvPicPr>
          <p:cNvPr id="36" name="Graphic 35" descr="Group of people with solid fill">
            <a:extLst>
              <a:ext uri="{FF2B5EF4-FFF2-40B4-BE49-F238E27FC236}">
                <a16:creationId xmlns:a16="http://schemas.microsoft.com/office/drawing/2014/main" id="{7258D2E1-9A22-1ABE-1318-E66D0F10B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39887" y="5721738"/>
            <a:ext cx="914400" cy="914400"/>
          </a:xfrm>
          <a:prstGeom prst="rect">
            <a:avLst/>
          </a:prstGeom>
        </p:spPr>
      </p:pic>
      <p:pic>
        <p:nvPicPr>
          <p:cNvPr id="37" name="Graphic 36" descr="Group of people with solid fill">
            <a:extLst>
              <a:ext uri="{FF2B5EF4-FFF2-40B4-BE49-F238E27FC236}">
                <a16:creationId xmlns:a16="http://schemas.microsoft.com/office/drawing/2014/main" id="{477C6363-AC95-8CE0-A761-57FB3130E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7201" y="5721738"/>
            <a:ext cx="914400" cy="914400"/>
          </a:xfrm>
          <a:prstGeom prst="rect">
            <a:avLst/>
          </a:prstGeom>
        </p:spPr>
      </p:pic>
      <p:pic>
        <p:nvPicPr>
          <p:cNvPr id="38" name="Graphic 37" descr="Group of people with solid fill">
            <a:extLst>
              <a:ext uri="{FF2B5EF4-FFF2-40B4-BE49-F238E27FC236}">
                <a16:creationId xmlns:a16="http://schemas.microsoft.com/office/drawing/2014/main" id="{79F1D368-0EEB-886F-3341-5FECB16E3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7259" y="5721738"/>
            <a:ext cx="914400" cy="914400"/>
          </a:xfrm>
          <a:prstGeom prst="rect">
            <a:avLst/>
          </a:prstGeom>
        </p:spPr>
      </p:pic>
      <p:pic>
        <p:nvPicPr>
          <p:cNvPr id="39" name="Graphic 38" descr="Group of people with solid fill">
            <a:extLst>
              <a:ext uri="{FF2B5EF4-FFF2-40B4-BE49-F238E27FC236}">
                <a16:creationId xmlns:a16="http://schemas.microsoft.com/office/drawing/2014/main" id="{35709568-D5D2-9F72-BFD5-743296FBD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14573" y="5721738"/>
            <a:ext cx="914400" cy="9144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4362878-A397-38C0-AD79-BB2B462BDA7E}"/>
              </a:ext>
            </a:extLst>
          </p:cNvPr>
          <p:cNvGrpSpPr/>
          <p:nvPr/>
        </p:nvGrpSpPr>
        <p:grpSpPr>
          <a:xfrm>
            <a:off x="7561945" y="3831548"/>
            <a:ext cx="3955141" cy="2468098"/>
            <a:chOff x="7561945" y="3831548"/>
            <a:chExt cx="3955141" cy="246809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E462317-CCD6-993B-EED5-83D28D966936}"/>
                </a:ext>
              </a:extLst>
            </p:cNvPr>
            <p:cNvSpPr/>
            <p:nvPr/>
          </p:nvSpPr>
          <p:spPr>
            <a:xfrm>
              <a:off x="7561945" y="3831548"/>
              <a:ext cx="3955141" cy="64633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Cyber Security Skills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421D384-5926-5E7C-1EA5-A9DDACD81FA4}"/>
                </a:ext>
              </a:extLst>
            </p:cNvPr>
            <p:cNvSpPr/>
            <p:nvPr/>
          </p:nvSpPr>
          <p:spPr>
            <a:xfrm>
              <a:off x="7561945" y="5653315"/>
              <a:ext cx="3955141" cy="64633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Knowledge</a:t>
              </a:r>
            </a:p>
          </p:txBody>
        </p:sp>
        <p:pic>
          <p:nvPicPr>
            <p:cNvPr id="44" name="Graphic 43" descr="Chevron arrows outline">
              <a:extLst>
                <a:ext uri="{FF2B5EF4-FFF2-40B4-BE49-F238E27FC236}">
                  <a16:creationId xmlns:a16="http://schemas.microsoft.com/office/drawing/2014/main" id="{2E47BD86-CCBD-C823-A92C-51E97E5BE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200000">
              <a:off x="8951797" y="4477879"/>
              <a:ext cx="1175436" cy="1175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469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8B071-A172-F0EC-720A-DABA80FA9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e world map">
            <a:extLst>
              <a:ext uri="{FF2B5EF4-FFF2-40B4-BE49-F238E27FC236}">
                <a16:creationId xmlns:a16="http://schemas.microsoft.com/office/drawing/2014/main" id="{1EF8C476-4873-F059-25E0-D5708EF4E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49" y="299386"/>
            <a:ext cx="5006909" cy="3129614"/>
          </a:xfrm>
          <a:prstGeom prst="rect">
            <a:avLst/>
          </a:prstGeom>
        </p:spPr>
      </p:pic>
      <p:pic>
        <p:nvPicPr>
          <p:cNvPr id="10" name="Graphic 9" descr="Shield Tick outline">
            <a:extLst>
              <a:ext uri="{FF2B5EF4-FFF2-40B4-BE49-F238E27FC236}">
                <a16:creationId xmlns:a16="http://schemas.microsoft.com/office/drawing/2014/main" id="{A78A690B-EA16-170E-2B2B-C9BB3D076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8689" y="221862"/>
            <a:ext cx="3156338" cy="3156338"/>
          </a:xfrm>
          <a:prstGeom prst="rect">
            <a:avLst/>
          </a:prstGeom>
        </p:spPr>
      </p:pic>
      <p:pic>
        <p:nvPicPr>
          <p:cNvPr id="14" name="Graphic 13" descr="Group of people with solid fill">
            <a:extLst>
              <a:ext uri="{FF2B5EF4-FFF2-40B4-BE49-F238E27FC236}">
                <a16:creationId xmlns:a16="http://schemas.microsoft.com/office/drawing/2014/main" id="{CE982949-12D3-FE42-97CA-FEE733DD1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515" y="3624943"/>
            <a:ext cx="914400" cy="914400"/>
          </a:xfrm>
          <a:prstGeom prst="rect">
            <a:avLst/>
          </a:prstGeom>
        </p:spPr>
      </p:pic>
      <p:pic>
        <p:nvPicPr>
          <p:cNvPr id="15" name="Graphic 14" descr="Group of people with solid fill">
            <a:extLst>
              <a:ext uri="{FF2B5EF4-FFF2-40B4-BE49-F238E27FC236}">
                <a16:creationId xmlns:a16="http://schemas.microsoft.com/office/drawing/2014/main" id="{AEE8A14E-D3B9-0DE2-1706-87E216195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9829" y="3624943"/>
            <a:ext cx="914400" cy="914400"/>
          </a:xfrm>
          <a:prstGeom prst="rect">
            <a:avLst/>
          </a:prstGeom>
        </p:spPr>
      </p:pic>
      <p:pic>
        <p:nvPicPr>
          <p:cNvPr id="18" name="Graphic 17" descr="Group of people with solid fill">
            <a:extLst>
              <a:ext uri="{FF2B5EF4-FFF2-40B4-BE49-F238E27FC236}">
                <a16:creationId xmlns:a16="http://schemas.microsoft.com/office/drawing/2014/main" id="{04302919-BCB7-F559-F9DF-FDE2DA6B5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39887" y="3624943"/>
            <a:ext cx="914400" cy="914400"/>
          </a:xfrm>
          <a:prstGeom prst="rect">
            <a:avLst/>
          </a:prstGeom>
        </p:spPr>
      </p:pic>
      <p:pic>
        <p:nvPicPr>
          <p:cNvPr id="19" name="Graphic 18" descr="Group of people with solid fill">
            <a:extLst>
              <a:ext uri="{FF2B5EF4-FFF2-40B4-BE49-F238E27FC236}">
                <a16:creationId xmlns:a16="http://schemas.microsoft.com/office/drawing/2014/main" id="{C93932AF-79E3-4853-16F9-E09019C5FD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7201" y="3624943"/>
            <a:ext cx="914400" cy="914400"/>
          </a:xfrm>
          <a:prstGeom prst="rect">
            <a:avLst/>
          </a:prstGeom>
        </p:spPr>
      </p:pic>
      <p:pic>
        <p:nvPicPr>
          <p:cNvPr id="20" name="Graphic 19" descr="Group of people with solid fill">
            <a:extLst>
              <a:ext uri="{FF2B5EF4-FFF2-40B4-BE49-F238E27FC236}">
                <a16:creationId xmlns:a16="http://schemas.microsoft.com/office/drawing/2014/main" id="{FC641F1D-F406-BA75-9849-6A63BEC14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7259" y="3624943"/>
            <a:ext cx="914400" cy="914400"/>
          </a:xfrm>
          <a:prstGeom prst="rect">
            <a:avLst/>
          </a:prstGeom>
        </p:spPr>
      </p:pic>
      <p:pic>
        <p:nvPicPr>
          <p:cNvPr id="21" name="Graphic 20" descr="Group of people with solid fill">
            <a:extLst>
              <a:ext uri="{FF2B5EF4-FFF2-40B4-BE49-F238E27FC236}">
                <a16:creationId xmlns:a16="http://schemas.microsoft.com/office/drawing/2014/main" id="{3B8DF16A-5154-20C7-CEAB-B0C4746F98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14573" y="3624943"/>
            <a:ext cx="914400" cy="914400"/>
          </a:xfrm>
          <a:prstGeom prst="rect">
            <a:avLst/>
          </a:prstGeom>
        </p:spPr>
      </p:pic>
      <p:pic>
        <p:nvPicPr>
          <p:cNvPr id="22" name="Graphic 21" descr="Group of people with solid fill">
            <a:extLst>
              <a:ext uri="{FF2B5EF4-FFF2-40B4-BE49-F238E27FC236}">
                <a16:creationId xmlns:a16="http://schemas.microsoft.com/office/drawing/2014/main" id="{A4A9BC0E-FED8-3199-B81A-311C2E688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515" y="4738915"/>
            <a:ext cx="914400" cy="914400"/>
          </a:xfrm>
          <a:prstGeom prst="rect">
            <a:avLst/>
          </a:prstGeom>
        </p:spPr>
      </p:pic>
      <p:pic>
        <p:nvPicPr>
          <p:cNvPr id="23" name="Graphic 22" descr="Group of people with solid fill">
            <a:extLst>
              <a:ext uri="{FF2B5EF4-FFF2-40B4-BE49-F238E27FC236}">
                <a16:creationId xmlns:a16="http://schemas.microsoft.com/office/drawing/2014/main" id="{5CC595AA-98FF-5A69-8F87-7A9EF9B1E6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9829" y="4738915"/>
            <a:ext cx="914400" cy="914400"/>
          </a:xfrm>
          <a:prstGeom prst="rect">
            <a:avLst/>
          </a:prstGeom>
        </p:spPr>
      </p:pic>
      <p:pic>
        <p:nvPicPr>
          <p:cNvPr id="24" name="Graphic 23" descr="Group of people with solid fill">
            <a:extLst>
              <a:ext uri="{FF2B5EF4-FFF2-40B4-BE49-F238E27FC236}">
                <a16:creationId xmlns:a16="http://schemas.microsoft.com/office/drawing/2014/main" id="{CDCBEC82-F7CE-F7AB-6046-172D3BFA0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39887" y="4738915"/>
            <a:ext cx="914400" cy="914400"/>
          </a:xfrm>
          <a:prstGeom prst="rect">
            <a:avLst/>
          </a:prstGeom>
        </p:spPr>
      </p:pic>
      <p:pic>
        <p:nvPicPr>
          <p:cNvPr id="25" name="Graphic 24" descr="Group of people with solid fill">
            <a:extLst>
              <a:ext uri="{FF2B5EF4-FFF2-40B4-BE49-F238E27FC236}">
                <a16:creationId xmlns:a16="http://schemas.microsoft.com/office/drawing/2014/main" id="{6F3CB395-E374-6074-0616-C7859D08A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7201" y="4738915"/>
            <a:ext cx="914400" cy="914400"/>
          </a:xfrm>
          <a:prstGeom prst="rect">
            <a:avLst/>
          </a:prstGeom>
        </p:spPr>
      </p:pic>
      <p:pic>
        <p:nvPicPr>
          <p:cNvPr id="26" name="Graphic 25" descr="Group of people with solid fill">
            <a:extLst>
              <a:ext uri="{FF2B5EF4-FFF2-40B4-BE49-F238E27FC236}">
                <a16:creationId xmlns:a16="http://schemas.microsoft.com/office/drawing/2014/main" id="{D93F6B6E-2A37-13DF-580B-238B63BB1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7259" y="4738915"/>
            <a:ext cx="914400" cy="914400"/>
          </a:xfrm>
          <a:prstGeom prst="rect">
            <a:avLst/>
          </a:prstGeom>
        </p:spPr>
      </p:pic>
      <p:pic>
        <p:nvPicPr>
          <p:cNvPr id="27" name="Graphic 26" descr="Group of people with solid fill">
            <a:extLst>
              <a:ext uri="{FF2B5EF4-FFF2-40B4-BE49-F238E27FC236}">
                <a16:creationId xmlns:a16="http://schemas.microsoft.com/office/drawing/2014/main" id="{655DD54E-E463-0CEC-A985-A9D570DFB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14573" y="4738915"/>
            <a:ext cx="914400" cy="914400"/>
          </a:xfrm>
          <a:prstGeom prst="rect">
            <a:avLst/>
          </a:prstGeom>
        </p:spPr>
      </p:pic>
      <p:pic>
        <p:nvPicPr>
          <p:cNvPr id="34" name="Graphic 33" descr="Group of people with solid fill">
            <a:extLst>
              <a:ext uri="{FF2B5EF4-FFF2-40B4-BE49-F238E27FC236}">
                <a16:creationId xmlns:a16="http://schemas.microsoft.com/office/drawing/2014/main" id="{891E6221-1A30-DA73-1FE5-D705FADF9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515" y="5721738"/>
            <a:ext cx="914400" cy="914400"/>
          </a:xfrm>
          <a:prstGeom prst="rect">
            <a:avLst/>
          </a:prstGeom>
        </p:spPr>
      </p:pic>
      <p:pic>
        <p:nvPicPr>
          <p:cNvPr id="35" name="Graphic 34" descr="Group of people with solid fill">
            <a:extLst>
              <a:ext uri="{FF2B5EF4-FFF2-40B4-BE49-F238E27FC236}">
                <a16:creationId xmlns:a16="http://schemas.microsoft.com/office/drawing/2014/main" id="{D8FDC495-9CA7-BD54-9048-24DB1D38AF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9829" y="5721738"/>
            <a:ext cx="914400" cy="914400"/>
          </a:xfrm>
          <a:prstGeom prst="rect">
            <a:avLst/>
          </a:prstGeom>
        </p:spPr>
      </p:pic>
      <p:pic>
        <p:nvPicPr>
          <p:cNvPr id="36" name="Graphic 35" descr="Group of people with solid fill">
            <a:extLst>
              <a:ext uri="{FF2B5EF4-FFF2-40B4-BE49-F238E27FC236}">
                <a16:creationId xmlns:a16="http://schemas.microsoft.com/office/drawing/2014/main" id="{4876E6E7-A003-0D74-834E-5C5F769AC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39887" y="5721738"/>
            <a:ext cx="914400" cy="914400"/>
          </a:xfrm>
          <a:prstGeom prst="rect">
            <a:avLst/>
          </a:prstGeom>
        </p:spPr>
      </p:pic>
      <p:pic>
        <p:nvPicPr>
          <p:cNvPr id="37" name="Graphic 36" descr="Group of people with solid fill">
            <a:extLst>
              <a:ext uri="{FF2B5EF4-FFF2-40B4-BE49-F238E27FC236}">
                <a16:creationId xmlns:a16="http://schemas.microsoft.com/office/drawing/2014/main" id="{3B8D7CD0-DF73-07DA-B64A-51CF4F22C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7201" y="5721738"/>
            <a:ext cx="914400" cy="914400"/>
          </a:xfrm>
          <a:prstGeom prst="rect">
            <a:avLst/>
          </a:prstGeom>
        </p:spPr>
      </p:pic>
      <p:pic>
        <p:nvPicPr>
          <p:cNvPr id="38" name="Graphic 37" descr="Group of people with solid fill">
            <a:extLst>
              <a:ext uri="{FF2B5EF4-FFF2-40B4-BE49-F238E27FC236}">
                <a16:creationId xmlns:a16="http://schemas.microsoft.com/office/drawing/2014/main" id="{072030E1-B651-6DD8-C913-9E63FB59F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7259" y="5721738"/>
            <a:ext cx="914400" cy="914400"/>
          </a:xfrm>
          <a:prstGeom prst="rect">
            <a:avLst/>
          </a:prstGeom>
        </p:spPr>
      </p:pic>
      <p:pic>
        <p:nvPicPr>
          <p:cNvPr id="39" name="Graphic 38" descr="Group of people with solid fill">
            <a:extLst>
              <a:ext uri="{FF2B5EF4-FFF2-40B4-BE49-F238E27FC236}">
                <a16:creationId xmlns:a16="http://schemas.microsoft.com/office/drawing/2014/main" id="{9EECA1C6-D0FB-5D7C-3F06-C4659F83A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14573" y="5721738"/>
            <a:ext cx="914400" cy="9144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DA12EE7-4802-96F2-4456-31BF91DEB872}"/>
              </a:ext>
            </a:extLst>
          </p:cNvPr>
          <p:cNvSpPr/>
          <p:nvPr/>
        </p:nvSpPr>
        <p:spPr>
          <a:xfrm>
            <a:off x="7561945" y="3831548"/>
            <a:ext cx="3955141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Cyber Security Skills</a:t>
            </a:r>
          </a:p>
        </p:txBody>
      </p:sp>
      <p:pic>
        <p:nvPicPr>
          <p:cNvPr id="44" name="Graphic 43" descr="Chevron arrows outline">
            <a:extLst>
              <a:ext uri="{FF2B5EF4-FFF2-40B4-BE49-F238E27FC236}">
                <a16:creationId xmlns:a16="http://schemas.microsoft.com/office/drawing/2014/main" id="{0ABEBDBD-025C-E0A4-CAB1-3EE30A9D73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8951797" y="4477879"/>
            <a:ext cx="1175436" cy="11754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AF9B98-5B15-571A-EFA6-1C831FA7F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7300" y="5535759"/>
            <a:ext cx="3829741" cy="128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146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94658E-124A-1545-AF98-E49AC266F5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871" y="304800"/>
            <a:ext cx="6815923" cy="5854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EB69C3-B5B8-6C42-A32B-5F20881D04BF}"/>
              </a:ext>
            </a:extLst>
          </p:cNvPr>
          <p:cNvSpPr txBox="1"/>
          <p:nvPr/>
        </p:nvSpPr>
        <p:spPr>
          <a:xfrm>
            <a:off x="715617" y="304800"/>
            <a:ext cx="26068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</a:rPr>
              <a:t>CyBOK</a:t>
            </a:r>
            <a:r>
              <a:rPr lang="en-US" sz="4400" b="1" dirty="0">
                <a:solidFill>
                  <a:srgbClr val="C00000"/>
                </a:solidFill>
              </a:rPr>
              <a:t> 1.1</a:t>
            </a:r>
          </a:p>
        </p:txBody>
      </p:sp>
    </p:spTree>
    <p:extLst>
      <p:ext uri="{BB962C8B-B14F-4D97-AF65-F5344CB8AC3E}">
        <p14:creationId xmlns:p14="http://schemas.microsoft.com/office/powerpoint/2010/main" val="3110077119"/>
      </p:ext>
    </p:extLst>
  </p:cSld>
  <p:clrMapOvr>
    <a:masterClrMapping/>
  </p:clrMapOvr>
</p:sld>
</file>

<file path=ppt/theme/theme1.xml><?xml version="1.0" encoding="utf-8"?>
<a:theme xmlns:a="http://schemas.openxmlformats.org/drawingml/2006/main" name="CyBOK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yBOK Theme" id="{3A503673-78E8-4788-A645-2BBEBC16F294}" vid="{7C45F0C8-080D-4E8F-BA7B-0DB80DD629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B79CE87A46EC4195452B1267C83AA0" ma:contentTypeVersion="14" ma:contentTypeDescription="Create a new document." ma:contentTypeScope="" ma:versionID="6fcd0bbebffff8c9a504ee133ec2004a">
  <xsd:schema xmlns:xsd="http://www.w3.org/2001/XMLSchema" xmlns:xs="http://www.w3.org/2001/XMLSchema" xmlns:p="http://schemas.microsoft.com/office/2006/metadata/properties" xmlns:ns2="dd64f451-1067-43e3-82d4-fa1b993e5c2b" xmlns:ns3="474b7b72-26dc-4176-bf95-1630521347db" targetNamespace="http://schemas.microsoft.com/office/2006/metadata/properties" ma:root="true" ma:fieldsID="ba525f10c6f6cb980aa231a433135b89" ns2:_="" ns3:_="">
    <xsd:import namespace="dd64f451-1067-43e3-82d4-fa1b993e5c2b"/>
    <xsd:import namespace="474b7b72-26dc-4176-bf95-1630521347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4f451-1067-43e3-82d4-fa1b993e5c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d084387-097e-4aef-8f33-0dee7b0eb5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4b7b72-26dc-4176-bf95-1630521347d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3ae74fe-a57d-43e4-b830-e3120226fde3}" ma:internalName="TaxCatchAll" ma:showField="CatchAllData" ma:web="474b7b72-26dc-4176-bf95-1630521347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64f451-1067-43e3-82d4-fa1b993e5c2b">
      <Terms xmlns="http://schemas.microsoft.com/office/infopath/2007/PartnerControls"/>
    </lcf76f155ced4ddcb4097134ff3c332f>
    <TaxCatchAll xmlns="474b7b72-26dc-4176-bf95-1630521347db" xsi:nil="true"/>
  </documentManagement>
</p:properties>
</file>

<file path=customXml/itemProps1.xml><?xml version="1.0" encoding="utf-8"?>
<ds:datastoreItem xmlns:ds="http://schemas.openxmlformats.org/officeDocument/2006/customXml" ds:itemID="{96CBD6F3-1B1F-47B0-AABF-4006B35637A4}"/>
</file>

<file path=customXml/itemProps2.xml><?xml version="1.0" encoding="utf-8"?>
<ds:datastoreItem xmlns:ds="http://schemas.openxmlformats.org/officeDocument/2006/customXml" ds:itemID="{09423290-D6A4-4E10-8D24-9ADB44F5267D}"/>
</file>

<file path=customXml/itemProps3.xml><?xml version="1.0" encoding="utf-8"?>
<ds:datastoreItem xmlns:ds="http://schemas.openxmlformats.org/officeDocument/2006/customXml" ds:itemID="{F8CACAD9-A09D-4ED0-9177-8DB405BAE6B6}"/>
</file>

<file path=docProps/app.xml><?xml version="1.0" encoding="utf-8"?>
<Properties xmlns="http://schemas.openxmlformats.org/officeDocument/2006/extended-properties" xmlns:vt="http://schemas.openxmlformats.org/officeDocument/2006/docPropsVTypes">
  <Template>CyBOK Theme</Template>
  <TotalTime>610</TotalTime>
  <Words>349</Words>
  <Application>Microsoft Macintosh PowerPoint</Application>
  <PresentationFormat>Widescreen</PresentationFormat>
  <Paragraphs>83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Aptos</vt:lpstr>
      <vt:lpstr>Arial</vt:lpstr>
      <vt:lpstr>Calibri</vt:lpstr>
      <vt:lpstr>Calibri Light</vt:lpstr>
      <vt:lpstr>GDS Transport</vt:lpstr>
      <vt:lpstr>Helvetica</vt:lpstr>
      <vt:lpstr>Montserrat</vt:lpstr>
      <vt:lpstr>Montserrat SemiBold</vt:lpstr>
      <vt:lpstr>Roboto</vt:lpstr>
      <vt:lpstr>CyBOK Theme</vt:lpstr>
      <vt:lpstr>Foundations and Resources  for the Community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Cyber Security Body of Knowledge  Global ・ Foundational ・ Rigorous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Jones</dc:creator>
  <cp:lastModifiedBy>Awais Rashid</cp:lastModifiedBy>
  <cp:revision>65</cp:revision>
  <dcterms:created xsi:type="dcterms:W3CDTF">2024-04-15T13:56:25Z</dcterms:created>
  <dcterms:modified xsi:type="dcterms:W3CDTF">2025-11-02T20:59:12Z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0x0101005DB79CE87A46EC4195452B1267C83AA0</vt:lpwstr>
  </property>
</Properties>
</file>