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98" r:id="rId3"/>
    <p:sldId id="573" r:id="rId4"/>
    <p:sldId id="595" r:id="rId5"/>
    <p:sldId id="275" r:id="rId6"/>
    <p:sldId id="593" r:id="rId7"/>
    <p:sldId id="586" r:id="rId8"/>
    <p:sldId id="587" r:id="rId9"/>
    <p:sldId id="599" r:id="rId10"/>
    <p:sldId id="600" r:id="rId11"/>
    <p:sldId id="601" r:id="rId12"/>
    <p:sldId id="609" r:id="rId13"/>
    <p:sldId id="608" r:id="rId14"/>
    <p:sldId id="603" r:id="rId15"/>
    <p:sldId id="604" r:id="rId16"/>
    <p:sldId id="610" r:id="rId17"/>
    <p:sldId id="5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C6E36-091F-DBED-1810-7AF5FA744BA6}" v="49" dt="2025-10-22T23:19:33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B1FA652-C2A7-1841-90CC-F8E9F62B05EF}"/>
              </a:ext>
            </a:extLst>
          </p:cNvPr>
          <p:cNvSpPr txBox="1"/>
          <p:nvPr/>
        </p:nvSpPr>
        <p:spPr>
          <a:xfrm>
            <a:off x="307468" y="1886115"/>
            <a:ext cx="559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>
                <a:latin typeface="Roboto" panose="02000000000000000000" pitchFamily="2" charset="0"/>
                <a:ea typeface="Roboto" panose="02000000000000000000" pitchFamily="2" charset="0"/>
              </a:rPr>
              <a:t>The Cyber Security Body Of Knowledge</a:t>
            </a:r>
          </a:p>
        </p:txBody>
      </p:sp>
      <p:pic>
        <p:nvPicPr>
          <p:cNvPr id="19" name="Picture 18" descr="A black and red logo&#10;&#10;Description automatically generated">
            <a:extLst>
              <a:ext uri="{FF2B5EF4-FFF2-40B4-BE49-F238E27FC236}">
                <a16:creationId xmlns:a16="http://schemas.microsoft.com/office/drawing/2014/main" id="{53A37F58-622D-2526-DA8A-75CC845B7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3" y="275773"/>
            <a:ext cx="5155288" cy="17315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FAFC48-5352-B7F8-877D-9240D08F1B51}"/>
              </a:ext>
            </a:extLst>
          </p:cNvPr>
          <p:cNvSpPr/>
          <p:nvPr/>
        </p:nvSpPr>
        <p:spPr>
          <a:xfrm>
            <a:off x="0" y="2737623"/>
            <a:ext cx="8034381" cy="3290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0B3B4F-E9CC-025E-CD5D-4963DFFDE272}"/>
              </a:ext>
            </a:extLst>
          </p:cNvPr>
          <p:cNvSpPr/>
          <p:nvPr/>
        </p:nvSpPr>
        <p:spPr>
          <a:xfrm>
            <a:off x="11381838" y="5808750"/>
            <a:ext cx="72225" cy="79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7C065F-128D-9885-4A81-21BB4B7EDDCC}"/>
              </a:ext>
            </a:extLst>
          </p:cNvPr>
          <p:cNvGrpSpPr/>
          <p:nvPr/>
        </p:nvGrpSpPr>
        <p:grpSpPr>
          <a:xfrm>
            <a:off x="8771022" y="564621"/>
            <a:ext cx="2735180" cy="2443273"/>
            <a:chOff x="6212114" y="762921"/>
            <a:chExt cx="5341257" cy="49557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312743-6CEA-D41A-BA39-04EBF0DDD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780" y="762921"/>
              <a:ext cx="5164591" cy="44708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6191BD-F134-FBCA-7B2A-2D4FC2E36D8E}"/>
                </a:ext>
              </a:extLst>
            </p:cNvPr>
            <p:cNvSpPr/>
            <p:nvPr/>
          </p:nvSpPr>
          <p:spPr>
            <a:xfrm>
              <a:off x="6212114" y="4804228"/>
              <a:ext cx="914400" cy="914400"/>
            </a:xfrm>
            <a:prstGeom prst="rect">
              <a:avLst/>
            </a:prstGeom>
            <a:solidFill>
              <a:srgbClr val="E4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A4B92F-3451-A788-88FD-BFEB28498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6626"/>
            <a:ext cx="7916780" cy="163286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008B9-0210-D552-6828-E02C0B153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20449"/>
            <a:ext cx="7916779" cy="13910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0D1A9DD4-0A87-9C4D-3AC0-A2A6B2C1C313}"/>
              </a:ext>
            </a:extLst>
          </p:cNvPr>
          <p:cNvSpPr txBox="1">
            <a:spLocks/>
          </p:cNvSpPr>
          <p:nvPr/>
        </p:nvSpPr>
        <p:spPr>
          <a:xfrm>
            <a:off x="8177462" y="5727032"/>
            <a:ext cx="3132221" cy="81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>
              <a:solidFill>
                <a:schemeClr val="tx1"/>
              </a:solidFill>
            </a:endParaRPr>
          </a:p>
          <a:p>
            <a:pPr algn="r"/>
            <a:r>
              <a:rPr lang="en-GB" sz="2400" b="1">
                <a:solidFill>
                  <a:schemeClr val="tx1"/>
                </a:solidFill>
              </a:rPr>
              <a:t>contact@cybok.org</a:t>
            </a:r>
          </a:p>
          <a:p>
            <a:pPr algn="r">
              <a:spcAft>
                <a:spcPts val="600"/>
              </a:spcAft>
            </a:pPr>
            <a:r>
              <a:rPr lang="en-GB" sz="2400" b="1">
                <a:solidFill>
                  <a:schemeClr val="tx1"/>
                </a:solidFill>
              </a:rPr>
              <a:t>www.cybok.org</a:t>
            </a:r>
            <a:endParaRPr lang="en-GB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8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4F48-F5A5-16DD-B4BE-106C1865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86C68-4CD8-57ED-E5E6-FDB63353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A20EA-4404-4A61-1822-40C6F8034691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EBBE463D-4DA1-D8BB-9E87-99AFDE802A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9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5A45E-1B6E-903D-626A-2DF719163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28818-2C73-5CE2-C7DB-CF2926BC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2A4F4E-6E2A-C9AC-4252-919CEA222CD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D6A01D40-4ED5-94D4-8BFA-4F7A6C480F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3F1282D3-9611-74DE-361B-D974B98116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09" y="2899610"/>
            <a:ext cx="8189382" cy="270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39E7FB-EF64-66C4-290A-9EF302F7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942" y="1496093"/>
            <a:ext cx="8426116" cy="1325563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55009B-1704-71F7-A74F-9DAE53F2E39E}"/>
              </a:ext>
            </a:extLst>
          </p:cNvPr>
          <p:cNvSpPr txBox="1">
            <a:spLocks/>
          </p:cNvSpPr>
          <p:nvPr/>
        </p:nvSpPr>
        <p:spPr>
          <a:xfrm>
            <a:off x="8177462" y="5727032"/>
            <a:ext cx="3132221" cy="81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>
              <a:solidFill>
                <a:schemeClr val="tx1"/>
              </a:solidFill>
            </a:endParaRPr>
          </a:p>
          <a:p>
            <a:pPr algn="r"/>
            <a:r>
              <a:rPr lang="en-GB" sz="2400" b="1">
                <a:solidFill>
                  <a:schemeClr val="tx1"/>
                </a:solidFill>
              </a:rPr>
              <a:t>contact@cybok.org</a:t>
            </a:r>
          </a:p>
          <a:p>
            <a:pPr algn="r">
              <a:spcAft>
                <a:spcPts val="600"/>
              </a:spcAft>
            </a:pPr>
            <a:r>
              <a:rPr lang="en-GB" sz="2400" b="1">
                <a:solidFill>
                  <a:schemeClr val="tx1"/>
                </a:solidFill>
              </a:rPr>
              <a:t>www.cybok.org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4D6BD-FA39-2FDF-13C5-6792F0889DDF}"/>
              </a:ext>
            </a:extLst>
          </p:cNvPr>
          <p:cNvSpPr/>
          <p:nvPr/>
        </p:nvSpPr>
        <p:spPr>
          <a:xfrm>
            <a:off x="11381838" y="5808750"/>
            <a:ext cx="72225" cy="79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051" y="260648"/>
            <a:ext cx="9025003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1" y="1844676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381" y="548680"/>
            <a:ext cx="9025003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3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6F36-0A46-323D-686F-990C5999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1CC3-A3D8-EB1E-6296-87A9FE08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C5FD11-AC67-8253-5828-DD4E76DF2CE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708D7E7F-705F-D0BE-831D-D99DCD4AE5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EA1C-154E-A012-C7C7-2BBCAAFE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DA822-97C7-5EF2-8B9A-AE340F8F3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3CF61E-5873-D55A-4B27-E52D63EE8416}"/>
              </a:ext>
            </a:extLst>
          </p:cNvPr>
          <p:cNvSpPr/>
          <p:nvPr/>
        </p:nvSpPr>
        <p:spPr>
          <a:xfrm>
            <a:off x="697796" y="1705983"/>
            <a:ext cx="108320" cy="4406060"/>
          </a:xfrm>
          <a:prstGeom prst="rect">
            <a:avLst/>
          </a:prstGeom>
          <a:gradFill>
            <a:gsLst>
              <a:gs pos="0">
                <a:srgbClr val="E4F5FF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219D4AC7-0459-0588-496B-2E35BCF2E5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50" y="207559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6FE3-3C36-BFA2-4CBB-B2D1B993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71857-1066-789E-55DB-E3D5E38AD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8308F-79D9-BC56-448E-1F8C90ABC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531D9B-964A-7A86-B296-6117797E54A0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562D65F-E0C5-CE48-C576-14C2E0867B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04B6-0D1F-D6D1-B4A6-1F757EA8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08584-F876-034D-6A2F-A9EA623AD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A897F-B419-8348-5D80-9AEAA8B2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BB995-79BB-C4F7-3770-E6C9C2337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22320-1615-1DC7-15B9-43F9305F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98070-C52F-4D1B-A000-5A31475C22A6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red logo&#10;&#10;Description automatically generated">
            <a:extLst>
              <a:ext uri="{FF2B5EF4-FFF2-40B4-BE49-F238E27FC236}">
                <a16:creationId xmlns:a16="http://schemas.microsoft.com/office/drawing/2014/main" id="{8B9626A3-BA04-456E-30B5-362C388092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3399-0AB7-BFD9-98F3-596DDDFF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FB800B-1ACF-48B6-5462-17192ABE516C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3174E04D-1868-2A7F-6EC4-7970675D82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A36ECD-0EC4-9C1C-F09C-5E489DDF0AA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CA8BEA64-3DD3-A061-9188-79C7E3FE12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1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51F9-0F2B-6456-AF5C-BDF32526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2179-90C0-D497-5D2A-05961C08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E44CA-8261-27FB-B503-C94C71799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9AF421-9425-40BE-EC1C-0BCE72602FBD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DAD4A6DD-334D-3B5F-2C3D-7D7BAC4450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8519-ABB2-A1CE-D48F-EC6F4F55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42874-93A9-B6D7-89B5-CD637931A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D1631-FDD2-59DD-9F41-451F75D2E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61B72-05E5-ACF4-8A25-16340D4028AE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EB2C376F-62D7-CF15-1B73-A838959AA2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66BB8-C494-E393-7FCC-8ADD1AB9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BF9CE-30F0-305E-8264-3F5C0B465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github.com/cliffe/BreakEscape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liffe/BreakEscape" TargetMode="External"/><Relationship Id="rId2" Type="http://schemas.openxmlformats.org/officeDocument/2006/relationships/hyperlink" Target="https://github.com/cliffe/SecGe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acktivity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liffe/BreakEscapeGame" TargetMode="External"/><Relationship Id="rId2" Type="http://schemas.openxmlformats.org/officeDocument/2006/relationships/hyperlink" Target="https://github.com/cliffe/SecGe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hacktivity.co.u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0C50-56B9-0BF9-AD85-F61A04B45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000">
                <a:latin typeface="Roboto"/>
                <a:ea typeface="Roboto"/>
                <a:cs typeface="Roboto"/>
              </a:rPr>
              <a:t>Open Source </a:t>
            </a:r>
            <a:r>
              <a:rPr lang="en-GB" sz="4000" err="1">
                <a:latin typeface="Roboto"/>
                <a:ea typeface="Roboto"/>
                <a:cs typeface="Roboto"/>
              </a:rPr>
              <a:t>CyBOK</a:t>
            </a:r>
            <a:r>
              <a:rPr lang="en-GB" sz="4000">
                <a:latin typeface="Roboto"/>
                <a:ea typeface="Roboto"/>
                <a:cs typeface="Roboto"/>
              </a:rPr>
              <a:t> Practical Challenges and Learning Resources</a:t>
            </a:r>
            <a:endParaRPr lang="en-GB" sz="4000">
              <a:solidFill>
                <a:srgbClr val="FFFFFF"/>
              </a:solidFill>
              <a:cs typeface="Robot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03428-54B1-DBDD-0F70-2462493FF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82449"/>
            <a:ext cx="7916779" cy="7297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err="1">
                <a:latin typeface="Roboto"/>
                <a:ea typeface="Roboto"/>
                <a:cs typeface="Roboto"/>
              </a:rPr>
              <a:t>Dr.</a:t>
            </a:r>
            <a:r>
              <a:rPr lang="en-GB">
                <a:latin typeface="Roboto"/>
                <a:ea typeface="Roboto"/>
                <a:cs typeface="Roboto"/>
              </a:rPr>
              <a:t> Z. Cliffe Schreuders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DFC0A-C733-C19A-9C63-32C0F36A8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5F34-2924-A36E-C672-3F5C942B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Inspiration &amp; Design Philosophy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70EE1-123C-A78A-64FE-7CA62770D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5532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>
                <a:latin typeface="Roboto"/>
                <a:ea typeface="Roboto"/>
                <a:cs typeface="Roboto"/>
              </a:rPr>
              <a:t>Inspired by:</a:t>
            </a:r>
            <a:endParaRPr lang="en-US" sz="2000">
              <a:latin typeface="Roboto"/>
              <a:ea typeface="Roboto"/>
              <a:cs typeface="Roboto"/>
            </a:endParaRPr>
          </a:p>
          <a:p>
            <a:r>
              <a:rPr lang="en-GB" sz="2000">
                <a:latin typeface="Roboto"/>
                <a:ea typeface="Roboto"/>
                <a:cs typeface="Roboto"/>
              </a:rPr>
              <a:t>Escape rooms and escape boxes</a:t>
            </a:r>
            <a:endParaRPr lang="en-GB"/>
          </a:p>
          <a:p>
            <a:r>
              <a:rPr lang="en-GB" sz="2000">
                <a:latin typeface="Roboto"/>
                <a:ea typeface="Roboto"/>
                <a:cs typeface="Roboto"/>
              </a:rPr>
              <a:t>Capture the flag (CTF) challenges</a:t>
            </a:r>
            <a:endParaRPr lang="en-US"/>
          </a:p>
          <a:p>
            <a:r>
              <a:rPr lang="en-GB" sz="2000">
                <a:latin typeface="Roboto"/>
                <a:ea typeface="Roboto"/>
                <a:cs typeface="Roboto"/>
              </a:rPr>
              <a:t>Retro top-down games and dungeon crawlers</a:t>
            </a:r>
            <a:endParaRPr lang="en-GB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200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 sz="2000">
                <a:latin typeface="Roboto"/>
                <a:ea typeface="Roboto"/>
                <a:cs typeface="Roboto"/>
              </a:rPr>
              <a:t>Aims to be:</a:t>
            </a:r>
            <a:endParaRPr lang="en-GB">
              <a:cs typeface="Roboto" panose="02000000000000000000" pitchFamily="2" charset="0"/>
            </a:endParaRPr>
          </a:p>
          <a:p>
            <a:r>
              <a:rPr lang="en-GB" sz="2000">
                <a:latin typeface="Roboto"/>
                <a:ea typeface="Roboto"/>
                <a:cs typeface="Roboto"/>
              </a:rPr>
              <a:t>Fun and engaging</a:t>
            </a:r>
            <a:endParaRPr lang="en-GB"/>
          </a:p>
          <a:p>
            <a:r>
              <a:rPr lang="en-GB" sz="2000">
                <a:latin typeface="Roboto"/>
                <a:ea typeface="Roboto"/>
                <a:cs typeface="Roboto"/>
              </a:rPr>
              <a:t>Educational</a:t>
            </a:r>
            <a:endParaRPr lang="en-GB"/>
          </a:p>
          <a:p>
            <a:r>
              <a:rPr lang="en-GB" sz="2000">
                <a:latin typeface="Roboto"/>
                <a:ea typeface="Roboto"/>
                <a:cs typeface="Roboto"/>
              </a:rPr>
              <a:t>Accessible to various skill levels</a:t>
            </a:r>
            <a:endParaRPr lang="en-GB"/>
          </a:p>
          <a:p>
            <a:r>
              <a:rPr lang="en-GB" sz="2000">
                <a:latin typeface="Roboto"/>
                <a:ea typeface="Roboto"/>
                <a:cs typeface="Roboto"/>
              </a:rPr>
              <a:t>Easy to deploy and extend</a:t>
            </a:r>
            <a:endParaRPr lang="en-GB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BB5E14-EB38-D00C-1EF8-B40587CD9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958" y="1419225"/>
            <a:ext cx="4437434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03B4B-8F4A-D7C8-6AEC-AFC1657A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2E6F-D27E-616E-5EB9-E9149210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Games-Based Learning (GBL)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FBEDE-74CD-F014-1DA8-9A90349FC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Using games to enhance learning</a:t>
            </a:r>
            <a:endParaRPr lang="en-US" dirty="0">
              <a:cs typeface="Roboto" panose="02000000000000000000" pitchFamily="2" charset="0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Constructivist learning principles</a:t>
            </a:r>
            <a:endParaRPr lang="en-US" dirty="0">
              <a:cs typeface="Roboto" panose="02000000000000000000" pitchFamily="2" charset="0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Active engagement through puzzle chains</a:t>
            </a:r>
            <a:endParaRPr lang="en-US" dirty="0">
              <a:cs typeface="Roboto" panose="02000000000000000000" pitchFamily="2" charset="0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Critical analysis and practical application of knowledge</a:t>
            </a: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Addresses the "reflection gap" identified in many existing security games</a:t>
            </a:r>
            <a:endParaRPr lang="en-GB" sz="2000" dirty="0">
              <a:cs typeface="Roboto" panose="02000000000000000000" pitchFamily="2" charset="0"/>
            </a:endParaRPr>
          </a:p>
        </p:txBody>
      </p:sp>
      <p:pic>
        <p:nvPicPr>
          <p:cNvPr id="3" name="Picture 2" descr="A close-up of hands holding a piece of puzzle&#10;&#10;AI-generated content may be incorrect.">
            <a:extLst>
              <a:ext uri="{FF2B5EF4-FFF2-40B4-BE49-F238E27FC236}">
                <a16:creationId xmlns:a16="http://schemas.microsoft.com/office/drawing/2014/main" id="{2D416C43-8C6A-ABE5-D4F8-9078F6BB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646" y="1719331"/>
            <a:ext cx="5337143" cy="357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55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84992-146E-AF3C-2455-8F3706BF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6955-7711-A2BC-ECE6-E8FF0D59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Implementation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D7D9-FED0-1C3B-7A7F-A79A4FF89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Implemented using Phaser.js (JavaScript game framework) -- runs via web browser</a:t>
            </a: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Flexible range of security mechanisms for doors, items/devices, and containers</a:t>
            </a:r>
          </a:p>
          <a:p>
            <a:pPr>
              <a:buFont typeface="Arial"/>
              <a:buChar char="•"/>
            </a:pPr>
            <a:r>
              <a:rPr lang="en-GB" sz="2000" dirty="0">
                <a:latin typeface="Roboto"/>
                <a:ea typeface="Roboto"/>
                <a:cs typeface="Roboto"/>
              </a:rPr>
              <a:t>Pin tumbler locks</a:t>
            </a:r>
            <a:endParaRPr lang="en-GB" dirty="0">
              <a:latin typeface="Roboto"/>
              <a:ea typeface="Roboto"/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1600" dirty="0">
                <a:latin typeface="Roboto"/>
                <a:ea typeface="Roboto"/>
                <a:cs typeface="Roboto"/>
              </a:rPr>
              <a:t>Keys and lockpicking</a:t>
            </a: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PIN/password locks</a:t>
            </a:r>
            <a:endParaRPr lang="en-GB" dirty="0">
              <a:latin typeface="Roboto"/>
              <a:ea typeface="Roboto"/>
              <a:cs typeface="Roboto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Biometric authentication</a:t>
            </a:r>
            <a:endParaRPr lang="en-GB" dirty="0">
              <a:latin typeface="Roboto"/>
              <a:ea typeface="Roboto"/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1600" dirty="0">
                <a:latin typeface="Roboto"/>
                <a:ea typeface="Roboto"/>
                <a:cs typeface="Roboto"/>
              </a:rPr>
              <a:t>Fingerprints can be dusted and spoofed</a:t>
            </a:r>
            <a:endParaRPr lang="en-GB" dirty="0">
              <a:latin typeface="Roboto"/>
              <a:ea typeface="Roboto"/>
              <a:cs typeface="Roboto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Bluetooth proximity detection</a:t>
            </a:r>
            <a:endParaRPr lang="en-GB" dirty="0">
              <a:latin typeface="Roboto"/>
              <a:ea typeface="Roboto"/>
              <a:cs typeface="Roboto"/>
            </a:endParaRPr>
          </a:p>
          <a:p>
            <a:pPr>
              <a:buFont typeface="Arial"/>
            </a:pPr>
            <a:r>
              <a:rPr lang="en-GB" sz="2000" dirty="0" err="1">
                <a:latin typeface="Roboto"/>
                <a:ea typeface="Roboto"/>
                <a:cs typeface="Roboto"/>
              </a:rPr>
              <a:t>CyberChef</a:t>
            </a:r>
            <a:r>
              <a:rPr lang="en-GB" sz="2000" dirty="0">
                <a:latin typeface="Roboto"/>
                <a:ea typeface="Roboto"/>
                <a:cs typeface="Roboto"/>
              </a:rPr>
              <a:t> integration for cryptographic challenges</a:t>
            </a:r>
          </a:p>
          <a:p>
            <a:pPr>
              <a:buFont typeface="Arial"/>
              <a:buChar char="•"/>
            </a:pPr>
            <a:endParaRPr lang="en-GB" sz="2000">
              <a:cs typeface="Roboto" panose="02000000000000000000" pitchFamily="2" charset="0"/>
            </a:endParaRPr>
          </a:p>
        </p:txBody>
      </p:sp>
      <p:pic>
        <p:nvPicPr>
          <p:cNvPr id="3" name="BEshort3">
            <a:hlinkClick r:id="" action="ppaction://media"/>
            <a:extLst>
              <a:ext uri="{FF2B5EF4-FFF2-40B4-BE49-F238E27FC236}">
                <a16:creationId xmlns:a16="http://schemas.microsoft.com/office/drawing/2014/main" id="{19BCE8E1-B14D-B482-A731-CBCADEA92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5663" y="1571625"/>
            <a:ext cx="6253162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B6852-2BED-5D25-0A5B-92552BFAE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eakEscapeCyBOKDemo">
            <a:hlinkClick r:id="" action="ppaction://media"/>
            <a:extLst>
              <a:ext uri="{FF2B5EF4-FFF2-40B4-BE49-F238E27FC236}">
                <a16:creationId xmlns:a16="http://schemas.microsoft.com/office/drawing/2014/main" id="{00B97D58-953C-57F6-0AFF-A63B8613B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8"/>
    </mc:Choice>
    <mc:Fallback xmlns="">
      <p:transition spd="slow" advTm="7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3324F-BF8E-ECF0-2C45-3C24ED37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3E71-D68E-4551-E01E-F6BE08AD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Scenario Creation</a:t>
            </a:r>
            <a:endParaRPr lang="en-US">
              <a:cs typeface="Roboto" panose="020000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47BB3-81E6-DA99-C798-A98A0DBD9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JSON-based specification format </a:t>
            </a:r>
            <a:endParaRPr lang="en-US" sz="2000" dirty="0">
              <a:cs typeface="Roboto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No programming or game design tools required</a:t>
            </a:r>
            <a:endParaRPr lang="en-GB" sz="2000" dirty="0">
              <a:cs typeface="Roboto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Components include: </a:t>
            </a:r>
            <a:endParaRPr lang="en-GB" sz="2000" dirty="0"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2000" dirty="0">
                <a:latin typeface="Roboto"/>
                <a:ea typeface="Roboto"/>
                <a:cs typeface="Roboto"/>
              </a:rPr>
              <a:t>Scenario brief (narrative context)</a:t>
            </a:r>
            <a:endParaRPr lang="en-GB" sz="2000" dirty="0"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2000" dirty="0">
                <a:latin typeface="Roboto"/>
                <a:ea typeface="Roboto"/>
                <a:cs typeface="Roboto"/>
              </a:rPr>
              <a:t>Room definitions with connections</a:t>
            </a:r>
            <a:endParaRPr lang="en-GB" sz="2000" dirty="0"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2000" dirty="0">
                <a:latin typeface="Roboto"/>
                <a:ea typeface="Roboto"/>
                <a:cs typeface="Roboto"/>
              </a:rPr>
              <a:t>Objects (type, properties, locks)</a:t>
            </a:r>
            <a:endParaRPr lang="en-GB" sz="2000" dirty="0"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2000" dirty="0">
                <a:latin typeface="Roboto"/>
                <a:ea typeface="Roboto"/>
                <a:cs typeface="Roboto"/>
              </a:rPr>
              <a:t>Puzzle chains and dependencies</a:t>
            </a:r>
            <a:endParaRPr lang="en-GB" sz="2000" dirty="0">
              <a:cs typeface="Roboto"/>
            </a:endParaRPr>
          </a:p>
          <a:p>
            <a:pPr lvl="1">
              <a:buFont typeface="Courier New"/>
              <a:buChar char="o"/>
            </a:pPr>
            <a:r>
              <a:rPr lang="en-GB" sz="2000" dirty="0" err="1">
                <a:latin typeface="Roboto"/>
                <a:ea typeface="Roboto"/>
                <a:cs typeface="Roboto"/>
              </a:rPr>
              <a:t>CyBOK</a:t>
            </a:r>
            <a:r>
              <a:rPr lang="en-GB" sz="2000" dirty="0">
                <a:latin typeface="Roboto"/>
                <a:ea typeface="Roboto"/>
                <a:cs typeface="Roboto"/>
              </a:rPr>
              <a:t> knowledge area mappings</a:t>
            </a:r>
            <a:endParaRPr lang="en-GB" sz="2000" dirty="0">
              <a:cs typeface="Roboto"/>
            </a:endParaRPr>
          </a:p>
          <a:p>
            <a:pPr>
              <a:buFont typeface="Arial"/>
            </a:pPr>
            <a:r>
              <a:rPr lang="en-GB" sz="2000" dirty="0">
                <a:latin typeface="Roboto"/>
                <a:ea typeface="Roboto"/>
                <a:cs typeface="Roboto"/>
              </a:rPr>
              <a:t>Educators can create custom scenarios by editing JSON files</a:t>
            </a:r>
            <a:endParaRPr lang="en-GB" sz="2000" dirty="0">
              <a:cs typeface="Roboto"/>
            </a:endParaRPr>
          </a:p>
          <a:p>
            <a:pPr>
              <a:buFont typeface="Arial"/>
              <a:buChar char="•"/>
            </a:pPr>
            <a:r>
              <a:rPr lang="en-GB" sz="2000" dirty="0">
                <a:latin typeface="Roboto"/>
                <a:ea typeface="Roboto"/>
                <a:cs typeface="Roboto"/>
              </a:rPr>
              <a:t>Community can build </a:t>
            </a:r>
            <a:r>
              <a:rPr lang="en-GB" sz="2000">
                <a:latin typeface="Roboto"/>
                <a:ea typeface="Roboto"/>
                <a:cs typeface="Roboto"/>
              </a:rPr>
              <a:t>and share</a:t>
            </a:r>
            <a:endParaRPr lang="en-GB" sz="2000" dirty="0">
              <a:cs typeface="Roboto" panose="02000000000000000000" pitchFamily="2" charset="0"/>
            </a:endParaRPr>
          </a:p>
        </p:txBody>
      </p: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6CC4604-75F0-67D8-1177-641DAE02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060" y="438150"/>
            <a:ext cx="6153329" cy="561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15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AD778-0344-1A0C-4E4B-9FAC051BC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DD90-49D3-099B-A68A-7CC6C0BB7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>
                <a:latin typeface="Roboto"/>
                <a:ea typeface="Roboto"/>
                <a:cs typeface="Roboto"/>
              </a:rPr>
              <a:t>Active road map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2FCCC-62F7-7DAD-C206-A8D3024F2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6181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GB" sz="2000" dirty="0">
                <a:latin typeface="Roboto"/>
                <a:ea typeface="Roboto"/>
                <a:cs typeface="Roboto"/>
              </a:rPr>
              <a:t>We are working on:</a:t>
            </a:r>
            <a:endParaRPr lang="en-GB" dirty="0">
              <a:latin typeface="Roboto"/>
              <a:ea typeface="Roboto"/>
              <a:cs typeface="Roboto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More scenarios and KAs</a:t>
            </a: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Integration with </a:t>
            </a:r>
            <a:r>
              <a:rPr lang="en-GB" sz="2000" dirty="0" err="1">
                <a:latin typeface="Roboto"/>
                <a:ea typeface="Roboto"/>
                <a:cs typeface="Roboto"/>
              </a:rPr>
              <a:t>SecGen</a:t>
            </a:r>
            <a:r>
              <a:rPr lang="en-GB" sz="2000" dirty="0">
                <a:latin typeface="Roboto"/>
                <a:ea typeface="Roboto"/>
                <a:cs typeface="Roboto"/>
              </a:rPr>
              <a:t> for real VM-based challenges</a:t>
            </a:r>
            <a:endParaRPr lang="en-GB">
              <a:latin typeface="Roboto"/>
              <a:ea typeface="Roboto"/>
              <a:cs typeface="Roboto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Integration with </a:t>
            </a:r>
            <a:r>
              <a:rPr lang="en-GB" sz="2000" dirty="0" err="1">
                <a:latin typeface="Roboto"/>
                <a:ea typeface="Roboto"/>
                <a:cs typeface="Roboto"/>
              </a:rPr>
              <a:t>Hacktivity</a:t>
            </a:r>
            <a:r>
              <a:rPr lang="en-GB" sz="2000" dirty="0">
                <a:latin typeface="Roboto"/>
                <a:ea typeface="Roboto"/>
                <a:cs typeface="Roboto"/>
              </a:rPr>
              <a:t> Cyber Security Labs platform</a:t>
            </a:r>
            <a:endParaRPr lang="en-GB" sz="2000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More items and mini-games and security mechanisms</a:t>
            </a:r>
            <a:endParaRPr lang="en-GB" sz="2000" dirty="0">
              <a:cs typeface="Roboto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NPCs with branching dialogue</a:t>
            </a:r>
            <a:endParaRPr lang="en-GB" sz="2000" dirty="0" err="1">
              <a:cs typeface="Roboto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Server-side validation of solutions and progress-based room data</a:t>
            </a:r>
            <a:endParaRPr lang="en-GB" sz="2000" dirty="0">
              <a:cs typeface="Roboto"/>
            </a:endParaRPr>
          </a:p>
          <a:p>
            <a:pPr>
              <a:buNone/>
            </a:pPr>
            <a:endParaRPr lang="en-GB" dirty="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cs typeface="Roboto" panose="02000000000000000000" pitchFamily="2" charset="0"/>
            </a:endParaRPr>
          </a:p>
          <a:p>
            <a:pPr>
              <a:buFont typeface="Arial"/>
              <a:buChar char="•"/>
            </a:pPr>
            <a:endParaRPr lang="en-GB" sz="2000" dirty="0">
              <a:cs typeface="Roboto" panose="02000000000000000000" pitchFamily="2" charset="0"/>
            </a:endParaRPr>
          </a:p>
        </p:txBody>
      </p:sp>
      <p:pic>
        <p:nvPicPr>
          <p:cNvPr id="5" name="Picture 4" descr="New GitHub Logo - The GitHub Blog">
            <a:extLst>
              <a:ext uri="{FF2B5EF4-FFF2-40B4-BE49-F238E27FC236}">
                <a16:creationId xmlns:a16="http://schemas.microsoft.com/office/drawing/2014/main" id="{73E96137-C4B4-2168-1858-11EF23A9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21" r="23347" b="-203"/>
          <a:stretch>
            <a:fillRect/>
          </a:stretch>
        </p:blipFill>
        <p:spPr>
          <a:xfrm>
            <a:off x="6589295" y="1694928"/>
            <a:ext cx="4745712" cy="448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98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946A-D054-0193-6F74-743BF329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CF57-FF78-562B-2145-F55ED5B4C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Free and Open Source</a:t>
            </a:r>
            <a:endParaRPr lang="en-GB">
              <a:cs typeface="Robot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E49E1-66CD-B982-047D-FC5F12B3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6181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Roboto"/>
                <a:ea typeface="Roboto"/>
                <a:cs typeface="Roboto"/>
                <a:hlinkClick r:id="rId2"/>
              </a:rPr>
              <a:t>https://github.com/cliffe/BreakEscape</a:t>
            </a:r>
            <a:endParaRPr lang="en-US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Easy to self-host</a:t>
            </a: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We also host a copy, so you can follow the link to play in your browser</a:t>
            </a:r>
          </a:p>
          <a:p>
            <a:pPr>
              <a:buNone/>
            </a:pPr>
            <a:endParaRPr lang="en-GB" dirty="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cs typeface="Roboto" panose="02000000000000000000" pitchFamily="2" charset="0"/>
            </a:endParaRPr>
          </a:p>
          <a:p>
            <a:pPr>
              <a:buFont typeface="Arial"/>
              <a:buChar char="•"/>
            </a:pPr>
            <a:endParaRPr lang="en-GB" sz="2000" dirty="0">
              <a:cs typeface="Roboto" panose="02000000000000000000" pitchFamily="2" charset="0"/>
            </a:endParaRPr>
          </a:p>
        </p:txBody>
      </p:sp>
      <p:pic>
        <p:nvPicPr>
          <p:cNvPr id="5" name="Picture 4" descr="New GitHub Logo - The GitHub Blog">
            <a:extLst>
              <a:ext uri="{FF2B5EF4-FFF2-40B4-BE49-F238E27FC236}">
                <a16:creationId xmlns:a16="http://schemas.microsoft.com/office/drawing/2014/main" id="{C4675400-FC91-94A0-B17E-A68248D22D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21" r="23347" b="-203"/>
          <a:stretch>
            <a:fillRect/>
          </a:stretch>
        </p:blipFill>
        <p:spPr>
          <a:xfrm>
            <a:off x="6589295" y="1694928"/>
            <a:ext cx="4745712" cy="448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278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F2AC-4E04-169F-DB4E-B10D620E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Conclusion</a:t>
            </a:r>
            <a:endParaRPr lang="en-US">
              <a:latin typeface="Roboto"/>
              <a:cs typeface="Robot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6ED9D-93F2-3217-DC0E-25A36997B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Roboto"/>
                <a:ea typeface="Roboto"/>
                <a:cs typeface="Roboto"/>
              </a:rPr>
              <a:t>We publish extensive open source learning resources, mapped to </a:t>
            </a:r>
            <a:r>
              <a:rPr lang="en-GB" sz="2000" dirty="0" err="1">
                <a:latin typeface="Roboto"/>
                <a:ea typeface="Roboto"/>
                <a:cs typeface="Roboto"/>
              </a:rPr>
              <a:t>CyBOK</a:t>
            </a:r>
            <a:r>
              <a:rPr lang="en-GB" sz="2000" dirty="0">
                <a:latin typeface="Roboto"/>
                <a:ea typeface="Roboto"/>
                <a:cs typeface="Roboto"/>
              </a:rPr>
              <a:t>:</a:t>
            </a:r>
            <a:endParaRPr lang="en-GB" sz="2000" dirty="0">
              <a:cs typeface="Calibri"/>
            </a:endParaRPr>
          </a:p>
          <a:p>
            <a:pPr marL="457200" lvl="1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SecGen</a:t>
            </a:r>
            <a:r>
              <a:rPr lang="en-GB" sz="2000" dirty="0">
                <a:latin typeface="Roboto"/>
                <a:ea typeface="Roboto"/>
                <a:cs typeface="Roboto"/>
              </a:rPr>
              <a:t>: </a:t>
            </a:r>
            <a:endParaRPr lang="en-GB" sz="2000" dirty="0">
              <a:latin typeface="Roboto"/>
              <a:cs typeface="Calibri"/>
            </a:endParaRPr>
          </a:p>
          <a:p>
            <a:pPr marL="914400" lvl="2" indent="0">
              <a:buNone/>
            </a:pPr>
            <a:r>
              <a:rPr lang="en-GB" dirty="0">
                <a:latin typeface="Roboto"/>
                <a:ea typeface="Roboto"/>
                <a:cs typeface="Roboto"/>
                <a:hlinkClick r:id="rId2"/>
              </a:rPr>
              <a:t>https://github.com/cliffe/SecGen</a:t>
            </a:r>
            <a:r>
              <a:rPr lang="en-GB" dirty="0">
                <a:latin typeface="Roboto"/>
                <a:ea typeface="Roboto"/>
                <a:cs typeface="Roboto"/>
              </a:rPr>
              <a:t> </a:t>
            </a:r>
            <a:endParaRPr lang="en-GB" dirty="0">
              <a:latin typeface="Roboto"/>
              <a:cs typeface="Calibri"/>
            </a:endParaRPr>
          </a:p>
          <a:p>
            <a:pPr marL="457200" lvl="1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BreakEscape</a:t>
            </a:r>
            <a:r>
              <a:rPr lang="en-GB" sz="2000" dirty="0">
                <a:latin typeface="Roboto"/>
                <a:ea typeface="Roboto"/>
                <a:cs typeface="Roboto"/>
              </a:rPr>
              <a:t>:</a:t>
            </a:r>
          </a:p>
          <a:p>
            <a:pPr lvl="2">
              <a:buNone/>
            </a:pPr>
            <a:r>
              <a:rPr lang="en-GB" dirty="0">
                <a:latin typeface="Roboto"/>
                <a:ea typeface="Roboto"/>
                <a:cs typeface="Roboto"/>
                <a:hlinkClick r:id="rId3"/>
              </a:rPr>
              <a:t>https://github.com/cliffe/BreakEscape</a:t>
            </a:r>
          </a:p>
          <a:p>
            <a:pPr marL="0" indent="0">
              <a:buNone/>
            </a:pPr>
            <a:endParaRPr lang="en-GB" sz="200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Hacktivity</a:t>
            </a:r>
            <a:r>
              <a:rPr lang="en-GB" sz="2000" dirty="0">
                <a:latin typeface="Roboto"/>
                <a:ea typeface="Roboto"/>
                <a:cs typeface="Roboto"/>
              </a:rPr>
              <a:t> provides a fully hosted lab experience </a:t>
            </a:r>
            <a:endParaRPr lang="en-GB" sz="2000" dirty="0">
              <a:latin typeface="Roboto"/>
              <a:cs typeface="Calibri"/>
            </a:endParaRPr>
          </a:p>
          <a:p>
            <a:pPr marL="457200" lvl="1" indent="0">
              <a:buNone/>
            </a:pPr>
            <a:r>
              <a:rPr lang="en-GB" sz="2000" dirty="0">
                <a:latin typeface="Roboto"/>
                <a:ea typeface="Calibri"/>
                <a:cs typeface="Calibri"/>
              </a:rPr>
              <a:t>with </a:t>
            </a:r>
            <a:r>
              <a:rPr lang="en-GB" sz="2000" dirty="0" err="1">
                <a:latin typeface="Roboto"/>
                <a:ea typeface="Calibri"/>
                <a:cs typeface="Calibri"/>
              </a:rPr>
              <a:t>CyBOK</a:t>
            </a:r>
            <a:r>
              <a:rPr lang="en-GB" sz="2000" dirty="0">
                <a:latin typeface="Roboto"/>
                <a:ea typeface="Calibri"/>
                <a:cs typeface="Calibri"/>
              </a:rPr>
              <a:t> at the forefront of the user experience </a:t>
            </a:r>
          </a:p>
          <a:p>
            <a:pPr marL="457200" lvl="1" indent="0">
              <a:buNone/>
            </a:pPr>
            <a:r>
              <a:rPr lang="en-GB" sz="2000" dirty="0">
                <a:latin typeface="Roboto"/>
                <a:ea typeface="Roboto"/>
                <a:cs typeface="Calibri"/>
                <a:hlinkClick r:id="rId4"/>
              </a:rPr>
              <a:t>https://hacktivity.co.uk</a:t>
            </a:r>
            <a:endParaRPr lang="en-GB" sz="2000" dirty="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endParaRPr lang="en-GB" sz="2000">
              <a:latin typeface="Roboto"/>
              <a:cs typeface="Roboto"/>
            </a:endParaRPr>
          </a:p>
          <a:p>
            <a:pPr marL="0" indent="0">
              <a:buNone/>
            </a:pPr>
            <a:endParaRPr lang="en-GB" sz="2000">
              <a:latin typeface="Roboto"/>
              <a:cs typeface="Calibri"/>
            </a:endParaRPr>
          </a:p>
          <a:p>
            <a:pPr marL="0" indent="0">
              <a:buNone/>
            </a:pPr>
            <a:endParaRPr lang="en-GB" sz="2000">
              <a:latin typeface="Robot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95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2701-E570-58C8-E4DB-28A4E6B4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9E743-E99F-0FA1-C47B-96CD7D4D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>
                <a:latin typeface="Roboto"/>
                <a:ea typeface="Roboto"/>
                <a:cs typeface="Roboto"/>
              </a:rPr>
              <a:t>Open Source </a:t>
            </a:r>
            <a:r>
              <a:rPr lang="en-GB" dirty="0" err="1">
                <a:latin typeface="Roboto"/>
                <a:ea typeface="Roboto"/>
                <a:cs typeface="Roboto"/>
              </a:rPr>
              <a:t>CyBOK</a:t>
            </a:r>
            <a:r>
              <a:rPr lang="en-GB" dirty="0">
                <a:latin typeface="Roboto"/>
                <a:ea typeface="Roboto"/>
                <a:cs typeface="Roboto"/>
              </a:rPr>
              <a:t> Practical Challenges and Learning Resources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A15EE-B7D8-4CD1-BDC3-ABFCCD87C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SecGen</a:t>
            </a:r>
            <a:r>
              <a:rPr lang="en-GB" sz="2000" dirty="0">
                <a:latin typeface="Roboto"/>
                <a:ea typeface="Roboto"/>
                <a:cs typeface="Roboto"/>
              </a:rPr>
              <a:t> </a:t>
            </a:r>
            <a:endParaRPr lang="en-US" sz="2000" dirty="0">
              <a:cs typeface="Roboto" panose="02000000000000000000" pitchFamily="2" charset="0"/>
            </a:endParaRPr>
          </a:p>
          <a:p>
            <a:pPr>
              <a:buFont typeface="Arial"/>
              <a:buChar char="•"/>
            </a:pPr>
            <a:r>
              <a:rPr lang="en-GB" sz="2000" dirty="0">
                <a:latin typeface="Roboto"/>
                <a:ea typeface="Roboto"/>
                <a:cs typeface="Roboto"/>
              </a:rPr>
              <a:t>Open source framework for generating randomised challenges and VMs</a:t>
            </a:r>
            <a:endParaRPr lang="en-US" sz="2000" dirty="0">
              <a:cs typeface="Roboto"/>
            </a:endParaRPr>
          </a:p>
          <a:p>
            <a:pPr>
              <a:buFont typeface="Arial"/>
              <a:buChar char="•"/>
            </a:pPr>
            <a:r>
              <a:rPr lang="en-GB" sz="1800" dirty="0">
                <a:latin typeface="Roboto"/>
                <a:ea typeface="Roboto"/>
                <a:cs typeface="Roboto"/>
                <a:hlinkClick r:id="rId2"/>
              </a:rPr>
              <a:t>https://github.com/cliffe/SecGen</a:t>
            </a:r>
            <a:r>
              <a:rPr lang="en-GB" sz="1800" dirty="0">
                <a:latin typeface="Roboto"/>
                <a:ea typeface="Roboto"/>
                <a:cs typeface="Roboto"/>
              </a:rPr>
              <a:t> </a:t>
            </a:r>
            <a:endParaRPr lang="en-US" sz="1800" dirty="0"/>
          </a:p>
          <a:p>
            <a:pPr marL="0" indent="0">
              <a:buNone/>
            </a:pPr>
            <a:endParaRPr lang="en-GB" sz="200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BreakEscape</a:t>
            </a:r>
            <a:endParaRPr lang="en-GB" sz="2000" dirty="0" err="1">
              <a:cs typeface="Roboto"/>
            </a:endParaRPr>
          </a:p>
          <a:p>
            <a:pPr>
              <a:buFont typeface="Arial"/>
              <a:buChar char="•"/>
            </a:pPr>
            <a:r>
              <a:rPr lang="en-GB" sz="2000" dirty="0">
                <a:latin typeface="Roboto"/>
                <a:ea typeface="Roboto"/>
                <a:cs typeface="Roboto"/>
              </a:rPr>
              <a:t>Cyber security game framework</a:t>
            </a:r>
            <a:endParaRPr lang="en-GB" sz="2000" dirty="0">
              <a:cs typeface="Roboto"/>
            </a:endParaRPr>
          </a:p>
          <a:p>
            <a:pPr>
              <a:buFont typeface="Arial"/>
              <a:buChar char="•"/>
            </a:pPr>
            <a:r>
              <a:rPr lang="en-GB" sz="1800" dirty="0">
                <a:latin typeface="Roboto"/>
                <a:ea typeface="Roboto"/>
                <a:cs typeface="Roboto"/>
                <a:hlinkClick r:id="rId3"/>
              </a:rPr>
              <a:t>https://github.com/cliffe/BreakEscape</a:t>
            </a:r>
          </a:p>
          <a:p>
            <a:pPr marL="0" indent="0">
              <a:buNone/>
            </a:pPr>
            <a:endParaRPr lang="en-GB" sz="200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 sz="2000" dirty="0">
                <a:latin typeface="Roboto"/>
                <a:ea typeface="Roboto"/>
                <a:cs typeface="Roboto"/>
              </a:rPr>
              <a:t>Mapped to </a:t>
            </a:r>
            <a:r>
              <a:rPr lang="en-GB" sz="2000" dirty="0" err="1">
                <a:latin typeface="Roboto"/>
                <a:ea typeface="Roboto"/>
                <a:cs typeface="Roboto"/>
              </a:rPr>
              <a:t>CyBOK</a:t>
            </a:r>
            <a:endParaRPr lang="en-GB" sz="2000" dirty="0" err="1">
              <a:ea typeface="Roboto"/>
              <a:cs typeface="Roboto"/>
            </a:endParaRPr>
          </a:p>
        </p:txBody>
      </p:sp>
      <p:pic>
        <p:nvPicPr>
          <p:cNvPr id="5" name="Picture 4" descr="A person holding a flag and standing on a mountain&#10;&#10;AI-generated content may be incorrect.">
            <a:extLst>
              <a:ext uri="{FF2B5EF4-FFF2-40B4-BE49-F238E27FC236}">
                <a16:creationId xmlns:a16="http://schemas.microsoft.com/office/drawing/2014/main" id="{955AD949-5462-057B-C9F0-6E5487A12B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35" t="-196" r="22525" b="-392"/>
          <a:stretch>
            <a:fillRect/>
          </a:stretch>
        </p:blipFill>
        <p:spPr>
          <a:xfrm>
            <a:off x="6169445" y="1822978"/>
            <a:ext cx="5184333" cy="43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7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F2AC-4E04-169F-DB4E-B10D620E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err="1">
                <a:latin typeface="Roboto"/>
                <a:ea typeface="Roboto"/>
                <a:cs typeface="Roboto"/>
              </a:rPr>
              <a:t>SecGen</a:t>
            </a:r>
            <a:r>
              <a:rPr lang="en-GB">
                <a:latin typeface="Roboto"/>
                <a:ea typeface="Roboto"/>
                <a:cs typeface="Roboto"/>
              </a:rPr>
              <a:t>: A huge open source library of content mapped to </a:t>
            </a:r>
            <a:r>
              <a:rPr lang="en-GB" err="1">
                <a:latin typeface="Roboto"/>
                <a:ea typeface="Roboto"/>
                <a:cs typeface="Roboto"/>
              </a:rPr>
              <a:t>CyBOK</a:t>
            </a:r>
            <a:endParaRPr lang="en-US">
              <a:latin typeface="Roboto"/>
              <a:ea typeface="Roboto"/>
              <a:cs typeface="Robot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6ED9D-93F2-3217-DC0E-25A36997B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SecGen</a:t>
            </a:r>
            <a:r>
              <a:rPr lang="en-GB" sz="2000" dirty="0">
                <a:latin typeface="Roboto"/>
                <a:ea typeface="Roboto"/>
                <a:cs typeface="Roboto"/>
              </a:rPr>
              <a:t> generates randomised VMs, meaningful security challenges, and CTF scenarios</a:t>
            </a:r>
            <a:endParaRPr lang="en-US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Randomisation</a:t>
            </a:r>
            <a:endParaRPr lang="en-GB" dirty="0">
              <a:cs typeface="Roboto" panose="02000000000000000000" pitchFamily="2" charset="0"/>
            </a:endParaRPr>
          </a:p>
          <a:p>
            <a:endParaRPr lang="en-GB" sz="2000">
              <a:latin typeface="Roboto"/>
              <a:ea typeface="Roboto"/>
              <a:cs typeface="Roboto"/>
            </a:endParaRPr>
          </a:p>
          <a:p>
            <a:pPr>
              <a:buNone/>
            </a:pPr>
            <a:r>
              <a:rPr lang="en-GB" sz="2000" dirty="0">
                <a:latin typeface="Roboto"/>
                <a:ea typeface="Roboto"/>
                <a:cs typeface="Roboto"/>
              </a:rPr>
              <a:t>Content is mapped to </a:t>
            </a:r>
            <a:r>
              <a:rPr lang="en-GB" sz="2000" dirty="0" err="1">
                <a:latin typeface="Roboto"/>
                <a:ea typeface="Roboto"/>
                <a:cs typeface="Roboto"/>
              </a:rPr>
              <a:t>CyBOK</a:t>
            </a:r>
            <a:endParaRPr lang="en-GB" sz="2000" dirty="0">
              <a:latin typeface="Roboto"/>
              <a:ea typeface="Roboto"/>
              <a:cs typeface="Roboto"/>
            </a:endParaRPr>
          </a:p>
          <a:p>
            <a:r>
              <a:rPr lang="en-GB" sz="2000" dirty="0">
                <a:latin typeface="Roboto"/>
                <a:ea typeface="Roboto"/>
                <a:cs typeface="Calibri"/>
              </a:rPr>
              <a:t>150+ Labs and multi-step CTFs, with randomised CTF challenges</a:t>
            </a:r>
            <a:endParaRPr lang="en-US" sz="2000" dirty="0">
              <a:latin typeface="Roboto"/>
              <a:ea typeface="Roboto"/>
              <a:cs typeface="Calibri"/>
            </a:endParaRPr>
          </a:p>
          <a:p>
            <a:r>
              <a:rPr lang="en-GB" sz="2000" dirty="0" err="1">
                <a:latin typeface="Roboto"/>
                <a:ea typeface="Roboto"/>
                <a:cs typeface="Calibri"/>
              </a:rPr>
              <a:t>CyBOK</a:t>
            </a:r>
            <a:r>
              <a:rPr lang="en-GB" sz="2000" dirty="0">
                <a:latin typeface="Roboto"/>
                <a:ea typeface="Roboto"/>
                <a:cs typeface="Calibri"/>
              </a:rPr>
              <a:t> enables us to understand what areas of knowledge are covered by modules, and also track each learner's progress</a:t>
            </a:r>
          </a:p>
        </p:txBody>
      </p:sp>
      <p:pic>
        <p:nvPicPr>
          <p:cNvPr id="15" name="Picture 14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B91D1C6A-F4C7-F05B-B151-86E14B73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68" y="1821894"/>
            <a:ext cx="5612732" cy="2945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395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F2AC-4E04-169F-DB4E-B10D620E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err="1">
                <a:latin typeface="Roboto"/>
                <a:ea typeface="Roboto"/>
                <a:cs typeface="Roboto"/>
              </a:rPr>
              <a:t>Hacktivity</a:t>
            </a:r>
            <a:r>
              <a:rPr lang="en-GB">
                <a:latin typeface="Roboto"/>
                <a:ea typeface="Roboto"/>
                <a:cs typeface="Roboto"/>
              </a:rPr>
              <a:t> Cyber Security Labs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6ED9D-93F2-3217-DC0E-25A36997B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33725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latin typeface="Roboto"/>
                <a:ea typeface="Roboto"/>
                <a:cs typeface="Roboto"/>
              </a:rPr>
              <a:t>Hacktivity</a:t>
            </a:r>
            <a:r>
              <a:rPr lang="en-GB" sz="2000" dirty="0">
                <a:latin typeface="Roboto"/>
                <a:ea typeface="Roboto"/>
                <a:cs typeface="Roboto"/>
              </a:rPr>
              <a:t> is our online lab platform</a:t>
            </a:r>
            <a:endParaRPr lang="en-GB" sz="2000" dirty="0">
              <a:latin typeface="Roboto"/>
              <a:cs typeface="Roboto"/>
            </a:endParaRPr>
          </a:p>
          <a:p>
            <a:pPr marL="342900" indent="-342900"/>
            <a:r>
              <a:rPr lang="en-GB" sz="2000" dirty="0">
                <a:latin typeface="Roboto"/>
                <a:ea typeface="Roboto"/>
                <a:cs typeface="Roboto"/>
              </a:rPr>
              <a:t>Powered by </a:t>
            </a:r>
            <a:r>
              <a:rPr lang="en-GB" sz="2000" dirty="0" err="1">
                <a:latin typeface="Roboto"/>
                <a:ea typeface="Roboto"/>
                <a:cs typeface="Roboto"/>
              </a:rPr>
              <a:t>SecGen</a:t>
            </a:r>
            <a:endParaRPr lang="en-GB" sz="2000" dirty="0">
              <a:cs typeface="Roboto"/>
            </a:endParaRPr>
          </a:p>
          <a:p>
            <a:pPr marL="342900" indent="-342900"/>
            <a:r>
              <a:rPr lang="en-GB" sz="2000" dirty="0">
                <a:latin typeface="Roboto"/>
                <a:ea typeface="Roboto"/>
                <a:cs typeface="Roboto"/>
              </a:rPr>
              <a:t>For individuals and organisations</a:t>
            </a:r>
            <a:endParaRPr lang="en-GB" dirty="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200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 sz="2000" dirty="0">
                <a:latin typeface="Roboto"/>
                <a:ea typeface="Roboto"/>
                <a:cs typeface="Roboto"/>
                <a:hlinkClick r:id="rId2"/>
              </a:rPr>
              <a:t>https://hacktivity.co.uk</a:t>
            </a:r>
            <a:r>
              <a:rPr lang="en-GB" sz="2000" dirty="0">
                <a:latin typeface="Roboto"/>
                <a:ea typeface="Roboto"/>
                <a:cs typeface="Roboto"/>
              </a:rPr>
              <a:t> </a:t>
            </a:r>
            <a:endParaRPr lang="en-GB" sz="2000" dirty="0">
              <a:latin typeface="Roboto"/>
              <a:cs typeface="Calibri"/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3A35AD17-5661-7A57-398B-58C751B6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8388" y="2926682"/>
            <a:ext cx="3784934" cy="129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urple and white sign&#10;&#10;AI-generated content may be incorrect.">
            <a:extLst>
              <a:ext uri="{FF2B5EF4-FFF2-40B4-BE49-F238E27FC236}">
                <a16:creationId xmlns:a16="http://schemas.microsoft.com/office/drawing/2014/main" id="{BEA05043-E182-BF11-9B41-9D86C9CFD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894" y="1821021"/>
            <a:ext cx="3779922" cy="11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2A2DC-413A-E7D0-009F-221ACC8E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B3F34275-2DB6-CDD6-37DE-CD5C39045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979" y="6097656"/>
            <a:ext cx="2255189" cy="760344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C749F27-67C4-F0A5-3BF5-25AC3733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24625"/>
            <a:ext cx="10972800" cy="4966558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07278BFD-1007-174D-62BD-140D58836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4378" y="372899"/>
            <a:ext cx="10372939" cy="624786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pc="54" dirty="0" err="1">
                <a:latin typeface="Roboto"/>
                <a:ea typeface="Calibri"/>
                <a:cs typeface="Roboto"/>
              </a:rPr>
              <a:t>CyBOK</a:t>
            </a:r>
            <a:r>
              <a:rPr lang="en-US" spc="54" dirty="0">
                <a:latin typeface="Roboto"/>
                <a:ea typeface="Calibri"/>
                <a:cs typeface="Roboto"/>
              </a:rPr>
              <a:t>: module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3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B12A5-A929-1E0F-4C73-0D1CCF934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5F1DD862-99AF-BC3F-3F2E-5119926EF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1270" y="418803"/>
            <a:ext cx="10372939" cy="624786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pc="54" dirty="0" err="1">
                <a:latin typeface="Roboto"/>
                <a:ea typeface="Calibri"/>
                <a:cs typeface="Roboto"/>
              </a:rPr>
              <a:t>CyBOK</a:t>
            </a:r>
            <a:r>
              <a:rPr lang="en-US" spc="54" dirty="0">
                <a:latin typeface="Roboto"/>
                <a:ea typeface="Calibri"/>
                <a:cs typeface="Roboto"/>
              </a:rPr>
              <a:t>: lab and lecture mapping</a:t>
            </a:r>
            <a:endParaRPr lang="en-US" dirty="0"/>
          </a:p>
        </p:txBody>
      </p: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DF5585A9-7776-E9A6-6482-D664079F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283" y="5354152"/>
            <a:ext cx="2282551" cy="769537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2BA2C5-C01C-3346-44C0-88703B22F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86" y="1573106"/>
            <a:ext cx="7151262" cy="38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B524-7055-8841-B143-0E5E8FF1BD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8845" y="454035"/>
            <a:ext cx="11233150" cy="5399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4400" err="1">
                <a:latin typeface="Roboto"/>
                <a:ea typeface="+mn-lt"/>
                <a:cs typeface="+mn-lt"/>
              </a:rPr>
              <a:t>CyBOK</a:t>
            </a:r>
            <a:r>
              <a:rPr lang="en-US" sz="4400" dirty="0">
                <a:latin typeface="Roboto"/>
                <a:ea typeface="+mn-lt"/>
                <a:cs typeface="+mn-lt"/>
              </a:rPr>
              <a:t> is used to track personal progress</a:t>
            </a:r>
            <a:endParaRPr lang="en-US" sz="4400">
              <a:ea typeface="Calibri"/>
              <a:cs typeface="Calibri"/>
            </a:endParaRPr>
          </a:p>
        </p:txBody>
      </p:sp>
      <p:pic>
        <p:nvPicPr>
          <p:cNvPr id="4" name="Picture 3" descr="A web with a spider web and text&#10;&#10;Description automatically generated">
            <a:extLst>
              <a:ext uri="{FF2B5EF4-FFF2-40B4-BE49-F238E27FC236}">
                <a16:creationId xmlns:a16="http://schemas.microsoft.com/office/drawing/2014/main" id="{E30A347C-F2D9-5C25-1DD3-4C1E2E639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08" y="1451811"/>
            <a:ext cx="7166309" cy="39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2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87EF3AC-068B-5A3D-4E3F-0A8D7268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079" y="-4010"/>
            <a:ext cx="8646573" cy="68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6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51A0F-D9F9-F6D7-725A-2F8D18FE5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FB434-80D3-5931-CD5E-A699506F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Introducing </a:t>
            </a:r>
            <a:r>
              <a:rPr lang="en-GB" err="1">
                <a:latin typeface="Roboto"/>
                <a:ea typeface="Roboto"/>
                <a:cs typeface="Roboto"/>
              </a:rPr>
              <a:t>BreakEscape</a:t>
            </a:r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CBD1F-AFA5-CABE-6C67-18E68DDAE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>
                <a:latin typeface="Roboto"/>
                <a:ea typeface="Roboto"/>
                <a:cs typeface="Roboto"/>
              </a:rPr>
              <a:t>Cyber security game</a:t>
            </a:r>
            <a:endParaRPr lang="en-US" sz="2000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Physical and digital security</a:t>
            </a:r>
            <a:endParaRPr lang="en-GB" sz="2000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Narrative-driven scenarios</a:t>
            </a:r>
            <a:endParaRPr lang="en-GB" sz="2000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Designed to be extensible</a:t>
            </a:r>
            <a:endParaRPr lang="en-GB" sz="2000" dirty="0">
              <a:cs typeface="Roboto" panose="02000000000000000000" pitchFamily="2" charset="0"/>
            </a:endParaRPr>
          </a:p>
          <a:p>
            <a:r>
              <a:rPr lang="en-GB" sz="2000" dirty="0">
                <a:latin typeface="Roboto"/>
                <a:ea typeface="Roboto"/>
                <a:cs typeface="Roboto"/>
              </a:rPr>
              <a:t>Cyber security </a:t>
            </a:r>
            <a:r>
              <a:rPr lang="en-GB" sz="2000" i="1" dirty="0">
                <a:latin typeface="Roboto"/>
                <a:ea typeface="Roboto"/>
                <a:cs typeface="Roboto"/>
              </a:rPr>
              <a:t>theme and gameplay</a:t>
            </a:r>
          </a:p>
          <a:p>
            <a:endParaRPr lang="en-GB" sz="2000" dirty="0">
              <a:cs typeface="Roboto" panose="02000000000000000000" pitchFamily="2" charset="0"/>
            </a:endParaRPr>
          </a:p>
        </p:txBody>
      </p:sp>
      <p:pic>
        <p:nvPicPr>
          <p:cNvPr id="3" name="BEshort2">
            <a:hlinkClick r:id="" action="ppaction://media"/>
            <a:extLst>
              <a:ext uri="{FF2B5EF4-FFF2-40B4-BE49-F238E27FC236}">
                <a16:creationId xmlns:a16="http://schemas.microsoft.com/office/drawing/2014/main" id="{37264E06-F295-0418-BFA2-E5289CB90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2009" y="1335231"/>
            <a:ext cx="5700713" cy="48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yBO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BOK Theme" id="{3A503673-78E8-4788-A645-2BBEBC16F294}" vid="{7C45F0C8-080D-4E8F-BA7B-0DB80DD629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79CE87A46EC4195452B1267C83AA0" ma:contentTypeVersion="14" ma:contentTypeDescription="Create a new document." ma:contentTypeScope="" ma:versionID="28d5cfb3a8d8d69bc5864dd9ae65964c">
  <xsd:schema xmlns:xsd="http://www.w3.org/2001/XMLSchema" xmlns:xs="http://www.w3.org/2001/XMLSchema" xmlns:p="http://schemas.microsoft.com/office/2006/metadata/properties" xmlns:ns2="dd64f451-1067-43e3-82d4-fa1b993e5c2b" xmlns:ns3="474b7b72-26dc-4176-bf95-1630521347db" targetNamespace="http://schemas.microsoft.com/office/2006/metadata/properties" ma:root="true" ma:fieldsID="43c11014b2580da246df332d565ee33e" ns2:_="" ns3:_="">
    <xsd:import namespace="dd64f451-1067-43e3-82d4-fa1b993e5c2b"/>
    <xsd:import namespace="474b7b72-26dc-4176-bf95-1630521347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4f451-1067-43e3-82d4-fa1b993e5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b7b72-26dc-4176-bf95-1630521347d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3ae74fe-a57d-43e4-b830-e3120226fde3}" ma:internalName="TaxCatchAll" ma:showField="CatchAllData" ma:web="474b7b72-26dc-4176-bf95-163052134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64f451-1067-43e3-82d4-fa1b993e5c2b">
      <Terms xmlns="http://schemas.microsoft.com/office/infopath/2007/PartnerControls"/>
    </lcf76f155ced4ddcb4097134ff3c332f>
    <TaxCatchAll xmlns="474b7b72-26dc-4176-bf95-1630521347db" xsi:nil="true"/>
  </documentManagement>
</p:properties>
</file>

<file path=customXml/itemProps1.xml><?xml version="1.0" encoding="utf-8"?>
<ds:datastoreItem xmlns:ds="http://schemas.openxmlformats.org/officeDocument/2006/customXml" ds:itemID="{4ADE782B-0B54-4B3E-A36E-C428D9615ADC}"/>
</file>

<file path=customXml/itemProps2.xml><?xml version="1.0" encoding="utf-8"?>
<ds:datastoreItem xmlns:ds="http://schemas.openxmlformats.org/officeDocument/2006/customXml" ds:itemID="{DEBAC67E-7202-49ED-ADEE-B62AE01C04D6}"/>
</file>

<file path=customXml/itemProps3.xml><?xml version="1.0" encoding="utf-8"?>
<ds:datastoreItem xmlns:ds="http://schemas.openxmlformats.org/officeDocument/2006/customXml" ds:itemID="{EFD75907-CE57-4B7B-B4AB-2EE46E719D42}"/>
</file>

<file path=docProps/app.xml><?xml version="1.0" encoding="utf-8"?>
<Properties xmlns="http://schemas.openxmlformats.org/officeDocument/2006/extended-properties" xmlns:vt="http://schemas.openxmlformats.org/officeDocument/2006/docPropsVTypes">
  <Template>CyBOK Theme</Template>
  <TotalTime>0</TotalTime>
  <Words>468</Words>
  <Application>Microsoft Office PowerPoint</Application>
  <PresentationFormat>Widescreen</PresentationFormat>
  <Paragraphs>92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CyBOK Theme</vt:lpstr>
      <vt:lpstr>Open Source CyBOK Practical Challenges and Learning Resources</vt:lpstr>
      <vt:lpstr>Open Source CyBOK Practical Challenges and Learning Resources</vt:lpstr>
      <vt:lpstr>SecGen: A huge open source library of content mapped to CyBOK</vt:lpstr>
      <vt:lpstr>Hacktivity Cyber Security Labs</vt:lpstr>
      <vt:lpstr>CyBOK: module mapping</vt:lpstr>
      <vt:lpstr>CyBOK: lab and lecture mapping</vt:lpstr>
      <vt:lpstr>PowerPoint Presentation</vt:lpstr>
      <vt:lpstr>PowerPoint Presentation</vt:lpstr>
      <vt:lpstr>Introducing BreakEscape</vt:lpstr>
      <vt:lpstr>Inspiration &amp; Design Philosophy</vt:lpstr>
      <vt:lpstr>Games-Based Learning (GBL)</vt:lpstr>
      <vt:lpstr>Implementation</vt:lpstr>
      <vt:lpstr>PowerPoint Presentation</vt:lpstr>
      <vt:lpstr>Scenario Creation</vt:lpstr>
      <vt:lpstr>Active road map</vt:lpstr>
      <vt:lpstr>Free and Open Source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Jones</dc:creator>
  <cp:lastModifiedBy>Schreuders, Cliffe</cp:lastModifiedBy>
  <cp:revision>222</cp:revision>
  <dcterms:created xsi:type="dcterms:W3CDTF">2024-04-15T13:56:25Z</dcterms:created>
  <dcterms:modified xsi:type="dcterms:W3CDTF">2025-10-23T07:54:05Z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0x0101005DB79CE87A46EC4195452B1267C83AA0</vt:lpwstr>
  </property>
</Properties>
</file>