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8288000" cy="10287000"/>
  <p:notesSz cx="6858000" cy="9144000"/>
  <p:embeddedFontLst>
    <p:embeddedFont>
      <p:font typeface="Aptos" panose="020B0004020202020204" pitchFamily="34" charset="0"/>
      <p:regular r:id="rId21"/>
    </p:embeddedFont>
    <p:embeddedFont>
      <p:font typeface="Calibri" panose="020F0502020204030204" pitchFamily="34" charset="0"/>
      <p:regular r:id="rId22"/>
      <p:bold r:id="rId23"/>
      <p:italic r:id="rId24"/>
      <p:boldItalic r:id="rId25"/>
    </p:embeddedFont>
    <p:embeddedFont>
      <p:font typeface="Quicksand" charset="0"/>
      <p:regular r:id="rId26"/>
      <p:bold r:id="rId27"/>
    </p:embeddedFont>
    <p:embeddedFont>
      <p:font typeface="Quicksand Bold" charset="0"/>
      <p:regular r:id="rId28"/>
      <p:bold r:id="rId29"/>
      <p:italic r:id="rId30"/>
      <p:boldItalic r:id="rId31"/>
    </p:embeddedFont>
    <p:embeddedFont>
      <p:font typeface="Quicksand Medium" charset="0"/>
      <p:regular r:id="rId32"/>
    </p:embeddedFont>
    <p:embeddedFont>
      <p:font typeface="Quicksand Semi-Bold" panose="020B0604020202020204" charset="0"/>
      <p:bold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A2A8205-B8A4-40D8-9F53-3380BF5CD0F3}" v="2" dt="2023-12-21T11:51:02.95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8" autoAdjust="0"/>
    <p:restoredTop sz="81108" autoAdjust="0"/>
  </p:normalViewPr>
  <p:slideViewPr>
    <p:cSldViewPr>
      <p:cViewPr varScale="1">
        <p:scale>
          <a:sx n="62" d="100"/>
          <a:sy n="62" d="100"/>
        </p:scale>
        <p:origin x="1254" y="-2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len Jones" userId="7d43b03e-03a5-46e6-94d5-a3169053bb0d" providerId="ADAL" clId="{0A2A8205-B8A4-40D8-9F53-3380BF5CD0F3}"/>
    <pc:docChg chg="custSel modSld">
      <pc:chgData name="Helen Jones" userId="7d43b03e-03a5-46e6-94d5-a3169053bb0d" providerId="ADAL" clId="{0A2A8205-B8A4-40D8-9F53-3380BF5CD0F3}" dt="2023-12-21T11:52:51.646" v="31" actId="1076"/>
      <pc:docMkLst>
        <pc:docMk/>
      </pc:docMkLst>
      <pc:sldChg chg="addSp modSp mod">
        <pc:chgData name="Helen Jones" userId="7d43b03e-03a5-46e6-94d5-a3169053bb0d" providerId="ADAL" clId="{0A2A8205-B8A4-40D8-9F53-3380BF5CD0F3}" dt="2023-12-21T11:52:51.646" v="31" actId="1076"/>
        <pc:sldMkLst>
          <pc:docMk/>
          <pc:sldMk cId="0" sldId="256"/>
        </pc:sldMkLst>
        <pc:spChg chg="add mod">
          <ac:chgData name="Helen Jones" userId="7d43b03e-03a5-46e6-94d5-a3169053bb0d" providerId="ADAL" clId="{0A2A8205-B8A4-40D8-9F53-3380BF5CD0F3}" dt="2023-12-21T11:52:51.646" v="31" actId="1076"/>
          <ac:spMkLst>
            <pc:docMk/>
            <pc:sldMk cId="0" sldId="256"/>
            <ac:spMk id="23" creationId="{740DF527-1E7B-D9A9-3D7A-C9AADA35A369}"/>
          </ac:spMkLst>
        </pc:spChg>
      </pc:sldChg>
      <pc:sldChg chg="modSp mod">
        <pc:chgData name="Helen Jones" userId="7d43b03e-03a5-46e6-94d5-a3169053bb0d" providerId="ADAL" clId="{0A2A8205-B8A4-40D8-9F53-3380BF5CD0F3}" dt="2023-12-21T10:41:29.661" v="2" actId="20577"/>
        <pc:sldMkLst>
          <pc:docMk/>
          <pc:sldMk cId="0" sldId="257"/>
        </pc:sldMkLst>
        <pc:spChg chg="mod">
          <ac:chgData name="Helen Jones" userId="7d43b03e-03a5-46e6-94d5-a3169053bb0d" providerId="ADAL" clId="{0A2A8205-B8A4-40D8-9F53-3380BF5CD0F3}" dt="2023-12-21T10:41:29.661" v="2" actId="20577"/>
          <ac:spMkLst>
            <pc:docMk/>
            <pc:sldMk cId="0" sldId="257"/>
            <ac:spMk id="36" creationId="{00000000-0000-0000-0000-000000000000}"/>
          </ac:spMkLst>
        </pc:spChg>
      </pc:sldChg>
      <pc:sldChg chg="modSp mod">
        <pc:chgData name="Helen Jones" userId="7d43b03e-03a5-46e6-94d5-a3169053bb0d" providerId="ADAL" clId="{0A2A8205-B8A4-40D8-9F53-3380BF5CD0F3}" dt="2023-12-21T10:43:55.553" v="5" actId="20577"/>
        <pc:sldMkLst>
          <pc:docMk/>
          <pc:sldMk cId="0" sldId="264"/>
        </pc:sldMkLst>
        <pc:spChg chg="mod">
          <ac:chgData name="Helen Jones" userId="7d43b03e-03a5-46e6-94d5-a3169053bb0d" providerId="ADAL" clId="{0A2A8205-B8A4-40D8-9F53-3380BF5CD0F3}" dt="2023-12-21T10:43:29.719" v="3" actId="3626"/>
          <ac:spMkLst>
            <pc:docMk/>
            <pc:sldMk cId="0" sldId="264"/>
            <ac:spMk id="4" creationId="{00000000-0000-0000-0000-000000000000}"/>
          </ac:spMkLst>
        </pc:spChg>
        <pc:spChg chg="mod">
          <ac:chgData name="Helen Jones" userId="7d43b03e-03a5-46e6-94d5-a3169053bb0d" providerId="ADAL" clId="{0A2A8205-B8A4-40D8-9F53-3380BF5CD0F3}" dt="2023-12-21T10:43:55.553" v="5" actId="20577"/>
          <ac:spMkLst>
            <pc:docMk/>
            <pc:sldMk cId="0" sldId="264"/>
            <ac:spMk id="5" creationId="{00000000-0000-0000-0000-000000000000}"/>
          </ac:spMkLst>
        </pc:spChg>
      </pc:sldChg>
      <pc:sldChg chg="modSp mod modNotesTx">
        <pc:chgData name="Helen Jones" userId="7d43b03e-03a5-46e6-94d5-a3169053bb0d" providerId="ADAL" clId="{0A2A8205-B8A4-40D8-9F53-3380BF5CD0F3}" dt="2023-12-21T10:44:29.403" v="11" actId="20577"/>
        <pc:sldMkLst>
          <pc:docMk/>
          <pc:sldMk cId="0" sldId="265"/>
        </pc:sldMkLst>
        <pc:spChg chg="mod">
          <ac:chgData name="Helen Jones" userId="7d43b03e-03a5-46e6-94d5-a3169053bb0d" providerId="ADAL" clId="{0A2A8205-B8A4-40D8-9F53-3380BF5CD0F3}" dt="2023-12-21T10:44:18.502" v="9" actId="20577"/>
          <ac:spMkLst>
            <pc:docMk/>
            <pc:sldMk cId="0" sldId="265"/>
            <ac:spMk id="4" creationId="{00000000-0000-0000-0000-000000000000}"/>
          </ac:spMkLst>
        </pc:spChg>
      </pc:sldChg>
      <pc:sldChg chg="addSp modSp mod modNotes">
        <pc:chgData name="Helen Jones" userId="7d43b03e-03a5-46e6-94d5-a3169053bb0d" providerId="ADAL" clId="{0A2A8205-B8A4-40D8-9F53-3380BF5CD0F3}" dt="2023-12-21T10:58:54.524" v="16" actId="1076"/>
        <pc:sldMkLst>
          <pc:docMk/>
          <pc:sldMk cId="0" sldId="269"/>
        </pc:sldMkLst>
        <pc:spChg chg="add mod">
          <ac:chgData name="Helen Jones" userId="7d43b03e-03a5-46e6-94d5-a3169053bb0d" providerId="ADAL" clId="{0A2A8205-B8A4-40D8-9F53-3380BF5CD0F3}" dt="2023-12-21T10:58:54.524" v="16" actId="1076"/>
          <ac:spMkLst>
            <pc:docMk/>
            <pc:sldMk cId="0" sldId="269"/>
            <ac:spMk id="10" creationId="{01CBE78E-910C-E7E3-55C6-F24CF747D17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21.12.2023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90763" y="512763"/>
            <a:ext cx="4562475" cy="2566987"/>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Images from Canva for Education: https://</a:t>
            </a:r>
            <a:r>
              <a:rPr lang="en-US" dirty="0" err="1"/>
              <a:t>www.canva.com</a:t>
            </a:r>
            <a:r>
              <a:rPr lang="en-US" dirty="0"/>
              <a:t>/education/</a:t>
            </a:r>
          </a:p>
          <a:p>
            <a:endParaRPr lang="en-GB" dirty="0"/>
          </a:p>
          <a:p>
            <a:r>
              <a:rPr lang="en-GB" dirty="0"/>
              <a:t>Find out more about CyBOK here: https://</a:t>
            </a:r>
            <a:r>
              <a:rPr lang="en-GB" dirty="0" err="1"/>
              <a:t>www.cybok.org</a:t>
            </a:r>
            <a:r>
              <a:rPr lang="en-GB" dirty="0"/>
              <a:t>/knowledgebase1_1/ </a:t>
            </a:r>
          </a:p>
          <a:p>
            <a:endParaRPr lang="en-GB" dirty="0"/>
          </a:p>
          <a:p>
            <a:r>
              <a:rPr lang="en-GB" dirty="0"/>
              <a:t>Knowledge Area: https://</a:t>
            </a:r>
            <a:r>
              <a:rPr lang="en-GB" dirty="0" err="1"/>
              <a:t>www.cybok.org</a:t>
            </a:r>
            <a:r>
              <a:rPr lang="en-GB" dirty="0"/>
              <a:t>/media/downloads/Cryptography_v1.0.1.pdf</a:t>
            </a:r>
          </a:p>
          <a:p>
            <a:r>
              <a:rPr lang="en-GB" dirty="0"/>
              <a:t>Podcast: https://</a:t>
            </a:r>
            <a:r>
              <a:rPr lang="en-GB" dirty="0" err="1"/>
              <a:t>www.cybok.org</a:t>
            </a:r>
            <a:r>
              <a:rPr lang="en-GB" dirty="0"/>
              <a:t>/events/cryptography-with-</a:t>
            </a:r>
            <a:r>
              <a:rPr lang="en-GB" dirty="0" err="1"/>
              <a:t>nigel</a:t>
            </a:r>
            <a:r>
              <a:rPr lang="en-GB" dirty="0"/>
              <a:t>-smart</a:t>
            </a:r>
          </a:p>
        </p:txBody>
      </p:sp>
      <p:sp>
        <p:nvSpPr>
          <p:cNvPr id="4" name="Slide Number Placeholder 3"/>
          <p:cNvSpPr>
            <a:spLocks noGrp="1"/>
          </p:cNvSpPr>
          <p:nvPr>
            <p:ph type="sldNum" sz="quarter" idx="5"/>
          </p:nvPr>
        </p:nvSpPr>
        <p:spPr/>
        <p:txBody>
          <a:bodyPr/>
          <a:lstStyle/>
          <a:p>
            <a:fld id="{871B2431-D351-4C6E-A3CF-9DFAC0E3E050}" type="slidenum">
              <a:rPr lang="cs-CZ" smtClean="0"/>
              <a:t>1</a:t>
            </a:fld>
            <a:endParaRPr lang="cs-CZ"/>
          </a:p>
        </p:txBody>
      </p:sp>
    </p:spTree>
    <p:extLst>
      <p:ext uri="{BB962C8B-B14F-4D97-AF65-F5344CB8AC3E}">
        <p14:creationId xmlns:p14="http://schemas.microsoft.com/office/powerpoint/2010/main" val="985246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Walk through an example with the students on the board or show them the website to explain how the cipher works.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How easy is it to crack the code?</a:t>
            </a:r>
          </a:p>
          <a:p>
            <a:endParaRPr lang="en-US"/>
          </a:p>
          <a:p>
            <a:r>
              <a:rPr lang="en-US"/>
              <a:t>Making the Pigpen cipher more secure:</a:t>
            </a:r>
          </a:p>
          <a:p>
            <a:r>
              <a:rPr lang="en-US"/>
              <a:t>Instead of following a standard pattern for assigning symbols to letters, randomize the associations. This way, even if someone is familiar with the Pigpen Cipher, they won't be able to easily decipher the message without knowing the specific symbol-letter mapping. Drawback - having to share a large grid diagram for every letter.</a:t>
            </a:r>
          </a:p>
          <a:p>
            <a:endParaRPr lang="en-US"/>
          </a:p>
          <a:p>
            <a:endParaRPr lang="en-US"/>
          </a:p>
          <a:p>
            <a:r>
              <a:rPr lang="en-US"/>
              <a:t>Introduce multiple grids with different symbol assignments. You can switch between grids within a message or use a predetermined rule to determine which grid to apply to each word or phrase. This adds an extra layer of complexity.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How easy would it be for someone to crack the code?</a:t>
            </a:r>
          </a:p>
          <a:p>
            <a:r>
              <a:rPr lang="en-US"/>
              <a:t>The same key is used for every message so just recognising the pig pen cipher is enough for someone to know how to decrypt the message</a:t>
            </a:r>
          </a:p>
          <a:p>
            <a:endParaRPr lang="en-US"/>
          </a:p>
          <a:p>
            <a:r>
              <a:rPr lang="en-US"/>
              <a:t>Frequency analysis is a cryptanalysis technique that exploits the fact that, in any language, certain letters or combinations of letters appear more frequently than others. </a:t>
            </a:r>
          </a:p>
          <a:p>
            <a:endParaRPr lang="en-US"/>
          </a:p>
          <a:p>
            <a:r>
              <a:rPr lang="en-US"/>
              <a:t>It works like this: </a:t>
            </a:r>
          </a:p>
          <a:p>
            <a:endParaRPr lang="en-US"/>
          </a:p>
          <a:p>
            <a:r>
              <a:rPr lang="en-US"/>
              <a:t>Compare with Expected Frequencies:</a:t>
            </a:r>
          </a:p>
          <a:p>
            <a:r>
              <a:rPr lang="en-US"/>
              <a:t>Compare the observed frequencies of Pigpen symbols with the expected frequencies of letters in the language being used. For example, in English, the letter 'E' is the most frequently used letter. In Pigpen, certain symbols might correspond to 'E' more often than others.</a:t>
            </a:r>
          </a:p>
          <a:p>
            <a:endParaRPr lang="en-US"/>
          </a:p>
          <a:p>
            <a:r>
              <a:rPr lang="en-US"/>
              <a:t>Make Initial Substitutions:</a:t>
            </a:r>
          </a:p>
          <a:p>
            <a:r>
              <a:rPr lang="en-US"/>
              <a:t>Make initial guesses or substitutions based on the frequency analysis. Assign the most frequently occurring Pigpen symbols to the most common letters in the language.</a:t>
            </a:r>
          </a:p>
          <a:p>
            <a:endParaRPr lang="en-US"/>
          </a:p>
          <a:p>
            <a:r>
              <a:rPr lang="en-US"/>
              <a:t>Iterative Refinement:</a:t>
            </a:r>
          </a:p>
          <a:p>
            <a:r>
              <a:rPr lang="en-US"/>
              <a:t>Continue refining your substitutions based on the emerging pattern. As you replace symbols with letters, new patterns may emerge, allowing you to make more accurate substitutions.</a:t>
            </a:r>
          </a:p>
          <a:p>
            <a:endParaRPr lang="en-US"/>
          </a:p>
          <a:p>
            <a:r>
              <a:rPr lang="en-US"/>
              <a:t>Making the Pigpen cipher more secure:</a:t>
            </a:r>
          </a:p>
          <a:p>
            <a:r>
              <a:rPr lang="en-US"/>
              <a:t>Instead of following a standard pattern for assigning symbols to letters, randomize the associations. This way, even if someone is familiar with the Pigpen Cipher, they won't be able to easily decipher the message without knowing the specific symbol-letter mapping. Drawback - having to share a large grid diagram for every letter.</a:t>
            </a:r>
          </a:p>
          <a:p>
            <a:endParaRPr lang="en-US"/>
          </a:p>
          <a:p>
            <a:endParaRPr lang="en-US"/>
          </a:p>
          <a:p>
            <a:r>
              <a:rPr lang="en-US"/>
              <a:t>Introduce multiple grids with different symbol assignments. You can switch between grids within a message or use a predetermined rule to determine which grid to apply to each word or phrase. This adds an extra layer of complexity.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Defintions:</a:t>
            </a:r>
          </a:p>
          <a:p>
            <a:r>
              <a:rPr lang="en-US"/>
              <a:t>The Caesar Cipher is one of the simplest and oldest substitution ciphers in cryptography. It is a type of substitution cipher where each letter in the plaintext is shifted a certain number of places down or up the alphabet.</a:t>
            </a:r>
          </a:p>
          <a:p>
            <a:endParaRPr lang="en-US"/>
          </a:p>
          <a:p>
            <a:r>
              <a:rPr lang="en-US"/>
              <a:t>Plaintext:</a:t>
            </a:r>
          </a:p>
          <a:p>
            <a:r>
              <a:rPr lang="en-US"/>
              <a:t>The original, unencrypted message that the sender wants to protect. In the Caesar Cipher, this is a sequence of letters.</a:t>
            </a:r>
          </a:p>
          <a:p>
            <a:endParaRPr lang="en-US"/>
          </a:p>
          <a:p>
            <a:r>
              <a:rPr lang="en-US"/>
              <a:t>Ciphertext:</a:t>
            </a:r>
          </a:p>
          <a:p>
            <a:r>
              <a:rPr lang="en-US"/>
              <a:t>The encrypted message is produced by applying the Caesar Cipher algorithm to the plaintext. It consists of letters that have been shifted by a fixed number of positions.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dirty="0"/>
              <a:t>The Caesar cipher is not a secure method of protecting data on the computer systems we have today. It takes at most 26 guesses before we can work out the key used - trying every possible shift in the alphabet.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endParaRPr lang="en-US"/>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Throughout this timeline, cryptography has evolved from simple substitution ciphers to complex mathematical algorithms, playing a crucial role in securing communications, transactions, and data in the modern digital age.</a:t>
            </a:r>
          </a:p>
          <a:p>
            <a:endParaRPr lang="en-US"/>
          </a:p>
          <a:p>
            <a:r>
              <a:rPr lang="en-US"/>
              <a:t>The Enigma machine was created for Germany by Arthur Scherbius in World War II. It is a cipher machine: a way of changing the letters of a message so that it appears to be scrambled letters (or, random letters).</a:t>
            </a:r>
          </a:p>
          <a:p>
            <a:endParaRPr lang="en-US"/>
          </a:p>
          <a:p>
            <a:r>
              <a:rPr lang="en-US"/>
              <a:t>Each time a letter is typed, it appears as another letter in the alphabet.The choices are not random. They are decided by a series of rotors which are set each day to a different starting set-up. Every press of a key turns the rotors to a new position.</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Play the quiz online here:</a:t>
            </a:r>
          </a:p>
          <a:p>
            <a:r>
              <a:rPr lang="en-US"/>
              <a:t>https://quizizz.com/admin/quiz/6553cbd5e098d938476fee29?source=quiz_share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12/21/2023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12/21/2023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9.png"/><Relationship Id="rId3" Type="http://schemas.openxmlformats.org/officeDocument/2006/relationships/image" Target="../media/image1.png"/><Relationship Id="rId7" Type="http://schemas.openxmlformats.org/officeDocument/2006/relationships/image" Target="../media/image5.svg"/><Relationship Id="rId12" Type="http://schemas.openxmlformats.org/officeDocument/2006/relationships/hyperlink" Target="https://www.cybok.org/events/cryptography-with-nigel-smart"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8.png"/><Relationship Id="rId5" Type="http://schemas.openxmlformats.org/officeDocument/2006/relationships/image" Target="../media/image3.png"/><Relationship Id="rId10" Type="http://schemas.openxmlformats.org/officeDocument/2006/relationships/hyperlink" Target="https://www.cybok.org/media/downloads/Cryptography_v1.0.1.pdf" TargetMode="External"/><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hyperlink" Target="http://www.nationalarchives.gov.uk/doc/opengovernment-licence/"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hyperlink" Target="https://www.101computing.net/caesar-shift-substitution-cipher/"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video" Target="https://www.youtube.com/watch?v=LU2s28-tN08" TargetMode="External"/><Relationship Id="rId5" Type="http://schemas.openxmlformats.org/officeDocument/2006/relationships/image" Target="../media/image30.jpeg"/><Relationship Id="rId4" Type="http://schemas.openxmlformats.org/officeDocument/2006/relationships/image" Target="../media/image29.jpeg"/></Relationships>
</file>

<file path=ppt/slides/_rels/slide15.xml.rels><?xml version="1.0" encoding="UTF-8" standalone="yes"?>
<Relationships xmlns="http://schemas.openxmlformats.org/package/2006/relationships"><Relationship Id="rId3" Type="http://schemas.openxmlformats.org/officeDocument/2006/relationships/hyperlink" Target="https://cybergamesuk.com/codestrike" TargetMode="External"/><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svg"/><Relationship Id="rId7" Type="http://schemas.openxmlformats.org/officeDocument/2006/relationships/image" Target="../media/image37.svg"/><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image" Target="../media/image36.png"/><Relationship Id="rId11" Type="http://schemas.openxmlformats.org/officeDocument/2006/relationships/image" Target="../media/image41.svg"/><Relationship Id="rId5" Type="http://schemas.openxmlformats.org/officeDocument/2006/relationships/image" Target="../media/image35.sv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svg"/></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1.svg"/><Relationship Id="rId7"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hyperlink" Target="https://www.boxentriq.com/code-breaking/pigpen-cipher" TargetMode="External"/><Relationship Id="rId4" Type="http://schemas.openxmlformats.org/officeDocument/2006/relationships/image" Target="../media/image20.jpeg"/></Relationships>
</file>

<file path=ppt/slides/_rels/slide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hyperlink" Target="https://docs.google.com/spreadsheets/d/1DUF2isFWsqVSYhbaACYtbgcLi_YjDqpE3GLQIVgkKQg/edit#gid=69851113"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E8E8E8"/>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0971854" y="-2763512"/>
            <a:ext cx="5113733" cy="4428493"/>
            <a:chOff x="0" y="0"/>
            <a:chExt cx="6350000" cy="5499100"/>
          </a:xfrm>
        </p:grpSpPr>
        <p:sp>
          <p:nvSpPr>
            <p:cNvPr id="3" name="Freeform 3"/>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solidFill>
              <a:srgbClr val="BE282F"/>
            </a:solidFill>
            <a:ln w="12700">
              <a:solidFill>
                <a:srgbClr val="000000"/>
              </a:solidFill>
            </a:ln>
          </p:spPr>
          <p:txBody>
            <a:bodyPr/>
            <a:lstStyle/>
            <a:p>
              <a:endParaRPr lang="en-GB"/>
            </a:p>
          </p:txBody>
        </p:sp>
      </p:grpSp>
      <p:grpSp>
        <p:nvGrpSpPr>
          <p:cNvPr id="4" name="Group 4"/>
          <p:cNvGrpSpPr/>
          <p:nvPr/>
        </p:nvGrpSpPr>
        <p:grpSpPr>
          <a:xfrm>
            <a:off x="15029096" y="-206151"/>
            <a:ext cx="4782077" cy="4109597"/>
            <a:chOff x="0" y="0"/>
            <a:chExt cx="812800" cy="698500"/>
          </a:xfrm>
        </p:grpSpPr>
        <p:sp>
          <p:nvSpPr>
            <p:cNvPr id="5" name="Freeform 5"/>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3A3B77"/>
            </a:solidFill>
          </p:spPr>
          <p:txBody>
            <a:bodyPr/>
            <a:lstStyle/>
            <a:p>
              <a:endParaRPr lang="en-GB"/>
            </a:p>
          </p:txBody>
        </p:sp>
        <p:sp>
          <p:nvSpPr>
            <p:cNvPr id="6" name="TextBox 6"/>
            <p:cNvSpPr txBox="1"/>
            <p:nvPr/>
          </p:nvSpPr>
          <p:spPr>
            <a:xfrm>
              <a:off x="114300" y="-38100"/>
              <a:ext cx="584200" cy="736600"/>
            </a:xfrm>
            <a:prstGeom prst="rect">
              <a:avLst/>
            </a:prstGeom>
          </p:spPr>
          <p:txBody>
            <a:bodyPr lIns="42881" tIns="42881" rIns="42881" bIns="42881" rtlCol="0" anchor="ctr"/>
            <a:lstStyle/>
            <a:p>
              <a:pPr algn="ctr">
                <a:lnSpc>
                  <a:spcPts val="2659"/>
                </a:lnSpc>
                <a:spcBef>
                  <a:spcPct val="0"/>
                </a:spcBef>
              </a:pPr>
              <a:endParaRPr/>
            </a:p>
          </p:txBody>
        </p:sp>
      </p:grpSp>
      <p:grpSp>
        <p:nvGrpSpPr>
          <p:cNvPr id="7" name="Group 7"/>
          <p:cNvGrpSpPr>
            <a:grpSpLocks noChangeAspect="1"/>
          </p:cNvGrpSpPr>
          <p:nvPr/>
        </p:nvGrpSpPr>
        <p:grpSpPr>
          <a:xfrm>
            <a:off x="10890882" y="6495730"/>
            <a:ext cx="5113733" cy="4428493"/>
            <a:chOff x="0" y="0"/>
            <a:chExt cx="6350000" cy="5499100"/>
          </a:xfrm>
        </p:grpSpPr>
        <p:sp>
          <p:nvSpPr>
            <p:cNvPr id="8" name="Freeform 8"/>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3"/>
              <a:stretch>
                <a:fillRect l="-19979" r="-19979"/>
              </a:stretch>
            </a:blipFill>
          </p:spPr>
          <p:txBody>
            <a:bodyPr/>
            <a:lstStyle/>
            <a:p>
              <a:endParaRPr lang="en-GB"/>
            </a:p>
          </p:txBody>
        </p:sp>
      </p:grpSp>
      <p:grpSp>
        <p:nvGrpSpPr>
          <p:cNvPr id="9" name="Group 9"/>
          <p:cNvGrpSpPr>
            <a:grpSpLocks noChangeAspect="1"/>
          </p:cNvGrpSpPr>
          <p:nvPr/>
        </p:nvGrpSpPr>
        <p:grpSpPr>
          <a:xfrm>
            <a:off x="14964775" y="4175415"/>
            <a:ext cx="5113733" cy="4428493"/>
            <a:chOff x="0" y="0"/>
            <a:chExt cx="6350000" cy="5499100"/>
          </a:xfrm>
        </p:grpSpPr>
        <p:sp>
          <p:nvSpPr>
            <p:cNvPr id="10" name="Freeform 10"/>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4"/>
              <a:stretch>
                <a:fillRect l="-15358" r="-15358"/>
              </a:stretch>
            </a:blipFill>
          </p:spPr>
          <p:txBody>
            <a:bodyPr/>
            <a:lstStyle/>
            <a:p>
              <a:endParaRPr lang="en-GB"/>
            </a:p>
          </p:txBody>
        </p:sp>
      </p:grpSp>
      <p:grpSp>
        <p:nvGrpSpPr>
          <p:cNvPr id="11" name="Group 11"/>
          <p:cNvGrpSpPr/>
          <p:nvPr/>
        </p:nvGrpSpPr>
        <p:grpSpPr>
          <a:xfrm>
            <a:off x="14964775" y="8820991"/>
            <a:ext cx="5004186" cy="4300472"/>
            <a:chOff x="0" y="0"/>
            <a:chExt cx="812800" cy="698500"/>
          </a:xfrm>
        </p:grpSpPr>
        <p:sp>
          <p:nvSpPr>
            <p:cNvPr id="12" name="Freeform 12"/>
            <p:cNvSpPr/>
            <p:nvPr/>
          </p:nvSpPr>
          <p:spPr>
            <a:xfrm>
              <a:off x="0" y="0"/>
              <a:ext cx="812800" cy="698500"/>
            </a:xfrm>
            <a:custGeom>
              <a:avLst/>
              <a:gdLst/>
              <a:ahLst/>
              <a:cxnLst/>
              <a:rect l="l" t="t" r="r" b="b"/>
              <a:pathLst>
                <a:path w="812800" h="698500">
                  <a:moveTo>
                    <a:pt x="812800" y="349250"/>
                  </a:moveTo>
                  <a:lnTo>
                    <a:pt x="609600" y="698500"/>
                  </a:lnTo>
                  <a:lnTo>
                    <a:pt x="203200" y="698500"/>
                  </a:lnTo>
                  <a:lnTo>
                    <a:pt x="0" y="349250"/>
                  </a:lnTo>
                  <a:lnTo>
                    <a:pt x="203200" y="0"/>
                  </a:lnTo>
                  <a:lnTo>
                    <a:pt x="609600" y="0"/>
                  </a:lnTo>
                  <a:lnTo>
                    <a:pt x="812800" y="349250"/>
                  </a:lnTo>
                  <a:close/>
                </a:path>
              </a:pathLst>
            </a:custGeom>
            <a:solidFill>
              <a:srgbClr val="BE282F"/>
            </a:solidFill>
          </p:spPr>
          <p:txBody>
            <a:bodyPr/>
            <a:lstStyle/>
            <a:p>
              <a:endParaRPr lang="en-GB"/>
            </a:p>
          </p:txBody>
        </p:sp>
        <p:sp>
          <p:nvSpPr>
            <p:cNvPr id="13" name="TextBox 13"/>
            <p:cNvSpPr txBox="1"/>
            <p:nvPr/>
          </p:nvSpPr>
          <p:spPr>
            <a:xfrm>
              <a:off x="114300" y="-38100"/>
              <a:ext cx="584200" cy="736600"/>
            </a:xfrm>
            <a:prstGeom prst="rect">
              <a:avLst/>
            </a:prstGeom>
          </p:spPr>
          <p:txBody>
            <a:bodyPr lIns="42881" tIns="42881" rIns="42881" bIns="42881" rtlCol="0" anchor="ctr"/>
            <a:lstStyle/>
            <a:p>
              <a:pPr algn="ctr">
                <a:lnSpc>
                  <a:spcPts val="2659"/>
                </a:lnSpc>
                <a:spcBef>
                  <a:spcPct val="0"/>
                </a:spcBef>
              </a:pPr>
              <a:endParaRPr/>
            </a:p>
          </p:txBody>
        </p:sp>
      </p:grpSp>
      <p:grpSp>
        <p:nvGrpSpPr>
          <p:cNvPr id="14" name="Group 14"/>
          <p:cNvGrpSpPr>
            <a:grpSpLocks noChangeAspect="1"/>
          </p:cNvGrpSpPr>
          <p:nvPr/>
        </p:nvGrpSpPr>
        <p:grpSpPr>
          <a:xfrm>
            <a:off x="6881425" y="-549265"/>
            <a:ext cx="5113733" cy="4428493"/>
            <a:chOff x="0" y="0"/>
            <a:chExt cx="6350000" cy="5499100"/>
          </a:xfrm>
        </p:grpSpPr>
        <p:sp>
          <p:nvSpPr>
            <p:cNvPr id="15" name="Freeform 15"/>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5"/>
              <a:stretch>
                <a:fillRect l="-14990" r="-14990"/>
              </a:stretch>
            </a:blipFill>
          </p:spPr>
          <p:txBody>
            <a:bodyPr/>
            <a:lstStyle/>
            <a:p>
              <a:endParaRPr lang="en-GB"/>
            </a:p>
          </p:txBody>
        </p:sp>
      </p:grpSp>
      <p:grpSp>
        <p:nvGrpSpPr>
          <p:cNvPr id="16" name="Group 16"/>
          <p:cNvGrpSpPr/>
          <p:nvPr/>
        </p:nvGrpSpPr>
        <p:grpSpPr>
          <a:xfrm>
            <a:off x="379572" y="398622"/>
            <a:ext cx="4210323" cy="6419139"/>
            <a:chOff x="0" y="0"/>
            <a:chExt cx="3585346" cy="5466287"/>
          </a:xfrm>
        </p:grpSpPr>
        <p:sp>
          <p:nvSpPr>
            <p:cNvPr id="17" name="Freeform 17"/>
            <p:cNvSpPr/>
            <p:nvPr/>
          </p:nvSpPr>
          <p:spPr>
            <a:xfrm>
              <a:off x="0" y="0"/>
              <a:ext cx="3585346" cy="5466286"/>
            </a:xfrm>
            <a:custGeom>
              <a:avLst/>
              <a:gdLst/>
              <a:ahLst/>
              <a:cxnLst/>
              <a:rect l="l" t="t" r="r" b="b"/>
              <a:pathLst>
                <a:path w="3585346" h="5466286">
                  <a:moveTo>
                    <a:pt x="3421516" y="0"/>
                  </a:moveTo>
                  <a:lnTo>
                    <a:pt x="0" y="0"/>
                  </a:lnTo>
                  <a:lnTo>
                    <a:pt x="0" y="5466286"/>
                  </a:lnTo>
                  <a:lnTo>
                    <a:pt x="76200" y="5466286"/>
                  </a:lnTo>
                  <a:lnTo>
                    <a:pt x="76200" y="76200"/>
                  </a:lnTo>
                  <a:lnTo>
                    <a:pt x="3585346" y="76200"/>
                  </a:lnTo>
                  <a:lnTo>
                    <a:pt x="3585346" y="0"/>
                  </a:lnTo>
                  <a:close/>
                </a:path>
              </a:pathLst>
            </a:custGeom>
            <a:solidFill>
              <a:srgbClr val="3A3B77"/>
            </a:solidFill>
          </p:spPr>
          <p:txBody>
            <a:bodyPr/>
            <a:lstStyle/>
            <a:p>
              <a:endParaRPr lang="en-GB"/>
            </a:p>
          </p:txBody>
        </p:sp>
      </p:grpSp>
      <p:sp>
        <p:nvSpPr>
          <p:cNvPr id="18" name="Freeform 18"/>
          <p:cNvSpPr/>
          <p:nvPr/>
        </p:nvSpPr>
        <p:spPr>
          <a:xfrm>
            <a:off x="-169140" y="9438019"/>
            <a:ext cx="3225149" cy="3213055"/>
          </a:xfrm>
          <a:custGeom>
            <a:avLst/>
            <a:gdLst/>
            <a:ahLst/>
            <a:cxnLst/>
            <a:rect l="l" t="t" r="r" b="b"/>
            <a:pathLst>
              <a:path w="3225149" h="3213055">
                <a:moveTo>
                  <a:pt x="0" y="0"/>
                </a:moveTo>
                <a:lnTo>
                  <a:pt x="3225149" y="0"/>
                </a:lnTo>
                <a:lnTo>
                  <a:pt x="3225149" y="3213055"/>
                </a:lnTo>
                <a:lnTo>
                  <a:pt x="0" y="321305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9" name="Freeform 19"/>
          <p:cNvSpPr/>
          <p:nvPr/>
        </p:nvSpPr>
        <p:spPr>
          <a:xfrm>
            <a:off x="1028700" y="7545803"/>
            <a:ext cx="3465974" cy="1164173"/>
          </a:xfrm>
          <a:custGeom>
            <a:avLst/>
            <a:gdLst/>
            <a:ahLst/>
            <a:cxnLst/>
            <a:rect l="l" t="t" r="r" b="b"/>
            <a:pathLst>
              <a:path w="3465974" h="1164173">
                <a:moveTo>
                  <a:pt x="0" y="0"/>
                </a:moveTo>
                <a:lnTo>
                  <a:pt x="3465974" y="0"/>
                </a:lnTo>
                <a:lnTo>
                  <a:pt x="3465974" y="1164173"/>
                </a:lnTo>
                <a:lnTo>
                  <a:pt x="0" y="1164173"/>
                </a:lnTo>
                <a:lnTo>
                  <a:pt x="0" y="0"/>
                </a:lnTo>
                <a:close/>
              </a:path>
            </a:pathLst>
          </a:custGeom>
          <a:blipFill>
            <a:blip r:embed="rId8"/>
            <a:stretch>
              <a:fillRect/>
            </a:stretch>
          </a:blipFill>
        </p:spPr>
        <p:txBody>
          <a:bodyPr/>
          <a:lstStyle/>
          <a:p>
            <a:endParaRPr lang="en-GB"/>
          </a:p>
        </p:txBody>
      </p:sp>
      <p:sp>
        <p:nvSpPr>
          <p:cNvPr id="20" name="TextBox 20"/>
          <p:cNvSpPr txBox="1"/>
          <p:nvPr/>
        </p:nvSpPr>
        <p:spPr>
          <a:xfrm>
            <a:off x="980546" y="4322481"/>
            <a:ext cx="8457745" cy="1516954"/>
          </a:xfrm>
          <a:prstGeom prst="rect">
            <a:avLst/>
          </a:prstGeom>
        </p:spPr>
        <p:txBody>
          <a:bodyPr wrap="square" lIns="0" tIns="0" rIns="0" bIns="0" rtlCol="0" anchor="t">
            <a:spAutoFit/>
          </a:bodyPr>
          <a:lstStyle/>
          <a:p>
            <a:pPr>
              <a:lnSpc>
                <a:spcPts val="12730"/>
              </a:lnSpc>
            </a:pPr>
            <a:r>
              <a:rPr lang="en-US" sz="9600" dirty="0">
                <a:solidFill>
                  <a:srgbClr val="000000"/>
                </a:solidFill>
                <a:latin typeface="Quicksand Bold"/>
              </a:rPr>
              <a:t>Cryptography</a:t>
            </a:r>
          </a:p>
        </p:txBody>
      </p:sp>
      <p:grpSp>
        <p:nvGrpSpPr>
          <p:cNvPr id="21" name="Group 21"/>
          <p:cNvGrpSpPr>
            <a:grpSpLocks noChangeAspect="1"/>
          </p:cNvGrpSpPr>
          <p:nvPr/>
        </p:nvGrpSpPr>
        <p:grpSpPr>
          <a:xfrm>
            <a:off x="10900407" y="1822600"/>
            <a:ext cx="5113733" cy="4428493"/>
            <a:chOff x="0" y="0"/>
            <a:chExt cx="6350000" cy="5499100"/>
          </a:xfrm>
        </p:grpSpPr>
        <p:sp>
          <p:nvSpPr>
            <p:cNvPr id="22" name="Freeform 22"/>
            <p:cNvSpPr/>
            <p:nvPr/>
          </p:nvSpPr>
          <p:spPr>
            <a:xfrm>
              <a:off x="0" y="0"/>
              <a:ext cx="6350000" cy="5499100"/>
            </a:xfrm>
            <a:custGeom>
              <a:avLst/>
              <a:gdLst/>
              <a:ahLst/>
              <a:cxnLst/>
              <a:rect l="l" t="t" r="r" b="b"/>
              <a:pathLst>
                <a:path w="6350000" h="5499100">
                  <a:moveTo>
                    <a:pt x="4762500" y="0"/>
                  </a:moveTo>
                  <a:lnTo>
                    <a:pt x="1587500" y="0"/>
                  </a:lnTo>
                  <a:lnTo>
                    <a:pt x="0" y="2749550"/>
                  </a:lnTo>
                  <a:lnTo>
                    <a:pt x="1587500" y="5499100"/>
                  </a:lnTo>
                  <a:lnTo>
                    <a:pt x="4762500" y="5499100"/>
                  </a:lnTo>
                  <a:lnTo>
                    <a:pt x="6350000" y="2749550"/>
                  </a:lnTo>
                  <a:close/>
                </a:path>
              </a:pathLst>
            </a:custGeom>
            <a:blipFill>
              <a:blip r:embed="rId9"/>
              <a:stretch>
                <a:fillRect l="-26977" r="-26977"/>
              </a:stretch>
            </a:blipFill>
          </p:spPr>
          <p:txBody>
            <a:bodyPr/>
            <a:lstStyle/>
            <a:p>
              <a:endParaRPr lang="en-GB"/>
            </a:p>
          </p:txBody>
        </p:sp>
      </p:grpSp>
      <p:grpSp>
        <p:nvGrpSpPr>
          <p:cNvPr id="24" name="Group 23">
            <a:extLst>
              <a:ext uri="{FF2B5EF4-FFF2-40B4-BE49-F238E27FC236}">
                <a16:creationId xmlns:a16="http://schemas.microsoft.com/office/drawing/2014/main" id="{F30DF656-B019-3D37-BFAB-1E2CF305F08A}"/>
              </a:ext>
            </a:extLst>
          </p:cNvPr>
          <p:cNvGrpSpPr/>
          <p:nvPr/>
        </p:nvGrpSpPr>
        <p:grpSpPr>
          <a:xfrm>
            <a:off x="5238371" y="7304419"/>
            <a:ext cx="1309707" cy="2133600"/>
            <a:chOff x="5257734" y="7643176"/>
            <a:chExt cx="1309707" cy="2133600"/>
          </a:xfrm>
        </p:grpSpPr>
        <p:sp>
          <p:nvSpPr>
            <p:cNvPr id="25" name="Rounded Rectangle 24">
              <a:hlinkClick r:id="rId10"/>
              <a:extLst>
                <a:ext uri="{FF2B5EF4-FFF2-40B4-BE49-F238E27FC236}">
                  <a16:creationId xmlns:a16="http://schemas.microsoft.com/office/drawing/2014/main" id="{0D58E22E-EFDA-FA14-4D56-B1BF8EDB7C01}"/>
                </a:ext>
              </a:extLst>
            </p:cNvPr>
            <p:cNvSpPr/>
            <p:nvPr/>
          </p:nvSpPr>
          <p:spPr>
            <a:xfrm>
              <a:off x="5257734" y="7643176"/>
              <a:ext cx="1309707" cy="2133600"/>
            </a:xfrm>
            <a:prstGeom prst="roundRect">
              <a:avLst/>
            </a:prstGeom>
            <a:solidFill>
              <a:srgbClr val="BE162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6" name="Picture 25">
              <a:hlinkClick r:id="rId10"/>
              <a:extLst>
                <a:ext uri="{FF2B5EF4-FFF2-40B4-BE49-F238E27FC236}">
                  <a16:creationId xmlns:a16="http://schemas.microsoft.com/office/drawing/2014/main" id="{15D3CDB9-C08C-4C2C-C136-EEE6492580B5}"/>
                </a:ext>
              </a:extLst>
            </p:cNvPr>
            <p:cNvPicPr>
              <a:picLocks noChangeAspect="1"/>
            </p:cNvPicPr>
            <p:nvPr/>
          </p:nvPicPr>
          <p:blipFill>
            <a:blip r:embed="rId11"/>
            <a:stretch>
              <a:fillRect/>
            </a:stretch>
          </p:blipFill>
          <p:spPr>
            <a:xfrm>
              <a:off x="5484553" y="7738470"/>
              <a:ext cx="856070" cy="1181377"/>
            </a:xfrm>
            <a:prstGeom prst="rect">
              <a:avLst/>
            </a:prstGeom>
            <a:ln>
              <a:noFill/>
            </a:ln>
            <a:effectLst/>
          </p:spPr>
        </p:pic>
        <p:sp>
          <p:nvSpPr>
            <p:cNvPr id="27" name="TextBox 26">
              <a:extLst>
                <a:ext uri="{FF2B5EF4-FFF2-40B4-BE49-F238E27FC236}">
                  <a16:creationId xmlns:a16="http://schemas.microsoft.com/office/drawing/2014/main" id="{D44A64BA-BE5F-EF68-3449-253F4E99CE83}"/>
                </a:ext>
              </a:extLst>
            </p:cNvPr>
            <p:cNvSpPr txBox="1"/>
            <p:nvPr/>
          </p:nvSpPr>
          <p:spPr>
            <a:xfrm>
              <a:off x="5333869" y="9029700"/>
              <a:ext cx="1157438" cy="523220"/>
            </a:xfrm>
            <a:prstGeom prst="rect">
              <a:avLst/>
            </a:prstGeom>
            <a:noFill/>
          </p:spPr>
          <p:txBody>
            <a:bodyPr wrap="square">
              <a:spAutoFit/>
            </a:bodyPr>
            <a:lstStyle/>
            <a:p>
              <a:pPr algn="ctr"/>
              <a:r>
                <a:rPr lang="en-GB" sz="1400" dirty="0">
                  <a:solidFill>
                    <a:schemeClr val="bg1"/>
                  </a:solidFill>
                  <a:latin typeface="Quicksand" pitchFamily="2" charset="77"/>
                  <a:ea typeface="Roboto" panose="02000000000000000000" pitchFamily="2" charset="0"/>
                </a:rPr>
                <a:t>Knowledge Area</a:t>
              </a:r>
            </a:p>
          </p:txBody>
        </p:sp>
      </p:grpSp>
      <p:grpSp>
        <p:nvGrpSpPr>
          <p:cNvPr id="28" name="Group 27">
            <a:extLst>
              <a:ext uri="{FF2B5EF4-FFF2-40B4-BE49-F238E27FC236}">
                <a16:creationId xmlns:a16="http://schemas.microsoft.com/office/drawing/2014/main" id="{DA28518B-151B-34F3-26AE-327B9722F0C1}"/>
              </a:ext>
            </a:extLst>
          </p:cNvPr>
          <p:cNvGrpSpPr/>
          <p:nvPr/>
        </p:nvGrpSpPr>
        <p:grpSpPr>
          <a:xfrm>
            <a:off x="6774897" y="7303342"/>
            <a:ext cx="1309707" cy="2133600"/>
            <a:chOff x="6794260" y="7642099"/>
            <a:chExt cx="1309707" cy="2133600"/>
          </a:xfrm>
        </p:grpSpPr>
        <p:sp>
          <p:nvSpPr>
            <p:cNvPr id="29" name="Rounded Rectangle 28">
              <a:hlinkClick r:id="rId12"/>
              <a:extLst>
                <a:ext uri="{FF2B5EF4-FFF2-40B4-BE49-F238E27FC236}">
                  <a16:creationId xmlns:a16="http://schemas.microsoft.com/office/drawing/2014/main" id="{8A9F5754-9631-9A94-1C1E-34F632E193D8}"/>
                </a:ext>
              </a:extLst>
            </p:cNvPr>
            <p:cNvSpPr/>
            <p:nvPr/>
          </p:nvSpPr>
          <p:spPr>
            <a:xfrm>
              <a:off x="6794260" y="7642099"/>
              <a:ext cx="1309707" cy="2133600"/>
            </a:xfrm>
            <a:prstGeom prst="roundRect">
              <a:avLst/>
            </a:prstGeom>
            <a:solidFill>
              <a:srgbClr val="1F1F1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 name="Picture 29">
              <a:hlinkClick r:id="rId12"/>
              <a:extLst>
                <a:ext uri="{FF2B5EF4-FFF2-40B4-BE49-F238E27FC236}">
                  <a16:creationId xmlns:a16="http://schemas.microsoft.com/office/drawing/2014/main" id="{175BE6A7-2BB0-78CA-3DB5-CB60018F1830}"/>
                </a:ext>
              </a:extLst>
            </p:cNvPr>
            <p:cNvPicPr>
              <a:picLocks noChangeAspect="1"/>
            </p:cNvPicPr>
            <p:nvPr/>
          </p:nvPicPr>
          <p:blipFill rotWithShape="1">
            <a:blip r:embed="rId13"/>
            <a:srcRect l="9841" r="9643"/>
            <a:stretch/>
          </p:blipFill>
          <p:spPr>
            <a:xfrm>
              <a:off x="7021078" y="7848323"/>
              <a:ext cx="856070" cy="1181377"/>
            </a:xfrm>
            <a:prstGeom prst="rect">
              <a:avLst/>
            </a:prstGeom>
            <a:ln w="34925">
              <a:noFill/>
            </a:ln>
            <a:effectLst/>
          </p:spPr>
        </p:pic>
        <p:sp>
          <p:nvSpPr>
            <p:cNvPr id="31" name="TextBox 30">
              <a:extLst>
                <a:ext uri="{FF2B5EF4-FFF2-40B4-BE49-F238E27FC236}">
                  <a16:creationId xmlns:a16="http://schemas.microsoft.com/office/drawing/2014/main" id="{D99F823B-3061-B9E8-B475-0CB07F05E035}"/>
                </a:ext>
              </a:extLst>
            </p:cNvPr>
            <p:cNvSpPr txBox="1"/>
            <p:nvPr/>
          </p:nvSpPr>
          <p:spPr>
            <a:xfrm>
              <a:off x="6870394" y="9137422"/>
              <a:ext cx="1157438" cy="307777"/>
            </a:xfrm>
            <a:prstGeom prst="rect">
              <a:avLst/>
            </a:prstGeom>
            <a:noFill/>
          </p:spPr>
          <p:txBody>
            <a:bodyPr wrap="square">
              <a:spAutoFit/>
            </a:bodyPr>
            <a:lstStyle/>
            <a:p>
              <a:pPr algn="ctr"/>
              <a:r>
                <a:rPr lang="en-GB" sz="1400" dirty="0">
                  <a:solidFill>
                    <a:schemeClr val="bg1"/>
                  </a:solidFill>
                  <a:latin typeface="Quicksand" pitchFamily="2" charset="77"/>
                </a:rPr>
                <a:t>Podcast</a:t>
              </a:r>
            </a:p>
          </p:txBody>
        </p:sp>
      </p:grpSp>
      <p:sp>
        <p:nvSpPr>
          <p:cNvPr id="23" name="TextBox 22">
            <a:extLst>
              <a:ext uri="{FF2B5EF4-FFF2-40B4-BE49-F238E27FC236}">
                <a16:creationId xmlns:a16="http://schemas.microsoft.com/office/drawing/2014/main" id="{740DF527-1E7B-D9A9-3D7A-C9AADA35A369}"/>
              </a:ext>
            </a:extLst>
          </p:cNvPr>
          <p:cNvSpPr txBox="1"/>
          <p:nvPr/>
        </p:nvSpPr>
        <p:spPr>
          <a:xfrm>
            <a:off x="6306443" y="9620286"/>
            <a:ext cx="11814340" cy="584775"/>
          </a:xfrm>
          <a:prstGeom prst="rect">
            <a:avLst/>
          </a:prstGeom>
          <a:noFill/>
        </p:spPr>
        <p:txBody>
          <a:bodyPr wrap="square" rtlCol="0">
            <a:spAutoFit/>
          </a:bodyPr>
          <a:lstStyle/>
          <a:p>
            <a:r>
              <a:rPr lang="en-US" sz="1600" b="0" i="0" dirty="0">
                <a:solidFill>
                  <a:srgbClr val="000000"/>
                </a:solidFill>
                <a:effectLst/>
                <a:latin typeface="Aptos" panose="020B0004020202020204" pitchFamily="34" charset="0"/>
              </a:rPr>
              <a:t>© Crown Copyright, The National Cyber Security Centre 2023. This information is licensed under the Open Government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v3.0. To view this </a:t>
            </a:r>
            <a:r>
              <a:rPr lang="en-US" sz="1600" b="0" i="0" dirty="0" err="1">
                <a:solidFill>
                  <a:srgbClr val="000000"/>
                </a:solidFill>
                <a:effectLst/>
                <a:latin typeface="Aptos" panose="020B0004020202020204" pitchFamily="34" charset="0"/>
              </a:rPr>
              <a:t>licence</a:t>
            </a:r>
            <a:r>
              <a:rPr lang="en-US" sz="1600" b="0" i="0" dirty="0">
                <a:solidFill>
                  <a:srgbClr val="000000"/>
                </a:solidFill>
                <a:effectLst/>
                <a:latin typeface="Aptos" panose="020B0004020202020204" pitchFamily="34" charset="0"/>
              </a:rPr>
              <a:t>, visit </a:t>
            </a:r>
            <a:r>
              <a:rPr lang="en-US" sz="1600" b="0" i="0" dirty="0">
                <a:effectLst/>
                <a:latin typeface="Aptos" panose="020B0004020202020204" pitchFamily="34" charset="0"/>
                <a:hlinkClick r:id="rId14"/>
              </a:rPr>
              <a:t>http://www.nationalarchives.gov.uk/doc/opengovernment-licence/</a:t>
            </a:r>
            <a:r>
              <a:rPr lang="en-US" sz="1600" b="0" i="0" dirty="0">
                <a:solidFill>
                  <a:srgbClr val="000000"/>
                </a:solidFill>
                <a:effectLst/>
                <a:latin typeface="Aptos" panose="020B0004020202020204" pitchFamily="34" charset="0"/>
              </a:rPr>
              <a:t>.</a:t>
            </a:r>
            <a:endParaRPr lang="en-GB"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1600745" y="4475509"/>
            <a:ext cx="15086510" cy="3450112"/>
          </a:xfrm>
          <a:custGeom>
            <a:avLst/>
            <a:gdLst/>
            <a:ahLst/>
            <a:cxnLst/>
            <a:rect l="l" t="t" r="r" b="b"/>
            <a:pathLst>
              <a:path w="15086510" h="3450112">
                <a:moveTo>
                  <a:pt x="0" y="0"/>
                </a:moveTo>
                <a:lnTo>
                  <a:pt x="15086510" y="0"/>
                </a:lnTo>
                <a:lnTo>
                  <a:pt x="15086510" y="3450111"/>
                </a:lnTo>
                <a:lnTo>
                  <a:pt x="0" y="3450111"/>
                </a:lnTo>
                <a:lnTo>
                  <a:pt x="0" y="0"/>
                </a:lnTo>
                <a:close/>
              </a:path>
            </a:pathLst>
          </a:custGeom>
          <a:blipFill>
            <a:blip r:embed="rId3"/>
            <a:stretch>
              <a:fillRect/>
            </a:stretch>
          </a:blipFill>
        </p:spPr>
        <p:txBody>
          <a:bodyPr/>
          <a:lstStyle/>
          <a:p>
            <a:endParaRPr lang="en-GB"/>
          </a:p>
        </p:txBody>
      </p:sp>
      <p:sp>
        <p:nvSpPr>
          <p:cNvPr id="3" name="TextBox 3"/>
          <p:cNvSpPr txBox="1"/>
          <p:nvPr/>
        </p:nvSpPr>
        <p:spPr>
          <a:xfrm>
            <a:off x="1028700" y="755433"/>
            <a:ext cx="13307460" cy="1087755"/>
          </a:xfrm>
          <a:prstGeom prst="rect">
            <a:avLst/>
          </a:prstGeom>
        </p:spPr>
        <p:txBody>
          <a:bodyPr lIns="0" tIns="0" rIns="0" bIns="0" rtlCol="0" anchor="t">
            <a:spAutoFit/>
          </a:bodyPr>
          <a:lstStyle/>
          <a:p>
            <a:pPr marL="0" lvl="0" indent="0">
              <a:lnSpc>
                <a:spcPts val="8415"/>
              </a:lnSpc>
            </a:pPr>
            <a:r>
              <a:rPr lang="en-US" sz="7650">
                <a:solidFill>
                  <a:srgbClr val="000000"/>
                </a:solidFill>
                <a:latin typeface="Quicksand Bold"/>
              </a:rPr>
              <a:t>Caesar Cipher</a:t>
            </a:r>
          </a:p>
        </p:txBody>
      </p:sp>
      <p:sp>
        <p:nvSpPr>
          <p:cNvPr id="4" name="TextBox 4"/>
          <p:cNvSpPr txBox="1"/>
          <p:nvPr/>
        </p:nvSpPr>
        <p:spPr>
          <a:xfrm>
            <a:off x="1028700" y="2185019"/>
            <a:ext cx="16230600" cy="2060949"/>
          </a:xfrm>
          <a:prstGeom prst="rect">
            <a:avLst/>
          </a:prstGeom>
        </p:spPr>
        <p:txBody>
          <a:bodyPr lIns="0" tIns="0" rIns="0" bIns="0" rtlCol="0" anchor="t">
            <a:spAutoFit/>
          </a:bodyPr>
          <a:lstStyle/>
          <a:p>
            <a:pPr>
              <a:lnSpc>
                <a:spcPts val="4060"/>
              </a:lnSpc>
            </a:pPr>
            <a:r>
              <a:rPr lang="en-US" sz="2900" spc="92" dirty="0">
                <a:solidFill>
                  <a:srgbClr val="000000"/>
                </a:solidFill>
                <a:latin typeface="Quicksand"/>
              </a:rPr>
              <a:t>The Caesar cipher is also vulnerable to frequency analysis - can you crack the messages here?</a:t>
            </a:r>
          </a:p>
          <a:p>
            <a:pPr>
              <a:lnSpc>
                <a:spcPts val="4060"/>
              </a:lnSpc>
            </a:pPr>
            <a:endParaRPr lang="en-US" sz="2900" spc="92" dirty="0">
              <a:solidFill>
                <a:srgbClr val="000000"/>
              </a:solidFill>
              <a:latin typeface="Quicksand"/>
            </a:endParaRPr>
          </a:p>
          <a:p>
            <a:pPr>
              <a:lnSpc>
                <a:spcPts val="4060"/>
              </a:lnSpc>
            </a:pPr>
            <a:r>
              <a:rPr lang="en-US" sz="2900" u="sng" spc="92" dirty="0">
                <a:solidFill>
                  <a:srgbClr val="000000"/>
                </a:solidFill>
                <a:latin typeface="Quicksand"/>
                <a:hlinkClick r:id="rId4" tooltip="https://www.101computing.net/caesar-shift-substitution-cipher/"/>
              </a:rPr>
              <a:t>https://www.101computing.net/caesar-shift-substitution-cipher/ </a:t>
            </a:r>
          </a:p>
        </p:txBody>
      </p:sp>
      <p:sp>
        <p:nvSpPr>
          <p:cNvPr id="5" name="TextBox 5"/>
          <p:cNvSpPr txBox="1"/>
          <p:nvPr/>
        </p:nvSpPr>
        <p:spPr>
          <a:xfrm>
            <a:off x="1028700" y="8135170"/>
            <a:ext cx="16230600" cy="1002665"/>
          </a:xfrm>
          <a:prstGeom prst="rect">
            <a:avLst/>
          </a:prstGeom>
        </p:spPr>
        <p:txBody>
          <a:bodyPr lIns="0" tIns="0" rIns="0" bIns="0" rtlCol="0" anchor="t">
            <a:spAutoFit/>
          </a:bodyPr>
          <a:lstStyle/>
          <a:p>
            <a:pPr>
              <a:lnSpc>
                <a:spcPts val="4060"/>
              </a:lnSpc>
            </a:pPr>
            <a:r>
              <a:rPr lang="en-US" sz="2900" spc="92">
                <a:solidFill>
                  <a:srgbClr val="000000"/>
                </a:solidFill>
                <a:latin typeface="Quicksand"/>
              </a:rPr>
              <a:t>Think, Pair, Share</a:t>
            </a:r>
          </a:p>
          <a:p>
            <a:pPr>
              <a:lnSpc>
                <a:spcPts val="4060"/>
              </a:lnSpc>
            </a:pPr>
            <a:r>
              <a:rPr lang="en-US" sz="2900" spc="92">
                <a:solidFill>
                  <a:srgbClr val="000000"/>
                </a:solidFill>
                <a:latin typeface="Quicksand Bold"/>
              </a:rPr>
              <a:t>How long does it take to decrypt a message if we don’t know the key?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3809289" y="1938036"/>
            <a:ext cx="13834249" cy="7143750"/>
          </a:xfrm>
          <a:prstGeom prst="rect">
            <a:avLst/>
          </a:prstGeom>
        </p:spPr>
        <p:txBody>
          <a:bodyPr lIns="0" tIns="0" rIns="0" bIns="0" rtlCol="0" anchor="t">
            <a:spAutoFit/>
          </a:bodyPr>
          <a:lstStyle/>
          <a:p>
            <a:pPr algn="ctr">
              <a:lnSpc>
                <a:spcPts val="3300"/>
              </a:lnSpc>
              <a:spcBef>
                <a:spcPct val="0"/>
              </a:spcBef>
            </a:pPr>
            <a:r>
              <a:rPr lang="en-US" sz="3000">
                <a:solidFill>
                  <a:srgbClr val="000000"/>
                </a:solidFill>
                <a:latin typeface="Quicksand"/>
              </a:rPr>
              <a:t>In ____________, the original message is called the __________, and the transformed, encrypted message is known as the __________.</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The Caesar Cipher uses a numeric value known as the _____ to determine the shift, while the Pigpen Cipher relies on a unique symbol __________.</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Both ciphers operate on the principle of __________, where letters of the __________ are replaced according to a specific rule.</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In the Pigpen Cipher, each letter is substituted with a corresponding __________ from a specially designed grid.</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The Caesar Cipher, on the other hand, involves ________ letters along the alphabet.</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To encrypt or _______ a message using these ciphers, one must follow a specific set of rules or steps known as an __________.</a:t>
            </a:r>
          </a:p>
        </p:txBody>
      </p:sp>
      <p:sp>
        <p:nvSpPr>
          <p:cNvPr id="3" name="TextBox 3"/>
          <p:cNvSpPr txBox="1"/>
          <p:nvPr/>
        </p:nvSpPr>
        <p:spPr>
          <a:xfrm>
            <a:off x="258119" y="2146316"/>
            <a:ext cx="3307177" cy="6660515"/>
          </a:xfrm>
          <a:prstGeom prst="rect">
            <a:avLst/>
          </a:prstGeom>
        </p:spPr>
        <p:txBody>
          <a:bodyPr lIns="0" tIns="0" rIns="0" bIns="0" rtlCol="0" anchor="t">
            <a:spAutoFit/>
          </a:bodyPr>
          <a:lstStyle/>
          <a:p>
            <a:pPr algn="ctr">
              <a:lnSpc>
                <a:spcPts val="4060"/>
              </a:lnSpc>
            </a:pPr>
            <a:endParaRPr/>
          </a:p>
          <a:p>
            <a:pPr algn="ctr">
              <a:lnSpc>
                <a:spcPts val="4060"/>
              </a:lnSpc>
            </a:pPr>
            <a:r>
              <a:rPr lang="en-US" sz="2900">
                <a:solidFill>
                  <a:srgbClr val="000000"/>
                </a:solidFill>
                <a:latin typeface="Quicksand Medium"/>
              </a:rPr>
              <a:t>Decrypt</a:t>
            </a:r>
          </a:p>
          <a:p>
            <a:pPr algn="ctr">
              <a:lnSpc>
                <a:spcPts val="4060"/>
              </a:lnSpc>
            </a:pPr>
            <a:r>
              <a:rPr lang="en-US" sz="2900">
                <a:solidFill>
                  <a:srgbClr val="000000"/>
                </a:solidFill>
                <a:latin typeface="Quicksand Medium"/>
              </a:rPr>
              <a:t>Ciphertext</a:t>
            </a:r>
          </a:p>
          <a:p>
            <a:pPr algn="ctr">
              <a:lnSpc>
                <a:spcPts val="4060"/>
              </a:lnSpc>
            </a:pPr>
            <a:r>
              <a:rPr lang="en-US" sz="2900">
                <a:solidFill>
                  <a:srgbClr val="000000"/>
                </a:solidFill>
                <a:latin typeface="Quicksand Medium"/>
              </a:rPr>
              <a:t>Key</a:t>
            </a:r>
          </a:p>
          <a:p>
            <a:pPr algn="ctr">
              <a:lnSpc>
                <a:spcPts val="4060"/>
              </a:lnSpc>
            </a:pPr>
            <a:r>
              <a:rPr lang="en-US" sz="2900">
                <a:solidFill>
                  <a:srgbClr val="000000"/>
                </a:solidFill>
                <a:latin typeface="Quicksand Medium"/>
              </a:rPr>
              <a:t>Algorithm</a:t>
            </a:r>
          </a:p>
          <a:p>
            <a:pPr algn="ctr">
              <a:lnSpc>
                <a:spcPts val="4060"/>
              </a:lnSpc>
            </a:pPr>
            <a:r>
              <a:rPr lang="en-US" sz="2900">
                <a:solidFill>
                  <a:srgbClr val="000000"/>
                </a:solidFill>
                <a:latin typeface="Quicksand Medium"/>
              </a:rPr>
              <a:t>Alphabet</a:t>
            </a:r>
          </a:p>
          <a:p>
            <a:pPr algn="ctr">
              <a:lnSpc>
                <a:spcPts val="4060"/>
              </a:lnSpc>
            </a:pPr>
            <a:r>
              <a:rPr lang="en-US" sz="2900">
                <a:solidFill>
                  <a:srgbClr val="000000"/>
                </a:solidFill>
                <a:latin typeface="Quicksand Medium"/>
              </a:rPr>
              <a:t>Symbol</a:t>
            </a:r>
          </a:p>
          <a:p>
            <a:pPr algn="ctr">
              <a:lnSpc>
                <a:spcPts val="4060"/>
              </a:lnSpc>
            </a:pPr>
            <a:r>
              <a:rPr lang="en-US" sz="2900">
                <a:solidFill>
                  <a:srgbClr val="000000"/>
                </a:solidFill>
                <a:latin typeface="Quicksand Medium"/>
              </a:rPr>
              <a:t>Substitution</a:t>
            </a:r>
          </a:p>
          <a:p>
            <a:pPr algn="ctr">
              <a:lnSpc>
                <a:spcPts val="4060"/>
              </a:lnSpc>
            </a:pPr>
            <a:r>
              <a:rPr lang="en-US" sz="2900">
                <a:solidFill>
                  <a:srgbClr val="000000"/>
                </a:solidFill>
                <a:latin typeface="Quicksand Medium"/>
              </a:rPr>
              <a:t>Plaintext</a:t>
            </a:r>
          </a:p>
          <a:p>
            <a:pPr algn="ctr">
              <a:lnSpc>
                <a:spcPts val="4060"/>
              </a:lnSpc>
            </a:pPr>
            <a:r>
              <a:rPr lang="en-US" sz="2900">
                <a:solidFill>
                  <a:srgbClr val="000000"/>
                </a:solidFill>
                <a:latin typeface="Quicksand Medium"/>
              </a:rPr>
              <a:t>Shifting</a:t>
            </a:r>
          </a:p>
          <a:p>
            <a:pPr algn="ctr">
              <a:lnSpc>
                <a:spcPts val="4060"/>
              </a:lnSpc>
            </a:pPr>
            <a:r>
              <a:rPr lang="en-US" sz="2900">
                <a:solidFill>
                  <a:srgbClr val="000000"/>
                </a:solidFill>
                <a:latin typeface="Quicksand Medium"/>
              </a:rPr>
              <a:t>Grid</a:t>
            </a:r>
          </a:p>
          <a:p>
            <a:pPr algn="ctr">
              <a:lnSpc>
                <a:spcPts val="4060"/>
              </a:lnSpc>
            </a:pPr>
            <a:r>
              <a:rPr lang="en-US" sz="2900">
                <a:solidFill>
                  <a:srgbClr val="000000"/>
                </a:solidFill>
                <a:latin typeface="Quicksand Medium"/>
              </a:rPr>
              <a:t>Cryptography</a:t>
            </a:r>
          </a:p>
          <a:p>
            <a:pPr algn="ctr">
              <a:lnSpc>
                <a:spcPts val="4060"/>
              </a:lnSpc>
            </a:pPr>
            <a:endParaRPr lang="en-US" sz="2900">
              <a:solidFill>
                <a:srgbClr val="000000"/>
              </a:solidFill>
              <a:latin typeface="Quicksand Medium"/>
            </a:endParaRPr>
          </a:p>
        </p:txBody>
      </p:sp>
      <p:sp>
        <p:nvSpPr>
          <p:cNvPr id="4" name="TextBox 4"/>
          <p:cNvSpPr txBox="1"/>
          <p:nvPr/>
        </p:nvSpPr>
        <p:spPr>
          <a:xfrm>
            <a:off x="1028700" y="744760"/>
            <a:ext cx="13307460" cy="866775"/>
          </a:xfrm>
          <a:prstGeom prst="rect">
            <a:avLst/>
          </a:prstGeom>
        </p:spPr>
        <p:txBody>
          <a:bodyPr lIns="0" tIns="0" rIns="0" bIns="0" rtlCol="0" anchor="t">
            <a:spAutoFit/>
          </a:bodyPr>
          <a:lstStyle/>
          <a:p>
            <a:pPr marL="0" lvl="0" indent="0">
              <a:lnSpc>
                <a:spcPts val="6600"/>
              </a:lnSpc>
            </a:pPr>
            <a:r>
              <a:rPr lang="en-US" sz="6000">
                <a:solidFill>
                  <a:srgbClr val="000000"/>
                </a:solidFill>
                <a:latin typeface="Quicksand Bold"/>
              </a:rPr>
              <a:t>Fill in the gap</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2226875" y="2114550"/>
            <a:ext cx="13834249" cy="7143750"/>
          </a:xfrm>
          <a:prstGeom prst="rect">
            <a:avLst/>
          </a:prstGeom>
        </p:spPr>
        <p:txBody>
          <a:bodyPr lIns="0" tIns="0" rIns="0" bIns="0" rtlCol="0" anchor="t">
            <a:spAutoFit/>
          </a:bodyPr>
          <a:lstStyle/>
          <a:p>
            <a:pPr algn="ctr">
              <a:lnSpc>
                <a:spcPts val="3300"/>
              </a:lnSpc>
              <a:spcBef>
                <a:spcPct val="0"/>
              </a:spcBef>
            </a:pPr>
            <a:r>
              <a:rPr lang="en-US" sz="3000">
                <a:solidFill>
                  <a:srgbClr val="000000"/>
                </a:solidFill>
                <a:latin typeface="Quicksand"/>
              </a:rPr>
              <a:t>In </a:t>
            </a:r>
            <a:r>
              <a:rPr lang="en-US" sz="3000">
                <a:solidFill>
                  <a:srgbClr val="000000"/>
                </a:solidFill>
                <a:latin typeface="Quicksand Bold"/>
              </a:rPr>
              <a:t>cryptography</a:t>
            </a:r>
            <a:r>
              <a:rPr lang="en-US" sz="3000">
                <a:solidFill>
                  <a:srgbClr val="000000"/>
                </a:solidFill>
                <a:latin typeface="Quicksand"/>
              </a:rPr>
              <a:t>, the original message is called the </a:t>
            </a:r>
            <a:r>
              <a:rPr lang="en-US" sz="3000">
                <a:solidFill>
                  <a:srgbClr val="000000"/>
                </a:solidFill>
                <a:latin typeface="Quicksand Bold"/>
              </a:rPr>
              <a:t>plaintext</a:t>
            </a:r>
            <a:r>
              <a:rPr lang="en-US" sz="3000">
                <a:solidFill>
                  <a:srgbClr val="000000"/>
                </a:solidFill>
                <a:latin typeface="Quicksand"/>
              </a:rPr>
              <a:t>, and the transformed, encrypted message is known as the </a:t>
            </a:r>
            <a:r>
              <a:rPr lang="en-US" sz="3000">
                <a:solidFill>
                  <a:srgbClr val="000000"/>
                </a:solidFill>
                <a:latin typeface="Quicksand Bold"/>
              </a:rPr>
              <a:t>ciphertext</a:t>
            </a:r>
            <a:r>
              <a:rPr lang="en-US" sz="3000">
                <a:solidFill>
                  <a:srgbClr val="000000"/>
                </a:solidFill>
                <a:latin typeface="Quicksand"/>
              </a:rPr>
              <a:t>.</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The Caesar Cipher uses a numeric value known as the </a:t>
            </a:r>
            <a:r>
              <a:rPr lang="en-US" sz="3000">
                <a:solidFill>
                  <a:srgbClr val="000000"/>
                </a:solidFill>
                <a:latin typeface="Quicksand Bold"/>
              </a:rPr>
              <a:t>key</a:t>
            </a:r>
            <a:r>
              <a:rPr lang="en-US" sz="3000">
                <a:solidFill>
                  <a:srgbClr val="000000"/>
                </a:solidFill>
                <a:latin typeface="Quicksand"/>
              </a:rPr>
              <a:t> to determine the shift, while the Pigpen Cipher relies on a unique symbol </a:t>
            </a:r>
            <a:r>
              <a:rPr lang="en-US" sz="3000">
                <a:solidFill>
                  <a:srgbClr val="000000"/>
                </a:solidFill>
                <a:latin typeface="Quicksand Bold"/>
              </a:rPr>
              <a:t>grid</a:t>
            </a:r>
            <a:r>
              <a:rPr lang="en-US" sz="3000">
                <a:solidFill>
                  <a:srgbClr val="000000"/>
                </a:solidFill>
                <a:latin typeface="Quicksand"/>
              </a:rPr>
              <a:t>.</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Both ciphers operate on the principle of </a:t>
            </a:r>
            <a:r>
              <a:rPr lang="en-US" sz="3000">
                <a:solidFill>
                  <a:srgbClr val="000000"/>
                </a:solidFill>
                <a:latin typeface="Quicksand Bold"/>
              </a:rPr>
              <a:t>substitution</a:t>
            </a:r>
            <a:r>
              <a:rPr lang="en-US" sz="3000">
                <a:solidFill>
                  <a:srgbClr val="000000"/>
                </a:solidFill>
                <a:latin typeface="Quicksand"/>
              </a:rPr>
              <a:t>, where letters of the </a:t>
            </a:r>
            <a:r>
              <a:rPr lang="en-US" sz="3000">
                <a:solidFill>
                  <a:srgbClr val="000000"/>
                </a:solidFill>
                <a:latin typeface="Quicksand Bold"/>
              </a:rPr>
              <a:t>alphabet</a:t>
            </a:r>
            <a:r>
              <a:rPr lang="en-US" sz="3000">
                <a:solidFill>
                  <a:srgbClr val="000000"/>
                </a:solidFill>
                <a:latin typeface="Quicksand"/>
              </a:rPr>
              <a:t> are replaced according to a specific rule.</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In the Pigpen Cipher, each letter is substituted with a corresponding </a:t>
            </a:r>
            <a:r>
              <a:rPr lang="en-US" sz="3000">
                <a:solidFill>
                  <a:srgbClr val="000000"/>
                </a:solidFill>
                <a:latin typeface="Quicksand Bold"/>
              </a:rPr>
              <a:t>symbol</a:t>
            </a:r>
            <a:r>
              <a:rPr lang="en-US" sz="3000">
                <a:solidFill>
                  <a:srgbClr val="000000"/>
                </a:solidFill>
                <a:latin typeface="Quicksand"/>
              </a:rPr>
              <a:t> from a specially designed grid.</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The Caesar Cipher, on the other hand, involves </a:t>
            </a:r>
            <a:r>
              <a:rPr lang="en-US" sz="3000">
                <a:solidFill>
                  <a:srgbClr val="000000"/>
                </a:solidFill>
                <a:latin typeface="Quicksand Bold"/>
              </a:rPr>
              <a:t>shifting</a:t>
            </a:r>
            <a:r>
              <a:rPr lang="en-US" sz="3000">
                <a:solidFill>
                  <a:srgbClr val="000000"/>
                </a:solidFill>
                <a:latin typeface="Quicksand"/>
              </a:rPr>
              <a:t> letters along the alphabet.</a:t>
            </a:r>
          </a:p>
          <a:p>
            <a:pPr algn="ctr">
              <a:lnSpc>
                <a:spcPts val="3300"/>
              </a:lnSpc>
              <a:spcBef>
                <a:spcPct val="0"/>
              </a:spcBef>
            </a:pPr>
            <a:endParaRPr lang="en-US" sz="3000">
              <a:solidFill>
                <a:srgbClr val="000000"/>
              </a:solidFill>
              <a:latin typeface="Quicksand"/>
            </a:endParaRPr>
          </a:p>
          <a:p>
            <a:pPr algn="ctr">
              <a:lnSpc>
                <a:spcPts val="3300"/>
              </a:lnSpc>
              <a:spcBef>
                <a:spcPct val="0"/>
              </a:spcBef>
            </a:pPr>
            <a:r>
              <a:rPr lang="en-US" sz="3000">
                <a:solidFill>
                  <a:srgbClr val="000000"/>
                </a:solidFill>
                <a:latin typeface="Quicksand"/>
              </a:rPr>
              <a:t>To encrypt or </a:t>
            </a:r>
            <a:r>
              <a:rPr lang="en-US" sz="3000">
                <a:solidFill>
                  <a:srgbClr val="000000"/>
                </a:solidFill>
                <a:latin typeface="Quicksand Bold"/>
              </a:rPr>
              <a:t>decrypt</a:t>
            </a:r>
            <a:r>
              <a:rPr lang="en-US" sz="3000">
                <a:solidFill>
                  <a:srgbClr val="000000"/>
                </a:solidFill>
                <a:latin typeface="Quicksand"/>
              </a:rPr>
              <a:t> a message using these ciphers, one must follow a specific set of rules or steps known as an </a:t>
            </a:r>
            <a:r>
              <a:rPr lang="en-US" sz="3000">
                <a:solidFill>
                  <a:srgbClr val="000000"/>
                </a:solidFill>
                <a:latin typeface="Quicksand Bold"/>
              </a:rPr>
              <a:t>algorithm</a:t>
            </a:r>
            <a:r>
              <a:rPr lang="en-US" sz="3000">
                <a:solidFill>
                  <a:srgbClr val="000000"/>
                </a:solidFill>
                <a:latin typeface="Quicksand"/>
              </a:rPr>
              <a:t>.</a:t>
            </a:r>
          </a:p>
        </p:txBody>
      </p:sp>
      <p:sp>
        <p:nvSpPr>
          <p:cNvPr id="3" name="TextBox 3"/>
          <p:cNvSpPr txBox="1"/>
          <p:nvPr/>
        </p:nvSpPr>
        <p:spPr>
          <a:xfrm>
            <a:off x="1028700" y="744760"/>
            <a:ext cx="13307460" cy="866775"/>
          </a:xfrm>
          <a:prstGeom prst="rect">
            <a:avLst/>
          </a:prstGeom>
        </p:spPr>
        <p:txBody>
          <a:bodyPr lIns="0" tIns="0" rIns="0" bIns="0" rtlCol="0" anchor="t">
            <a:spAutoFit/>
          </a:bodyPr>
          <a:lstStyle/>
          <a:p>
            <a:pPr marL="0" lvl="0" indent="0">
              <a:lnSpc>
                <a:spcPts val="6600"/>
              </a:lnSpc>
            </a:pPr>
            <a:r>
              <a:rPr lang="en-US" sz="6000">
                <a:solidFill>
                  <a:srgbClr val="000000"/>
                </a:solidFill>
                <a:latin typeface="Quicksand Bold"/>
              </a:rPr>
              <a:t>Fill in the gap</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AutoShape 2"/>
          <p:cNvSpPr/>
          <p:nvPr/>
        </p:nvSpPr>
        <p:spPr>
          <a:xfrm>
            <a:off x="1190625" y="5133975"/>
            <a:ext cx="16068675" cy="0"/>
          </a:xfrm>
          <a:prstGeom prst="line">
            <a:avLst/>
          </a:prstGeom>
          <a:ln w="19050" cap="rnd">
            <a:solidFill>
              <a:srgbClr val="000000"/>
            </a:solidFill>
            <a:prstDash val="solid"/>
            <a:headEnd type="none" w="sm" len="sm"/>
            <a:tailEnd type="none" w="sm" len="sm"/>
          </a:ln>
        </p:spPr>
        <p:txBody>
          <a:bodyPr/>
          <a:lstStyle/>
          <a:p>
            <a:endParaRPr lang="en-GB"/>
          </a:p>
        </p:txBody>
      </p:sp>
      <p:grpSp>
        <p:nvGrpSpPr>
          <p:cNvPr id="3" name="Group 3"/>
          <p:cNvGrpSpPr/>
          <p:nvPr/>
        </p:nvGrpSpPr>
        <p:grpSpPr>
          <a:xfrm>
            <a:off x="1028700" y="4981575"/>
            <a:ext cx="323850" cy="323850"/>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0000"/>
            </a:solidFill>
          </p:spPr>
          <p:txBody>
            <a:bodyPr/>
            <a:lstStyle/>
            <a:p>
              <a:endParaRPr lang="en-GB"/>
            </a:p>
          </p:txBody>
        </p:sp>
      </p:grpSp>
      <p:grpSp>
        <p:nvGrpSpPr>
          <p:cNvPr id="5" name="Group 5"/>
          <p:cNvGrpSpPr/>
          <p:nvPr/>
        </p:nvGrpSpPr>
        <p:grpSpPr>
          <a:xfrm>
            <a:off x="5317258" y="4972050"/>
            <a:ext cx="323850" cy="323850"/>
            <a:chOff x="0" y="0"/>
            <a:chExt cx="6350000" cy="6350000"/>
          </a:xfrm>
        </p:grpSpPr>
        <p:sp>
          <p:nvSpPr>
            <p:cNvPr id="6" name="Freeform 6"/>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0000"/>
            </a:solidFill>
          </p:spPr>
          <p:txBody>
            <a:bodyPr/>
            <a:lstStyle/>
            <a:p>
              <a:endParaRPr lang="en-GB"/>
            </a:p>
          </p:txBody>
        </p:sp>
      </p:grpSp>
      <p:grpSp>
        <p:nvGrpSpPr>
          <p:cNvPr id="7" name="Group 7"/>
          <p:cNvGrpSpPr/>
          <p:nvPr/>
        </p:nvGrpSpPr>
        <p:grpSpPr>
          <a:xfrm>
            <a:off x="9605817" y="4972050"/>
            <a:ext cx="323850" cy="323850"/>
            <a:chOff x="0" y="0"/>
            <a:chExt cx="6350000" cy="6350000"/>
          </a:xfrm>
        </p:grpSpPr>
        <p:sp>
          <p:nvSpPr>
            <p:cNvPr id="8" name="Freeform 8"/>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0000"/>
            </a:solidFill>
          </p:spPr>
          <p:txBody>
            <a:bodyPr/>
            <a:lstStyle/>
            <a:p>
              <a:endParaRPr lang="en-GB"/>
            </a:p>
          </p:txBody>
        </p:sp>
      </p:grpSp>
      <p:grpSp>
        <p:nvGrpSpPr>
          <p:cNvPr id="9" name="Group 9"/>
          <p:cNvGrpSpPr/>
          <p:nvPr/>
        </p:nvGrpSpPr>
        <p:grpSpPr>
          <a:xfrm>
            <a:off x="13894375" y="4972050"/>
            <a:ext cx="323850" cy="323850"/>
            <a:chOff x="0" y="0"/>
            <a:chExt cx="6350000" cy="6350000"/>
          </a:xfrm>
        </p:grpSpPr>
        <p:sp>
          <p:nvSpPr>
            <p:cNvPr id="10" name="Freeform 10"/>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0000"/>
            </a:solidFill>
          </p:spPr>
          <p:txBody>
            <a:bodyPr/>
            <a:lstStyle/>
            <a:p>
              <a:endParaRPr lang="en-GB"/>
            </a:p>
          </p:txBody>
        </p:sp>
      </p:grpSp>
      <p:sp>
        <p:nvSpPr>
          <p:cNvPr id="11" name="Freeform 11"/>
          <p:cNvSpPr/>
          <p:nvPr/>
        </p:nvSpPr>
        <p:spPr>
          <a:xfrm>
            <a:off x="5479183" y="2799428"/>
            <a:ext cx="3119773" cy="1783018"/>
          </a:xfrm>
          <a:custGeom>
            <a:avLst/>
            <a:gdLst/>
            <a:ahLst/>
            <a:cxnLst/>
            <a:rect l="l" t="t" r="r" b="b"/>
            <a:pathLst>
              <a:path w="3119773" h="1783018">
                <a:moveTo>
                  <a:pt x="0" y="0"/>
                </a:moveTo>
                <a:lnTo>
                  <a:pt x="3119773" y="0"/>
                </a:lnTo>
                <a:lnTo>
                  <a:pt x="3119773" y="1783019"/>
                </a:lnTo>
                <a:lnTo>
                  <a:pt x="0" y="1783019"/>
                </a:lnTo>
                <a:lnTo>
                  <a:pt x="0" y="0"/>
                </a:lnTo>
                <a:close/>
              </a:path>
            </a:pathLst>
          </a:custGeom>
          <a:blipFill>
            <a:blip r:embed="rId3"/>
            <a:stretch>
              <a:fillRect/>
            </a:stretch>
          </a:blipFill>
        </p:spPr>
        <p:txBody>
          <a:bodyPr/>
          <a:lstStyle/>
          <a:p>
            <a:endParaRPr lang="en-GB"/>
          </a:p>
        </p:txBody>
      </p:sp>
      <p:sp>
        <p:nvSpPr>
          <p:cNvPr id="12" name="Freeform 12"/>
          <p:cNvSpPr/>
          <p:nvPr/>
        </p:nvSpPr>
        <p:spPr>
          <a:xfrm>
            <a:off x="1190625" y="2247900"/>
            <a:ext cx="2548306" cy="2548306"/>
          </a:xfrm>
          <a:custGeom>
            <a:avLst/>
            <a:gdLst/>
            <a:ahLst/>
            <a:cxnLst/>
            <a:rect l="l" t="t" r="r" b="b"/>
            <a:pathLst>
              <a:path w="2548306" h="2548306">
                <a:moveTo>
                  <a:pt x="0" y="0"/>
                </a:moveTo>
                <a:lnTo>
                  <a:pt x="2548306" y="0"/>
                </a:lnTo>
                <a:lnTo>
                  <a:pt x="2548306" y="2548306"/>
                </a:lnTo>
                <a:lnTo>
                  <a:pt x="0" y="2548306"/>
                </a:lnTo>
                <a:lnTo>
                  <a:pt x="0" y="0"/>
                </a:lnTo>
                <a:close/>
              </a:path>
            </a:pathLst>
          </a:custGeom>
          <a:blipFill>
            <a:blip r:embed="rId4"/>
            <a:stretch>
              <a:fillRect l="-103878" t="-11834" r="-12159" b="-50193"/>
            </a:stretch>
          </a:blipFill>
        </p:spPr>
        <p:txBody>
          <a:bodyPr/>
          <a:lstStyle/>
          <a:p>
            <a:endParaRPr lang="en-GB"/>
          </a:p>
        </p:txBody>
      </p:sp>
      <p:sp>
        <p:nvSpPr>
          <p:cNvPr id="13" name="Freeform 13"/>
          <p:cNvSpPr/>
          <p:nvPr/>
        </p:nvSpPr>
        <p:spPr>
          <a:xfrm>
            <a:off x="9767742" y="2070733"/>
            <a:ext cx="2271227" cy="2725472"/>
          </a:xfrm>
          <a:custGeom>
            <a:avLst/>
            <a:gdLst/>
            <a:ahLst/>
            <a:cxnLst/>
            <a:rect l="l" t="t" r="r" b="b"/>
            <a:pathLst>
              <a:path w="2271227" h="2725472">
                <a:moveTo>
                  <a:pt x="0" y="0"/>
                </a:moveTo>
                <a:lnTo>
                  <a:pt x="2271227" y="0"/>
                </a:lnTo>
                <a:lnTo>
                  <a:pt x="2271227" y="2725473"/>
                </a:lnTo>
                <a:lnTo>
                  <a:pt x="0" y="2725473"/>
                </a:lnTo>
                <a:lnTo>
                  <a:pt x="0" y="0"/>
                </a:lnTo>
                <a:close/>
              </a:path>
            </a:pathLst>
          </a:custGeom>
          <a:blipFill>
            <a:blip r:embed="rId5"/>
            <a:stretch>
              <a:fillRect/>
            </a:stretch>
          </a:blipFill>
        </p:spPr>
        <p:txBody>
          <a:bodyPr/>
          <a:lstStyle/>
          <a:p>
            <a:endParaRPr lang="en-GB"/>
          </a:p>
        </p:txBody>
      </p:sp>
      <p:sp>
        <p:nvSpPr>
          <p:cNvPr id="14" name="Freeform 14"/>
          <p:cNvSpPr/>
          <p:nvPr/>
        </p:nvSpPr>
        <p:spPr>
          <a:xfrm>
            <a:off x="14056300" y="2070733"/>
            <a:ext cx="2619372" cy="2619372"/>
          </a:xfrm>
          <a:custGeom>
            <a:avLst/>
            <a:gdLst/>
            <a:ahLst/>
            <a:cxnLst/>
            <a:rect l="l" t="t" r="r" b="b"/>
            <a:pathLst>
              <a:path w="2619372" h="2619372">
                <a:moveTo>
                  <a:pt x="0" y="0"/>
                </a:moveTo>
                <a:lnTo>
                  <a:pt x="2619372" y="0"/>
                </a:lnTo>
                <a:lnTo>
                  <a:pt x="2619372" y="2619372"/>
                </a:lnTo>
                <a:lnTo>
                  <a:pt x="0" y="2619372"/>
                </a:lnTo>
                <a:lnTo>
                  <a:pt x="0" y="0"/>
                </a:lnTo>
                <a:close/>
              </a:path>
            </a:pathLst>
          </a:custGeom>
          <a:blipFill>
            <a:blip r:embed="rId6"/>
            <a:stretch>
              <a:fillRect/>
            </a:stretch>
          </a:blipFill>
        </p:spPr>
        <p:txBody>
          <a:bodyPr/>
          <a:lstStyle/>
          <a:p>
            <a:endParaRPr lang="en-GB"/>
          </a:p>
        </p:txBody>
      </p:sp>
      <p:sp>
        <p:nvSpPr>
          <p:cNvPr id="15" name="TextBox 15"/>
          <p:cNvSpPr txBox="1"/>
          <p:nvPr/>
        </p:nvSpPr>
        <p:spPr>
          <a:xfrm>
            <a:off x="1028700" y="670558"/>
            <a:ext cx="16230600" cy="1228725"/>
          </a:xfrm>
          <a:prstGeom prst="rect">
            <a:avLst/>
          </a:prstGeom>
        </p:spPr>
        <p:txBody>
          <a:bodyPr lIns="0" tIns="0" rIns="0" bIns="0" rtlCol="0" anchor="t">
            <a:spAutoFit/>
          </a:bodyPr>
          <a:lstStyle/>
          <a:p>
            <a:pPr marL="0" lvl="0" indent="0">
              <a:lnSpc>
                <a:spcPts val="9600"/>
              </a:lnSpc>
              <a:spcBef>
                <a:spcPct val="0"/>
              </a:spcBef>
            </a:pPr>
            <a:r>
              <a:rPr lang="en-US" sz="8000">
                <a:solidFill>
                  <a:srgbClr val="000000"/>
                </a:solidFill>
                <a:latin typeface="Quicksand Bold"/>
              </a:rPr>
              <a:t>History of Cryptography</a:t>
            </a:r>
          </a:p>
        </p:txBody>
      </p:sp>
      <p:sp>
        <p:nvSpPr>
          <p:cNvPr id="16" name="TextBox 16"/>
          <p:cNvSpPr txBox="1"/>
          <p:nvPr/>
        </p:nvSpPr>
        <p:spPr>
          <a:xfrm>
            <a:off x="1028700" y="5962650"/>
            <a:ext cx="3364925" cy="459740"/>
          </a:xfrm>
          <a:prstGeom prst="rect">
            <a:avLst/>
          </a:prstGeom>
        </p:spPr>
        <p:txBody>
          <a:bodyPr lIns="0" tIns="0" rIns="0" bIns="0" rtlCol="0" anchor="t">
            <a:spAutoFit/>
          </a:bodyPr>
          <a:lstStyle/>
          <a:p>
            <a:pPr marL="0" lvl="0" indent="0" algn="l">
              <a:lnSpc>
                <a:spcPts val="3639"/>
              </a:lnSpc>
              <a:spcBef>
                <a:spcPct val="0"/>
              </a:spcBef>
            </a:pPr>
            <a:r>
              <a:rPr lang="en-US" sz="2799">
                <a:solidFill>
                  <a:srgbClr val="000000"/>
                </a:solidFill>
                <a:latin typeface="Quicksand Bold"/>
              </a:rPr>
              <a:t>20th Century BC</a:t>
            </a:r>
          </a:p>
        </p:txBody>
      </p:sp>
      <p:sp>
        <p:nvSpPr>
          <p:cNvPr id="17" name="TextBox 17"/>
          <p:cNvSpPr txBox="1"/>
          <p:nvPr/>
        </p:nvSpPr>
        <p:spPr>
          <a:xfrm>
            <a:off x="1028700" y="6482715"/>
            <a:ext cx="3364925" cy="2594610"/>
          </a:xfrm>
          <a:prstGeom prst="rect">
            <a:avLst/>
          </a:prstGeom>
        </p:spPr>
        <p:txBody>
          <a:bodyPr lIns="0" tIns="0" rIns="0" bIns="0" rtlCol="0" anchor="t">
            <a:spAutoFit/>
          </a:bodyPr>
          <a:lstStyle/>
          <a:p>
            <a:pPr marL="0" lvl="0" indent="0" algn="l">
              <a:lnSpc>
                <a:spcPts val="2940"/>
              </a:lnSpc>
              <a:spcBef>
                <a:spcPct val="0"/>
              </a:spcBef>
            </a:pPr>
            <a:r>
              <a:rPr lang="en-US" sz="2100">
                <a:solidFill>
                  <a:srgbClr val="000000"/>
                </a:solidFill>
                <a:latin typeface="Quicksand"/>
              </a:rPr>
              <a:t>The earliest known use of cryptography is found in ancient Egypt, where hieroglyphs were sometimes used in a non-obvious way to hide information.</a:t>
            </a:r>
          </a:p>
        </p:txBody>
      </p:sp>
      <p:sp>
        <p:nvSpPr>
          <p:cNvPr id="18" name="TextBox 18"/>
          <p:cNvSpPr txBox="1"/>
          <p:nvPr/>
        </p:nvSpPr>
        <p:spPr>
          <a:xfrm>
            <a:off x="5317258" y="5962650"/>
            <a:ext cx="3364925" cy="459740"/>
          </a:xfrm>
          <a:prstGeom prst="rect">
            <a:avLst/>
          </a:prstGeom>
        </p:spPr>
        <p:txBody>
          <a:bodyPr lIns="0" tIns="0" rIns="0" bIns="0" rtlCol="0" anchor="t">
            <a:spAutoFit/>
          </a:bodyPr>
          <a:lstStyle/>
          <a:p>
            <a:pPr marL="0" lvl="0" indent="0" algn="l">
              <a:lnSpc>
                <a:spcPts val="3639"/>
              </a:lnSpc>
              <a:spcBef>
                <a:spcPct val="0"/>
              </a:spcBef>
            </a:pPr>
            <a:r>
              <a:rPr lang="en-US" sz="2799">
                <a:solidFill>
                  <a:srgbClr val="000000"/>
                </a:solidFill>
                <a:latin typeface="Quicksand Bold"/>
              </a:rPr>
              <a:t>5th Century BC</a:t>
            </a:r>
          </a:p>
        </p:txBody>
      </p:sp>
      <p:sp>
        <p:nvSpPr>
          <p:cNvPr id="19" name="TextBox 19"/>
          <p:cNvSpPr txBox="1"/>
          <p:nvPr/>
        </p:nvSpPr>
        <p:spPr>
          <a:xfrm>
            <a:off x="5317258" y="6482715"/>
            <a:ext cx="3364925" cy="1108710"/>
          </a:xfrm>
          <a:prstGeom prst="rect">
            <a:avLst/>
          </a:prstGeom>
        </p:spPr>
        <p:txBody>
          <a:bodyPr lIns="0" tIns="0" rIns="0" bIns="0" rtlCol="0" anchor="t">
            <a:spAutoFit/>
          </a:bodyPr>
          <a:lstStyle/>
          <a:p>
            <a:pPr marL="0" lvl="0" indent="0" algn="l">
              <a:lnSpc>
                <a:spcPts val="2940"/>
              </a:lnSpc>
              <a:spcBef>
                <a:spcPct val="0"/>
              </a:spcBef>
            </a:pPr>
            <a:r>
              <a:rPr lang="en-US" sz="2100">
                <a:solidFill>
                  <a:srgbClr val="000000"/>
                </a:solidFill>
                <a:latin typeface="Quicksand"/>
              </a:rPr>
              <a:t>The Spartan military uses a transposition cipher known as the Scytale.</a:t>
            </a:r>
          </a:p>
        </p:txBody>
      </p:sp>
      <p:sp>
        <p:nvSpPr>
          <p:cNvPr id="20" name="TextBox 20"/>
          <p:cNvSpPr txBox="1"/>
          <p:nvPr/>
        </p:nvSpPr>
        <p:spPr>
          <a:xfrm>
            <a:off x="9605817" y="5962650"/>
            <a:ext cx="3364925" cy="459740"/>
          </a:xfrm>
          <a:prstGeom prst="rect">
            <a:avLst/>
          </a:prstGeom>
        </p:spPr>
        <p:txBody>
          <a:bodyPr lIns="0" tIns="0" rIns="0" bIns="0" rtlCol="0" anchor="t">
            <a:spAutoFit/>
          </a:bodyPr>
          <a:lstStyle/>
          <a:p>
            <a:pPr marL="0" lvl="0" indent="0" algn="l">
              <a:lnSpc>
                <a:spcPts val="3639"/>
              </a:lnSpc>
              <a:spcBef>
                <a:spcPct val="0"/>
              </a:spcBef>
            </a:pPr>
            <a:r>
              <a:rPr lang="en-US" sz="2799">
                <a:solidFill>
                  <a:srgbClr val="000000"/>
                </a:solidFill>
                <a:latin typeface="Quicksand Bold"/>
              </a:rPr>
              <a:t>9th Century</a:t>
            </a:r>
          </a:p>
        </p:txBody>
      </p:sp>
      <p:sp>
        <p:nvSpPr>
          <p:cNvPr id="21" name="TextBox 21"/>
          <p:cNvSpPr txBox="1"/>
          <p:nvPr/>
        </p:nvSpPr>
        <p:spPr>
          <a:xfrm>
            <a:off x="9605817" y="6482715"/>
            <a:ext cx="3364925" cy="1851660"/>
          </a:xfrm>
          <a:prstGeom prst="rect">
            <a:avLst/>
          </a:prstGeom>
        </p:spPr>
        <p:txBody>
          <a:bodyPr lIns="0" tIns="0" rIns="0" bIns="0" rtlCol="0" anchor="t">
            <a:spAutoFit/>
          </a:bodyPr>
          <a:lstStyle/>
          <a:p>
            <a:pPr marL="0" lvl="0" indent="0" algn="l">
              <a:lnSpc>
                <a:spcPts val="2940"/>
              </a:lnSpc>
              <a:spcBef>
                <a:spcPct val="0"/>
              </a:spcBef>
            </a:pPr>
            <a:r>
              <a:rPr lang="en-US" sz="2100">
                <a:solidFill>
                  <a:srgbClr val="000000"/>
                </a:solidFill>
                <a:latin typeface="Quicksand"/>
              </a:rPr>
              <a:t>The Arab scholar Al-Kindi wrote a book on cryptography, describing various methods, including frequency analysis.</a:t>
            </a:r>
          </a:p>
        </p:txBody>
      </p:sp>
      <p:sp>
        <p:nvSpPr>
          <p:cNvPr id="22" name="TextBox 22"/>
          <p:cNvSpPr txBox="1"/>
          <p:nvPr/>
        </p:nvSpPr>
        <p:spPr>
          <a:xfrm>
            <a:off x="13894375" y="5962650"/>
            <a:ext cx="3364925" cy="459740"/>
          </a:xfrm>
          <a:prstGeom prst="rect">
            <a:avLst/>
          </a:prstGeom>
        </p:spPr>
        <p:txBody>
          <a:bodyPr lIns="0" tIns="0" rIns="0" bIns="0" rtlCol="0" anchor="t">
            <a:spAutoFit/>
          </a:bodyPr>
          <a:lstStyle/>
          <a:p>
            <a:pPr marL="0" lvl="0" indent="0" algn="l">
              <a:lnSpc>
                <a:spcPts val="3639"/>
              </a:lnSpc>
              <a:spcBef>
                <a:spcPct val="0"/>
              </a:spcBef>
            </a:pPr>
            <a:r>
              <a:rPr lang="en-US" sz="2799">
                <a:solidFill>
                  <a:srgbClr val="000000"/>
                </a:solidFill>
                <a:latin typeface="Quicksand Bold"/>
              </a:rPr>
              <a:t>15th Century</a:t>
            </a:r>
          </a:p>
        </p:txBody>
      </p:sp>
      <p:sp>
        <p:nvSpPr>
          <p:cNvPr id="23" name="TextBox 23"/>
          <p:cNvSpPr txBox="1"/>
          <p:nvPr/>
        </p:nvSpPr>
        <p:spPr>
          <a:xfrm>
            <a:off x="13894375" y="6482715"/>
            <a:ext cx="3364925" cy="3337560"/>
          </a:xfrm>
          <a:prstGeom prst="rect">
            <a:avLst/>
          </a:prstGeom>
        </p:spPr>
        <p:txBody>
          <a:bodyPr lIns="0" tIns="0" rIns="0" bIns="0" rtlCol="0" anchor="t">
            <a:spAutoFit/>
          </a:bodyPr>
          <a:lstStyle/>
          <a:p>
            <a:pPr marL="0" lvl="0" indent="0" algn="l">
              <a:lnSpc>
                <a:spcPts val="2940"/>
              </a:lnSpc>
              <a:spcBef>
                <a:spcPct val="0"/>
              </a:spcBef>
            </a:pPr>
            <a:r>
              <a:rPr lang="en-US" sz="2100">
                <a:solidFill>
                  <a:srgbClr val="000000"/>
                </a:solidFill>
                <a:latin typeface="Quicksand"/>
              </a:rPr>
              <a:t>Leon Battista Alberti invented the Alberti Cipher Disk. At first it looks similar to the ceaser cipher but the algorithm means that one of the disks is rotated as each letter is encrypted- solving the frequency analysis problem.</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AutoShape 2"/>
          <p:cNvSpPr/>
          <p:nvPr/>
        </p:nvSpPr>
        <p:spPr>
          <a:xfrm flipV="1">
            <a:off x="21" y="5124810"/>
            <a:ext cx="4126634" cy="9165"/>
          </a:xfrm>
          <a:prstGeom prst="line">
            <a:avLst/>
          </a:prstGeom>
          <a:ln w="19050" cap="rnd">
            <a:solidFill>
              <a:srgbClr val="000000"/>
            </a:solidFill>
            <a:prstDash val="solid"/>
            <a:headEnd type="none" w="sm" len="sm"/>
            <a:tailEnd type="none" w="sm" len="sm"/>
          </a:ln>
        </p:spPr>
        <p:txBody>
          <a:bodyPr/>
          <a:lstStyle/>
          <a:p>
            <a:endParaRPr lang="en-GB"/>
          </a:p>
        </p:txBody>
      </p:sp>
      <p:grpSp>
        <p:nvGrpSpPr>
          <p:cNvPr id="3" name="Group 3"/>
          <p:cNvGrpSpPr/>
          <p:nvPr/>
        </p:nvGrpSpPr>
        <p:grpSpPr>
          <a:xfrm>
            <a:off x="4069775" y="4981575"/>
            <a:ext cx="323850" cy="323850"/>
            <a:chOff x="0" y="0"/>
            <a:chExt cx="6350000" cy="6350000"/>
          </a:xfrm>
        </p:grpSpPr>
        <p:sp>
          <p:nvSpPr>
            <p:cNvPr id="4" name="Freeform 4"/>
            <p:cNvSpPr/>
            <p:nvPr/>
          </p:nvSpPr>
          <p:spPr>
            <a:xfrm>
              <a:off x="0" y="0"/>
              <a:ext cx="6350000" cy="6350000"/>
            </a:xfrm>
            <a:custGeom>
              <a:avLst/>
              <a:gdLst/>
              <a:ahLst/>
              <a:cxnLst/>
              <a:rect l="l" t="t" r="r" b="b"/>
              <a:pathLst>
                <a:path w="6350000" h="6350000">
                  <a:moveTo>
                    <a:pt x="3175000" y="0"/>
                  </a:moveTo>
                  <a:cubicBezTo>
                    <a:pt x="1421496" y="0"/>
                    <a:pt x="0" y="1421496"/>
                    <a:pt x="0" y="3175000"/>
                  </a:cubicBezTo>
                  <a:cubicBezTo>
                    <a:pt x="0" y="4928504"/>
                    <a:pt x="1421496" y="6350000"/>
                    <a:pt x="3175000" y="6350000"/>
                  </a:cubicBezTo>
                  <a:cubicBezTo>
                    <a:pt x="4928504" y="6350000"/>
                    <a:pt x="6350000" y="4928504"/>
                    <a:pt x="6350000" y="3175000"/>
                  </a:cubicBezTo>
                  <a:cubicBezTo>
                    <a:pt x="6350000" y="1421496"/>
                    <a:pt x="4928504" y="0"/>
                    <a:pt x="3175000" y="0"/>
                  </a:cubicBezTo>
                  <a:close/>
                </a:path>
              </a:pathLst>
            </a:custGeom>
            <a:solidFill>
              <a:srgbClr val="000000"/>
            </a:solidFill>
          </p:spPr>
          <p:txBody>
            <a:bodyPr/>
            <a:lstStyle/>
            <a:p>
              <a:endParaRPr lang="en-GB"/>
            </a:p>
          </p:txBody>
        </p:sp>
      </p:grpSp>
      <p:sp>
        <p:nvSpPr>
          <p:cNvPr id="5" name="TextBox 5"/>
          <p:cNvSpPr txBox="1"/>
          <p:nvPr/>
        </p:nvSpPr>
        <p:spPr>
          <a:xfrm>
            <a:off x="1028700" y="670558"/>
            <a:ext cx="16230600" cy="1228725"/>
          </a:xfrm>
          <a:prstGeom prst="rect">
            <a:avLst/>
          </a:prstGeom>
        </p:spPr>
        <p:txBody>
          <a:bodyPr lIns="0" tIns="0" rIns="0" bIns="0" rtlCol="0" anchor="t">
            <a:spAutoFit/>
          </a:bodyPr>
          <a:lstStyle/>
          <a:p>
            <a:pPr marL="0" lvl="0" indent="0">
              <a:lnSpc>
                <a:spcPts val="9600"/>
              </a:lnSpc>
              <a:spcBef>
                <a:spcPct val="0"/>
              </a:spcBef>
            </a:pPr>
            <a:r>
              <a:rPr lang="en-US" sz="8000">
                <a:solidFill>
                  <a:srgbClr val="000000"/>
                </a:solidFill>
                <a:latin typeface="Quicksand Bold"/>
              </a:rPr>
              <a:t>Modern Cryptography</a:t>
            </a:r>
          </a:p>
        </p:txBody>
      </p:sp>
      <p:sp>
        <p:nvSpPr>
          <p:cNvPr id="6" name="TextBox 6"/>
          <p:cNvSpPr txBox="1"/>
          <p:nvPr/>
        </p:nvSpPr>
        <p:spPr>
          <a:xfrm>
            <a:off x="1028700" y="5962650"/>
            <a:ext cx="3364925" cy="459740"/>
          </a:xfrm>
          <a:prstGeom prst="rect">
            <a:avLst/>
          </a:prstGeom>
        </p:spPr>
        <p:txBody>
          <a:bodyPr lIns="0" tIns="0" rIns="0" bIns="0" rtlCol="0" anchor="t">
            <a:spAutoFit/>
          </a:bodyPr>
          <a:lstStyle/>
          <a:p>
            <a:pPr marL="0" lvl="0" indent="0" algn="l">
              <a:lnSpc>
                <a:spcPts val="3639"/>
              </a:lnSpc>
              <a:spcBef>
                <a:spcPct val="0"/>
              </a:spcBef>
            </a:pPr>
            <a:r>
              <a:rPr lang="en-US" sz="2799">
                <a:solidFill>
                  <a:srgbClr val="000000"/>
                </a:solidFill>
                <a:latin typeface="Quicksand Bold"/>
              </a:rPr>
              <a:t>World War I and II</a:t>
            </a:r>
          </a:p>
        </p:txBody>
      </p:sp>
      <p:sp>
        <p:nvSpPr>
          <p:cNvPr id="7" name="TextBox 7"/>
          <p:cNvSpPr txBox="1"/>
          <p:nvPr/>
        </p:nvSpPr>
        <p:spPr>
          <a:xfrm>
            <a:off x="1028700" y="6482715"/>
            <a:ext cx="3827436" cy="3709035"/>
          </a:xfrm>
          <a:prstGeom prst="rect">
            <a:avLst/>
          </a:prstGeom>
        </p:spPr>
        <p:txBody>
          <a:bodyPr lIns="0" tIns="0" rIns="0" bIns="0" rtlCol="0" anchor="t">
            <a:spAutoFit/>
          </a:bodyPr>
          <a:lstStyle/>
          <a:p>
            <a:pPr>
              <a:lnSpc>
                <a:spcPts val="2940"/>
              </a:lnSpc>
            </a:pPr>
            <a:r>
              <a:rPr lang="en-US" sz="2100" dirty="0">
                <a:solidFill>
                  <a:srgbClr val="000000"/>
                </a:solidFill>
                <a:latin typeface="Quicksand"/>
              </a:rPr>
              <a:t>The Enigma machine is developed and used by the German military during World War I and World War II.</a:t>
            </a:r>
          </a:p>
          <a:p>
            <a:pPr algn="l">
              <a:lnSpc>
                <a:spcPts val="2940"/>
              </a:lnSpc>
            </a:pPr>
            <a:r>
              <a:rPr lang="en-US" sz="2100" dirty="0">
                <a:solidFill>
                  <a:srgbClr val="000000"/>
                </a:solidFill>
                <a:latin typeface="Quicksand"/>
              </a:rPr>
              <a:t>1940s: The Allies, led by Alan Turing, successfully break the Enigma code, contributing significantly to the end of World War II.</a:t>
            </a:r>
          </a:p>
          <a:p>
            <a:pPr algn="l">
              <a:lnSpc>
                <a:spcPts val="2940"/>
              </a:lnSpc>
            </a:pPr>
            <a:endParaRPr lang="en-US" sz="2100" dirty="0">
              <a:solidFill>
                <a:srgbClr val="000000"/>
              </a:solidFill>
              <a:latin typeface="Quicksand"/>
            </a:endParaRPr>
          </a:p>
        </p:txBody>
      </p:sp>
      <p:pic>
        <p:nvPicPr>
          <p:cNvPr id="8" name="Picture 8"/>
          <p:cNvPicPr>
            <a:picLocks noChangeAspect="1"/>
          </p:cNvPicPr>
          <p:nvPr>
            <a:videoFile r:link="rId1"/>
          </p:nvPr>
        </p:nvPicPr>
        <p:blipFill>
          <a:blip r:embed="rId4"/>
          <a:stretch>
            <a:fillRect/>
          </a:stretch>
        </p:blipFill>
        <p:spPr>
          <a:xfrm>
            <a:off x="5938723" y="2816838"/>
            <a:ext cx="11320577" cy="6367824"/>
          </a:xfrm>
          <a:prstGeom prst="rect">
            <a:avLst/>
          </a:prstGeom>
        </p:spPr>
      </p:pic>
      <p:sp>
        <p:nvSpPr>
          <p:cNvPr id="9" name="Freeform 9"/>
          <p:cNvSpPr/>
          <p:nvPr/>
        </p:nvSpPr>
        <p:spPr>
          <a:xfrm>
            <a:off x="1028700" y="2080052"/>
            <a:ext cx="3624130" cy="2720755"/>
          </a:xfrm>
          <a:custGeom>
            <a:avLst/>
            <a:gdLst/>
            <a:ahLst/>
            <a:cxnLst/>
            <a:rect l="l" t="t" r="r" b="b"/>
            <a:pathLst>
              <a:path w="3624130" h="2720755">
                <a:moveTo>
                  <a:pt x="0" y="0"/>
                </a:moveTo>
                <a:lnTo>
                  <a:pt x="3624130" y="0"/>
                </a:lnTo>
                <a:lnTo>
                  <a:pt x="3624130" y="2720754"/>
                </a:lnTo>
                <a:lnTo>
                  <a:pt x="0" y="2720754"/>
                </a:lnTo>
                <a:lnTo>
                  <a:pt x="0" y="0"/>
                </a:lnTo>
                <a:close/>
              </a:path>
            </a:pathLst>
          </a:custGeom>
          <a:blipFill>
            <a:blip r:embed="rId5"/>
            <a:stretch>
              <a:fillRect t="-9" b="-9"/>
            </a:stretch>
          </a:blipFill>
        </p:spPr>
        <p:txBody>
          <a:bodyPr/>
          <a:lstStyle/>
          <a:p>
            <a:endParaRPr lang="en-GB"/>
          </a:p>
        </p:txBody>
      </p:sp>
      <p:sp>
        <p:nvSpPr>
          <p:cNvPr id="10" name="TextBox 9">
            <a:extLst>
              <a:ext uri="{FF2B5EF4-FFF2-40B4-BE49-F238E27FC236}">
                <a16:creationId xmlns:a16="http://schemas.microsoft.com/office/drawing/2014/main" id="{01CBE78E-910C-E7E3-55C6-F24CF747D17F}"/>
              </a:ext>
            </a:extLst>
          </p:cNvPr>
          <p:cNvSpPr txBox="1"/>
          <p:nvPr/>
        </p:nvSpPr>
        <p:spPr>
          <a:xfrm>
            <a:off x="8763000" y="9431776"/>
            <a:ext cx="6248400" cy="369332"/>
          </a:xfrm>
          <a:prstGeom prst="rect">
            <a:avLst/>
          </a:prstGeom>
          <a:noFill/>
        </p:spPr>
        <p:txBody>
          <a:bodyPr wrap="square" rtlCol="0">
            <a:spAutoFit/>
          </a:bodyPr>
          <a:lstStyle/>
          <a:p>
            <a:r>
              <a:rPr lang="en-GB" dirty="0">
                <a:latin typeface="Quicksand" charset="0"/>
              </a:rPr>
              <a:t>https://www.youtube.com/watch?v=LU2s28-tN08</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3041825" y="1651830"/>
            <a:ext cx="12204350" cy="7734994"/>
          </a:xfrm>
          <a:custGeom>
            <a:avLst/>
            <a:gdLst/>
            <a:ahLst/>
            <a:cxnLst/>
            <a:rect l="l" t="t" r="r" b="b"/>
            <a:pathLst>
              <a:path w="12204350" h="7734994">
                <a:moveTo>
                  <a:pt x="0" y="0"/>
                </a:moveTo>
                <a:lnTo>
                  <a:pt x="12204350" y="0"/>
                </a:lnTo>
                <a:lnTo>
                  <a:pt x="12204350" y="7734994"/>
                </a:lnTo>
                <a:lnTo>
                  <a:pt x="0" y="7734994"/>
                </a:lnTo>
                <a:lnTo>
                  <a:pt x="0" y="0"/>
                </a:lnTo>
                <a:close/>
              </a:path>
            </a:pathLst>
          </a:custGeom>
          <a:blipFill>
            <a:blip r:embed="rId2"/>
            <a:stretch>
              <a:fillRect/>
            </a:stretch>
          </a:blipFill>
        </p:spPr>
        <p:txBody>
          <a:bodyPr/>
          <a:lstStyle/>
          <a:p>
            <a:endParaRPr lang="en-GB"/>
          </a:p>
        </p:txBody>
      </p:sp>
      <p:sp>
        <p:nvSpPr>
          <p:cNvPr id="3" name="TextBox 3"/>
          <p:cNvSpPr txBox="1"/>
          <p:nvPr/>
        </p:nvSpPr>
        <p:spPr>
          <a:xfrm>
            <a:off x="1269578" y="962025"/>
            <a:ext cx="15748843" cy="539115"/>
          </a:xfrm>
          <a:prstGeom prst="rect">
            <a:avLst/>
          </a:prstGeom>
        </p:spPr>
        <p:txBody>
          <a:bodyPr lIns="0" tIns="0" rIns="0" bIns="0" rtlCol="0" anchor="t">
            <a:spAutoFit/>
          </a:bodyPr>
          <a:lstStyle/>
          <a:p>
            <a:pPr algn="ctr">
              <a:lnSpc>
                <a:spcPts val="4409"/>
              </a:lnSpc>
            </a:pPr>
            <a:r>
              <a:rPr lang="en-US" sz="3150">
                <a:solidFill>
                  <a:srgbClr val="000000"/>
                </a:solidFill>
                <a:latin typeface="Quicksand Medium"/>
              </a:rPr>
              <a:t>Solve some code-breaking challenges here: </a:t>
            </a:r>
            <a:r>
              <a:rPr lang="en-US" sz="3150" u="sng">
                <a:solidFill>
                  <a:srgbClr val="000000"/>
                </a:solidFill>
                <a:latin typeface="Quicksand Medium"/>
                <a:hlinkClick r:id="rId3" tooltip="https://cybergamesuk.com/codestrike"/>
              </a:rPr>
              <a:t>https://cybergamesuk.com/codestrike</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1028700" y="1975685"/>
            <a:ext cx="12770626" cy="7556356"/>
          </a:xfrm>
          <a:prstGeom prst="rect">
            <a:avLst/>
          </a:prstGeom>
        </p:spPr>
        <p:txBody>
          <a:bodyPr lIns="0" tIns="0" rIns="0" bIns="0" rtlCol="0" anchor="t">
            <a:spAutoFit/>
          </a:bodyPr>
          <a:lstStyle/>
          <a:p>
            <a:pPr>
              <a:lnSpc>
                <a:spcPts val="2737"/>
              </a:lnSpc>
              <a:spcBef>
                <a:spcPct val="0"/>
              </a:spcBef>
            </a:pPr>
            <a:r>
              <a:rPr lang="en-US" sz="2488">
                <a:solidFill>
                  <a:srgbClr val="000000"/>
                </a:solidFill>
                <a:latin typeface="Quicksand Bold"/>
              </a:rPr>
              <a:t>Messaging Apps:</a:t>
            </a:r>
          </a:p>
          <a:p>
            <a:pPr>
              <a:lnSpc>
                <a:spcPts val="2737"/>
              </a:lnSpc>
              <a:spcBef>
                <a:spcPct val="0"/>
              </a:spcBef>
            </a:pPr>
            <a:r>
              <a:rPr lang="en-US" sz="2488">
                <a:solidFill>
                  <a:srgbClr val="000000"/>
                </a:solidFill>
                <a:latin typeface="Quicksand"/>
              </a:rPr>
              <a:t>Ever sent a message on WhatsApp, or Snapchat? Cryptography </a:t>
            </a:r>
            <a:r>
              <a:rPr lang="en-US" sz="2488">
                <a:solidFill>
                  <a:srgbClr val="000000"/>
                </a:solidFill>
                <a:latin typeface="Quicksand Bold"/>
              </a:rPr>
              <a:t>encrypts</a:t>
            </a:r>
            <a:r>
              <a:rPr lang="en-US" sz="2488">
                <a:solidFill>
                  <a:srgbClr val="000000"/>
                </a:solidFill>
                <a:latin typeface="Quicksand"/>
              </a:rPr>
              <a:t> your messages makes sure that only you and the person you're talking to can read your messages. </a:t>
            </a:r>
          </a:p>
          <a:p>
            <a:pPr>
              <a:lnSpc>
                <a:spcPts val="2737"/>
              </a:lnSpc>
              <a:spcBef>
                <a:spcPct val="0"/>
              </a:spcBef>
            </a:pPr>
            <a:endParaRPr lang="en-US" sz="2488">
              <a:solidFill>
                <a:srgbClr val="000000"/>
              </a:solidFill>
              <a:latin typeface="Quicksand"/>
            </a:endParaRPr>
          </a:p>
          <a:p>
            <a:pPr>
              <a:lnSpc>
                <a:spcPts val="2737"/>
              </a:lnSpc>
              <a:spcBef>
                <a:spcPct val="0"/>
              </a:spcBef>
            </a:pPr>
            <a:r>
              <a:rPr lang="en-US" sz="2488">
                <a:solidFill>
                  <a:srgbClr val="000000"/>
                </a:solidFill>
                <a:latin typeface="Quicksand Bold"/>
              </a:rPr>
              <a:t>Online Shopping and banking:</a:t>
            </a:r>
          </a:p>
          <a:p>
            <a:pPr>
              <a:lnSpc>
                <a:spcPts val="2737"/>
              </a:lnSpc>
              <a:spcBef>
                <a:spcPct val="0"/>
              </a:spcBef>
            </a:pPr>
            <a:r>
              <a:rPr lang="en-US" sz="2488">
                <a:solidFill>
                  <a:srgbClr val="000000"/>
                </a:solidFill>
                <a:latin typeface="Quicksand"/>
              </a:rPr>
              <a:t>When you buy things online, your credit card information is encrypted.</a:t>
            </a:r>
          </a:p>
          <a:p>
            <a:pPr>
              <a:lnSpc>
                <a:spcPts val="2737"/>
              </a:lnSpc>
              <a:spcBef>
                <a:spcPct val="0"/>
              </a:spcBef>
            </a:pPr>
            <a:endParaRPr lang="en-US" sz="2488">
              <a:solidFill>
                <a:srgbClr val="000000"/>
              </a:solidFill>
              <a:latin typeface="Quicksand"/>
            </a:endParaRPr>
          </a:p>
          <a:p>
            <a:pPr>
              <a:lnSpc>
                <a:spcPts val="2737"/>
              </a:lnSpc>
              <a:spcBef>
                <a:spcPct val="0"/>
              </a:spcBef>
            </a:pPr>
            <a:endParaRPr lang="en-US" sz="2488">
              <a:solidFill>
                <a:srgbClr val="000000"/>
              </a:solidFill>
              <a:latin typeface="Quicksand"/>
            </a:endParaRPr>
          </a:p>
          <a:p>
            <a:pPr>
              <a:lnSpc>
                <a:spcPts val="2737"/>
              </a:lnSpc>
              <a:spcBef>
                <a:spcPct val="0"/>
              </a:spcBef>
            </a:pPr>
            <a:r>
              <a:rPr lang="en-US" sz="2488">
                <a:solidFill>
                  <a:srgbClr val="000000"/>
                </a:solidFill>
                <a:latin typeface="Quicksand Bold"/>
              </a:rPr>
              <a:t>Password Security:</a:t>
            </a:r>
          </a:p>
          <a:p>
            <a:pPr>
              <a:lnSpc>
                <a:spcPts val="2737"/>
              </a:lnSpc>
              <a:spcBef>
                <a:spcPct val="0"/>
              </a:spcBef>
            </a:pPr>
            <a:r>
              <a:rPr lang="en-US" sz="2488">
                <a:solidFill>
                  <a:srgbClr val="000000"/>
                </a:solidFill>
                <a:latin typeface="Quicksand"/>
              </a:rPr>
              <a:t>Cryptography helps turn your password into a secret key only you should know. This way, even if a hacker gets access to the app no one knows what your original password was.</a:t>
            </a:r>
          </a:p>
          <a:p>
            <a:pPr>
              <a:lnSpc>
                <a:spcPts val="2737"/>
              </a:lnSpc>
              <a:spcBef>
                <a:spcPct val="0"/>
              </a:spcBef>
            </a:pPr>
            <a:endParaRPr lang="en-US" sz="2488">
              <a:solidFill>
                <a:srgbClr val="000000"/>
              </a:solidFill>
              <a:latin typeface="Quicksand"/>
            </a:endParaRPr>
          </a:p>
          <a:p>
            <a:pPr>
              <a:lnSpc>
                <a:spcPts val="2737"/>
              </a:lnSpc>
              <a:spcBef>
                <a:spcPct val="0"/>
              </a:spcBef>
            </a:pPr>
            <a:r>
              <a:rPr lang="en-US" sz="2488">
                <a:solidFill>
                  <a:srgbClr val="000000"/>
                </a:solidFill>
                <a:latin typeface="Quicksand Bold"/>
              </a:rPr>
              <a:t>Secure Websites (HTTPS):</a:t>
            </a:r>
          </a:p>
          <a:p>
            <a:pPr>
              <a:lnSpc>
                <a:spcPts val="2737"/>
              </a:lnSpc>
              <a:spcBef>
                <a:spcPct val="0"/>
              </a:spcBef>
            </a:pPr>
            <a:r>
              <a:rPr lang="en-US" sz="2488">
                <a:solidFill>
                  <a:srgbClr val="000000"/>
                </a:solidFill>
                <a:latin typeface="Quicksand"/>
              </a:rPr>
              <a:t>When you see "https://" in a website's address, that "s" stands for secure. Cryptography is at work here, making sure that your connection to the website is private. It's like a secure tunnel for your information.</a:t>
            </a:r>
          </a:p>
          <a:p>
            <a:pPr>
              <a:lnSpc>
                <a:spcPts val="2737"/>
              </a:lnSpc>
              <a:spcBef>
                <a:spcPct val="0"/>
              </a:spcBef>
            </a:pPr>
            <a:r>
              <a:rPr lang="en-US" sz="2488">
                <a:solidFill>
                  <a:srgbClr val="000000"/>
                </a:solidFill>
                <a:latin typeface="Quicksand Bold"/>
              </a:rPr>
              <a:t> </a:t>
            </a:r>
          </a:p>
          <a:p>
            <a:pPr>
              <a:lnSpc>
                <a:spcPts val="2737"/>
              </a:lnSpc>
              <a:spcBef>
                <a:spcPct val="0"/>
              </a:spcBef>
            </a:pPr>
            <a:r>
              <a:rPr lang="en-US" sz="2488">
                <a:solidFill>
                  <a:srgbClr val="000000"/>
                </a:solidFill>
                <a:latin typeface="Quicksand Bold"/>
              </a:rPr>
              <a:t>Gaming:</a:t>
            </a:r>
          </a:p>
          <a:p>
            <a:pPr>
              <a:lnSpc>
                <a:spcPts val="2737"/>
              </a:lnSpc>
              <a:spcBef>
                <a:spcPct val="0"/>
              </a:spcBef>
            </a:pPr>
            <a:r>
              <a:rPr lang="en-US" sz="2488">
                <a:solidFill>
                  <a:srgbClr val="000000"/>
                </a:solidFill>
                <a:latin typeface="Quicksand"/>
              </a:rPr>
              <a:t>Love playing online games? Cryptography ensures that your gaming identity, achievements, and virtual belongings stay safe from sneaky players.</a:t>
            </a:r>
          </a:p>
        </p:txBody>
      </p:sp>
      <p:sp>
        <p:nvSpPr>
          <p:cNvPr id="3" name="Freeform 3"/>
          <p:cNvSpPr/>
          <p:nvPr/>
        </p:nvSpPr>
        <p:spPr>
          <a:xfrm>
            <a:off x="14425904" y="5721313"/>
            <a:ext cx="2747776" cy="2294393"/>
          </a:xfrm>
          <a:custGeom>
            <a:avLst/>
            <a:gdLst/>
            <a:ahLst/>
            <a:cxnLst/>
            <a:rect l="l" t="t" r="r" b="b"/>
            <a:pathLst>
              <a:path w="2747776" h="2294393">
                <a:moveTo>
                  <a:pt x="0" y="0"/>
                </a:moveTo>
                <a:lnTo>
                  <a:pt x="2747776" y="0"/>
                </a:lnTo>
                <a:lnTo>
                  <a:pt x="2747776" y="2294393"/>
                </a:lnTo>
                <a:lnTo>
                  <a:pt x="0" y="229439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4" name="Freeform 4"/>
          <p:cNvSpPr/>
          <p:nvPr/>
        </p:nvSpPr>
        <p:spPr>
          <a:xfrm>
            <a:off x="14903738" y="1137283"/>
            <a:ext cx="1792108" cy="1792108"/>
          </a:xfrm>
          <a:custGeom>
            <a:avLst/>
            <a:gdLst/>
            <a:ahLst/>
            <a:cxnLst/>
            <a:rect l="l" t="t" r="r" b="b"/>
            <a:pathLst>
              <a:path w="1792108" h="1792108">
                <a:moveTo>
                  <a:pt x="0" y="0"/>
                </a:moveTo>
                <a:lnTo>
                  <a:pt x="1792107" y="0"/>
                </a:lnTo>
                <a:lnTo>
                  <a:pt x="1792107" y="1792108"/>
                </a:lnTo>
                <a:lnTo>
                  <a:pt x="0" y="179210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 name="Freeform 5"/>
          <p:cNvSpPr/>
          <p:nvPr/>
        </p:nvSpPr>
        <p:spPr>
          <a:xfrm>
            <a:off x="14425379" y="3128034"/>
            <a:ext cx="2748825" cy="1305692"/>
          </a:xfrm>
          <a:custGeom>
            <a:avLst/>
            <a:gdLst/>
            <a:ahLst/>
            <a:cxnLst/>
            <a:rect l="l" t="t" r="r" b="b"/>
            <a:pathLst>
              <a:path w="2748825" h="1305692">
                <a:moveTo>
                  <a:pt x="0" y="0"/>
                </a:moveTo>
                <a:lnTo>
                  <a:pt x="2748825" y="0"/>
                </a:lnTo>
                <a:lnTo>
                  <a:pt x="2748825" y="1305692"/>
                </a:lnTo>
                <a:lnTo>
                  <a:pt x="0" y="130569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6" name="Freeform 6"/>
          <p:cNvSpPr/>
          <p:nvPr/>
        </p:nvSpPr>
        <p:spPr>
          <a:xfrm>
            <a:off x="14726282" y="8214349"/>
            <a:ext cx="2147019" cy="1795445"/>
          </a:xfrm>
          <a:custGeom>
            <a:avLst/>
            <a:gdLst/>
            <a:ahLst/>
            <a:cxnLst/>
            <a:rect l="l" t="t" r="r" b="b"/>
            <a:pathLst>
              <a:path w="2147019" h="1795445">
                <a:moveTo>
                  <a:pt x="0" y="0"/>
                </a:moveTo>
                <a:lnTo>
                  <a:pt x="2147019" y="0"/>
                </a:lnTo>
                <a:lnTo>
                  <a:pt x="2147019" y="1795445"/>
                </a:lnTo>
                <a:lnTo>
                  <a:pt x="0" y="179544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 name="Freeform 7"/>
          <p:cNvSpPr/>
          <p:nvPr/>
        </p:nvSpPr>
        <p:spPr>
          <a:xfrm>
            <a:off x="14340283" y="4632369"/>
            <a:ext cx="2919017" cy="890300"/>
          </a:xfrm>
          <a:custGeom>
            <a:avLst/>
            <a:gdLst/>
            <a:ahLst/>
            <a:cxnLst/>
            <a:rect l="l" t="t" r="r" b="b"/>
            <a:pathLst>
              <a:path w="2919017" h="890300">
                <a:moveTo>
                  <a:pt x="0" y="0"/>
                </a:moveTo>
                <a:lnTo>
                  <a:pt x="2919017" y="0"/>
                </a:lnTo>
                <a:lnTo>
                  <a:pt x="2919017" y="890300"/>
                </a:lnTo>
                <a:lnTo>
                  <a:pt x="0" y="89030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 name="TextBox 8"/>
          <p:cNvSpPr txBox="1"/>
          <p:nvPr/>
        </p:nvSpPr>
        <p:spPr>
          <a:xfrm>
            <a:off x="1028700" y="670558"/>
            <a:ext cx="16230600" cy="923925"/>
          </a:xfrm>
          <a:prstGeom prst="rect">
            <a:avLst/>
          </a:prstGeom>
        </p:spPr>
        <p:txBody>
          <a:bodyPr lIns="0" tIns="0" rIns="0" bIns="0" rtlCol="0" anchor="t">
            <a:spAutoFit/>
          </a:bodyPr>
          <a:lstStyle/>
          <a:p>
            <a:pPr marL="0" lvl="0" indent="0">
              <a:lnSpc>
                <a:spcPts val="7200"/>
              </a:lnSpc>
              <a:spcBef>
                <a:spcPct val="0"/>
              </a:spcBef>
            </a:pPr>
            <a:r>
              <a:rPr lang="en-US" sz="6000">
                <a:solidFill>
                  <a:srgbClr val="000000"/>
                </a:solidFill>
                <a:latin typeface="Quicksand Bold"/>
              </a:rPr>
              <a:t>Where is cryptography used today?</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3" name="TextBox 3"/>
          <p:cNvSpPr txBox="1"/>
          <p:nvPr/>
        </p:nvSpPr>
        <p:spPr>
          <a:xfrm>
            <a:off x="1028700" y="670558"/>
            <a:ext cx="16230600" cy="923925"/>
          </a:xfrm>
          <a:prstGeom prst="rect">
            <a:avLst/>
          </a:prstGeom>
        </p:spPr>
        <p:txBody>
          <a:bodyPr lIns="0" tIns="0" rIns="0" bIns="0" rtlCol="0" anchor="t">
            <a:spAutoFit/>
          </a:bodyPr>
          <a:lstStyle/>
          <a:p>
            <a:pPr marL="0" lvl="0" indent="0">
              <a:lnSpc>
                <a:spcPts val="7200"/>
              </a:lnSpc>
              <a:spcBef>
                <a:spcPct val="0"/>
              </a:spcBef>
            </a:pPr>
            <a:r>
              <a:rPr lang="en-US" sz="6000">
                <a:solidFill>
                  <a:srgbClr val="000000"/>
                </a:solidFill>
                <a:latin typeface="Quicksand Bold"/>
              </a:rPr>
              <a:t>Quiz</a:t>
            </a:r>
          </a:p>
        </p:txBody>
      </p:sp>
      <p:pic>
        <p:nvPicPr>
          <p:cNvPr id="4" name="Picture 3">
            <a:extLst>
              <a:ext uri="{FF2B5EF4-FFF2-40B4-BE49-F238E27FC236}">
                <a16:creationId xmlns:a16="http://schemas.microsoft.com/office/drawing/2014/main" id="{A23A3C54-07F4-22E4-8553-FA9A3B7D1ED1}"/>
              </a:ext>
            </a:extLst>
          </p:cNvPr>
          <p:cNvPicPr>
            <a:picLocks noChangeAspect="1"/>
          </p:cNvPicPr>
          <p:nvPr/>
        </p:nvPicPr>
        <p:blipFill>
          <a:blip r:embed="rId3"/>
          <a:stretch>
            <a:fillRect/>
          </a:stretch>
        </p:blipFill>
        <p:spPr>
          <a:xfrm>
            <a:off x="1942121" y="1866900"/>
            <a:ext cx="14403757" cy="723900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3" name="TextBox 3"/>
          <p:cNvSpPr txBox="1"/>
          <p:nvPr/>
        </p:nvSpPr>
        <p:spPr>
          <a:xfrm>
            <a:off x="1028700" y="670558"/>
            <a:ext cx="16230600" cy="923925"/>
          </a:xfrm>
          <a:prstGeom prst="rect">
            <a:avLst/>
          </a:prstGeom>
        </p:spPr>
        <p:txBody>
          <a:bodyPr lIns="0" tIns="0" rIns="0" bIns="0" rtlCol="0" anchor="t">
            <a:spAutoFit/>
          </a:bodyPr>
          <a:lstStyle/>
          <a:p>
            <a:pPr marL="0" lvl="0" indent="0">
              <a:lnSpc>
                <a:spcPts val="7200"/>
              </a:lnSpc>
              <a:spcBef>
                <a:spcPct val="0"/>
              </a:spcBef>
            </a:pPr>
            <a:r>
              <a:rPr lang="en-US" sz="6000">
                <a:solidFill>
                  <a:srgbClr val="000000"/>
                </a:solidFill>
                <a:latin typeface="Quicksand Bold"/>
              </a:rPr>
              <a:t>Quiz</a:t>
            </a:r>
          </a:p>
        </p:txBody>
      </p:sp>
      <p:pic>
        <p:nvPicPr>
          <p:cNvPr id="4" name="Picture 3">
            <a:extLst>
              <a:ext uri="{FF2B5EF4-FFF2-40B4-BE49-F238E27FC236}">
                <a16:creationId xmlns:a16="http://schemas.microsoft.com/office/drawing/2014/main" id="{8948B0D8-ACF6-FDA0-4E97-8411BFBC2233}"/>
              </a:ext>
            </a:extLst>
          </p:cNvPr>
          <p:cNvPicPr>
            <a:picLocks noChangeAspect="1"/>
          </p:cNvPicPr>
          <p:nvPr/>
        </p:nvPicPr>
        <p:blipFill>
          <a:blip r:embed="rId2"/>
          <a:stretch>
            <a:fillRect/>
          </a:stretch>
        </p:blipFill>
        <p:spPr>
          <a:xfrm>
            <a:off x="1718647" y="2552700"/>
            <a:ext cx="14850705" cy="57912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a:xfrm>
            <a:off x="1797819" y="2440509"/>
            <a:ext cx="1516652" cy="1516652"/>
            <a:chOff x="0" y="0"/>
            <a:chExt cx="495300" cy="495300"/>
          </a:xfrm>
        </p:grpSpPr>
        <p:sp>
          <p:nvSpPr>
            <p:cNvPr id="3" name="Freeform 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3A3B77"/>
            </a:solidFill>
          </p:spPr>
          <p:txBody>
            <a:bodyPr/>
            <a:lstStyle/>
            <a:p>
              <a:endParaRPr lang="en-GB"/>
            </a:p>
          </p:txBody>
        </p:sp>
        <p:sp>
          <p:nvSpPr>
            <p:cNvPr id="4" name="Freeform 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5" name="Group 5"/>
          <p:cNvGrpSpPr/>
          <p:nvPr/>
        </p:nvGrpSpPr>
        <p:grpSpPr>
          <a:xfrm>
            <a:off x="5078699" y="2155825"/>
            <a:ext cx="11398191" cy="2086020"/>
            <a:chOff x="0" y="0"/>
            <a:chExt cx="2220605" cy="406400"/>
          </a:xfrm>
        </p:grpSpPr>
        <p:sp>
          <p:nvSpPr>
            <p:cNvPr id="6" name="Freeform 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3A3B77"/>
            </a:solidFill>
          </p:spPr>
          <p:txBody>
            <a:bodyPr/>
            <a:lstStyle/>
            <a:p>
              <a:endParaRPr lang="en-GB"/>
            </a:p>
          </p:txBody>
        </p:sp>
        <p:sp>
          <p:nvSpPr>
            <p:cNvPr id="7" name="TextBox 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8" name="Group 8"/>
          <p:cNvGrpSpPr/>
          <p:nvPr/>
        </p:nvGrpSpPr>
        <p:grpSpPr>
          <a:xfrm>
            <a:off x="5289307" y="2357323"/>
            <a:ext cx="1362844" cy="1683023"/>
            <a:chOff x="0" y="0"/>
            <a:chExt cx="329086" cy="406400"/>
          </a:xfrm>
        </p:grpSpPr>
        <p:sp>
          <p:nvSpPr>
            <p:cNvPr id="9" name="Freeform 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a:ln cap="sq">
              <a:noFill/>
              <a:prstDash val="solid"/>
              <a:miter/>
            </a:ln>
          </p:spPr>
          <p:txBody>
            <a:bodyPr/>
            <a:lstStyle/>
            <a:p>
              <a:endParaRPr lang="en-GB"/>
            </a:p>
          </p:txBody>
        </p:sp>
        <p:sp>
          <p:nvSpPr>
            <p:cNvPr id="10" name="TextBox 1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11" name="AutoShape 11"/>
          <p:cNvSpPr/>
          <p:nvPr/>
        </p:nvSpPr>
        <p:spPr>
          <a:xfrm>
            <a:off x="3700940" y="3198835"/>
            <a:ext cx="991288" cy="0"/>
          </a:xfrm>
          <a:prstGeom prst="line">
            <a:avLst/>
          </a:prstGeom>
          <a:ln w="57150" cap="flat">
            <a:solidFill>
              <a:srgbClr val="3A3B77"/>
            </a:solidFill>
            <a:prstDash val="solid"/>
            <a:headEnd type="none" w="sm" len="sm"/>
            <a:tailEnd type="oval" w="lg" len="lg"/>
          </a:ln>
        </p:spPr>
        <p:txBody>
          <a:bodyPr/>
          <a:lstStyle/>
          <a:p>
            <a:endParaRPr lang="en-GB"/>
          </a:p>
        </p:txBody>
      </p:sp>
      <p:grpSp>
        <p:nvGrpSpPr>
          <p:cNvPr id="12" name="Group 12"/>
          <p:cNvGrpSpPr>
            <a:grpSpLocks noChangeAspect="1"/>
          </p:cNvGrpSpPr>
          <p:nvPr/>
        </p:nvGrpSpPr>
        <p:grpSpPr>
          <a:xfrm>
            <a:off x="1797819" y="4824526"/>
            <a:ext cx="1516652" cy="1516652"/>
            <a:chOff x="0" y="0"/>
            <a:chExt cx="495300" cy="495300"/>
          </a:xfrm>
        </p:grpSpPr>
        <p:sp>
          <p:nvSpPr>
            <p:cNvPr id="13" name="Freeform 1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9393C2"/>
            </a:solidFill>
          </p:spPr>
          <p:txBody>
            <a:bodyPr/>
            <a:lstStyle/>
            <a:p>
              <a:endParaRPr lang="en-GB"/>
            </a:p>
          </p:txBody>
        </p:sp>
        <p:sp>
          <p:nvSpPr>
            <p:cNvPr id="14" name="Freeform 1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15" name="Group 15"/>
          <p:cNvGrpSpPr/>
          <p:nvPr/>
        </p:nvGrpSpPr>
        <p:grpSpPr>
          <a:xfrm>
            <a:off x="5078699" y="4539842"/>
            <a:ext cx="11398191" cy="2086020"/>
            <a:chOff x="0" y="0"/>
            <a:chExt cx="2220605" cy="406400"/>
          </a:xfrm>
        </p:grpSpPr>
        <p:sp>
          <p:nvSpPr>
            <p:cNvPr id="16" name="Freeform 1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9393C2"/>
            </a:solidFill>
          </p:spPr>
          <p:txBody>
            <a:bodyPr/>
            <a:lstStyle/>
            <a:p>
              <a:endParaRPr lang="en-GB"/>
            </a:p>
          </p:txBody>
        </p:sp>
        <p:sp>
          <p:nvSpPr>
            <p:cNvPr id="17" name="TextBox 1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18" name="Group 18"/>
          <p:cNvGrpSpPr/>
          <p:nvPr/>
        </p:nvGrpSpPr>
        <p:grpSpPr>
          <a:xfrm>
            <a:off x="5289307" y="4741340"/>
            <a:ext cx="1362844" cy="1683023"/>
            <a:chOff x="0" y="0"/>
            <a:chExt cx="329086" cy="406400"/>
          </a:xfrm>
        </p:grpSpPr>
        <p:sp>
          <p:nvSpPr>
            <p:cNvPr id="19" name="Freeform 1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20" name="TextBox 2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21" name="AutoShape 21"/>
          <p:cNvSpPr/>
          <p:nvPr/>
        </p:nvSpPr>
        <p:spPr>
          <a:xfrm>
            <a:off x="3700940" y="5582852"/>
            <a:ext cx="991288" cy="0"/>
          </a:xfrm>
          <a:prstGeom prst="line">
            <a:avLst/>
          </a:prstGeom>
          <a:ln w="57150" cap="flat">
            <a:solidFill>
              <a:srgbClr val="9393C2"/>
            </a:solidFill>
            <a:prstDash val="solid"/>
            <a:headEnd type="none" w="sm" len="sm"/>
            <a:tailEnd type="oval" w="lg" len="lg"/>
          </a:ln>
        </p:spPr>
        <p:txBody>
          <a:bodyPr/>
          <a:lstStyle/>
          <a:p>
            <a:endParaRPr lang="en-GB"/>
          </a:p>
        </p:txBody>
      </p:sp>
      <p:grpSp>
        <p:nvGrpSpPr>
          <p:cNvPr id="22" name="Group 22"/>
          <p:cNvGrpSpPr>
            <a:grpSpLocks noChangeAspect="1"/>
          </p:cNvGrpSpPr>
          <p:nvPr/>
        </p:nvGrpSpPr>
        <p:grpSpPr>
          <a:xfrm>
            <a:off x="1797819" y="7208543"/>
            <a:ext cx="1516652" cy="1516652"/>
            <a:chOff x="0" y="0"/>
            <a:chExt cx="495300" cy="495300"/>
          </a:xfrm>
        </p:grpSpPr>
        <p:sp>
          <p:nvSpPr>
            <p:cNvPr id="23" name="Freeform 23"/>
            <p:cNvSpPr/>
            <p:nvPr/>
          </p:nvSpPr>
          <p:spPr>
            <a:xfrm>
              <a:off x="0" y="0"/>
              <a:ext cx="495300" cy="495300"/>
            </a:xfrm>
            <a:custGeom>
              <a:avLst/>
              <a:gdLst/>
              <a:ahLst/>
              <a:cxnLst/>
              <a:rect l="l" t="t" r="r" b="b"/>
              <a:pathLst>
                <a:path w="495300" h="495300">
                  <a:moveTo>
                    <a:pt x="247650" y="0"/>
                  </a:moveTo>
                  <a:cubicBezTo>
                    <a:pt x="110490" y="0"/>
                    <a:pt x="0" y="110490"/>
                    <a:pt x="0" y="247650"/>
                  </a:cubicBezTo>
                  <a:cubicBezTo>
                    <a:pt x="0" y="384810"/>
                    <a:pt x="110490" y="495300"/>
                    <a:pt x="247650" y="495300"/>
                  </a:cubicBezTo>
                  <a:cubicBezTo>
                    <a:pt x="383540" y="495300"/>
                    <a:pt x="495300" y="384810"/>
                    <a:pt x="495300" y="247650"/>
                  </a:cubicBezTo>
                  <a:cubicBezTo>
                    <a:pt x="495300" y="110490"/>
                    <a:pt x="383540" y="0"/>
                    <a:pt x="247650" y="0"/>
                  </a:cubicBezTo>
                  <a:close/>
                  <a:moveTo>
                    <a:pt x="247650" y="457200"/>
                  </a:moveTo>
                  <a:cubicBezTo>
                    <a:pt x="132080" y="457200"/>
                    <a:pt x="38100" y="363220"/>
                    <a:pt x="38100" y="247650"/>
                  </a:cubicBezTo>
                  <a:cubicBezTo>
                    <a:pt x="38100" y="132080"/>
                    <a:pt x="132080" y="38100"/>
                    <a:pt x="247650" y="38100"/>
                  </a:cubicBezTo>
                  <a:cubicBezTo>
                    <a:pt x="363220" y="38100"/>
                    <a:pt x="457200" y="132080"/>
                    <a:pt x="457200" y="247650"/>
                  </a:cubicBezTo>
                  <a:cubicBezTo>
                    <a:pt x="457200" y="363220"/>
                    <a:pt x="363220" y="457200"/>
                    <a:pt x="247650" y="457200"/>
                  </a:cubicBezTo>
                  <a:close/>
                </a:path>
              </a:pathLst>
            </a:custGeom>
            <a:solidFill>
              <a:srgbClr val="BE282F"/>
            </a:solidFill>
          </p:spPr>
          <p:txBody>
            <a:bodyPr/>
            <a:lstStyle/>
            <a:p>
              <a:endParaRPr lang="en-GB"/>
            </a:p>
          </p:txBody>
        </p:sp>
        <p:sp>
          <p:nvSpPr>
            <p:cNvPr id="24" name="Freeform 24"/>
            <p:cNvSpPr/>
            <p:nvPr/>
          </p:nvSpPr>
          <p:spPr>
            <a:xfrm>
              <a:off x="38100" y="38100"/>
              <a:ext cx="419100" cy="419100"/>
            </a:xfrm>
            <a:custGeom>
              <a:avLst/>
              <a:gdLst/>
              <a:ahLst/>
              <a:cxnLst/>
              <a:rect l="l" t="t" r="r" b="b"/>
              <a:pathLst>
                <a:path w="419100" h="419100">
                  <a:moveTo>
                    <a:pt x="209550" y="0"/>
                  </a:moveTo>
                  <a:cubicBezTo>
                    <a:pt x="93980" y="0"/>
                    <a:pt x="0" y="93980"/>
                    <a:pt x="0" y="209550"/>
                  </a:cubicBezTo>
                  <a:cubicBezTo>
                    <a:pt x="0" y="325120"/>
                    <a:pt x="93980" y="419100"/>
                    <a:pt x="209550" y="419100"/>
                  </a:cubicBezTo>
                  <a:cubicBezTo>
                    <a:pt x="325120" y="419100"/>
                    <a:pt x="419100" y="325120"/>
                    <a:pt x="419100" y="209550"/>
                  </a:cubicBezTo>
                  <a:cubicBezTo>
                    <a:pt x="419100" y="93980"/>
                    <a:pt x="325120" y="0"/>
                    <a:pt x="209550" y="0"/>
                  </a:cubicBezTo>
                  <a:close/>
                </a:path>
              </a:pathLst>
            </a:custGeom>
            <a:solidFill>
              <a:srgbClr val="FFFFFF"/>
            </a:solidFill>
          </p:spPr>
          <p:txBody>
            <a:bodyPr/>
            <a:lstStyle/>
            <a:p>
              <a:endParaRPr lang="en-GB"/>
            </a:p>
          </p:txBody>
        </p:sp>
      </p:grpSp>
      <p:grpSp>
        <p:nvGrpSpPr>
          <p:cNvPr id="25" name="Group 25"/>
          <p:cNvGrpSpPr/>
          <p:nvPr/>
        </p:nvGrpSpPr>
        <p:grpSpPr>
          <a:xfrm>
            <a:off x="5078699" y="6923859"/>
            <a:ext cx="11398191" cy="2086020"/>
            <a:chOff x="0" y="0"/>
            <a:chExt cx="2220605" cy="406400"/>
          </a:xfrm>
        </p:grpSpPr>
        <p:sp>
          <p:nvSpPr>
            <p:cNvPr id="26" name="Freeform 26"/>
            <p:cNvSpPr/>
            <p:nvPr/>
          </p:nvSpPr>
          <p:spPr>
            <a:xfrm>
              <a:off x="0" y="0"/>
              <a:ext cx="2220605" cy="406400"/>
            </a:xfrm>
            <a:custGeom>
              <a:avLst/>
              <a:gdLst/>
              <a:ahLst/>
              <a:cxnLst/>
              <a:rect l="l" t="t" r="r" b="b"/>
              <a:pathLst>
                <a:path w="2220605" h="406400">
                  <a:moveTo>
                    <a:pt x="13584" y="0"/>
                  </a:moveTo>
                  <a:lnTo>
                    <a:pt x="2207020" y="0"/>
                  </a:lnTo>
                  <a:cubicBezTo>
                    <a:pt x="2214523" y="0"/>
                    <a:pt x="2220605" y="6082"/>
                    <a:pt x="2220605" y="13584"/>
                  </a:cubicBezTo>
                  <a:lnTo>
                    <a:pt x="2220605" y="392816"/>
                  </a:lnTo>
                  <a:cubicBezTo>
                    <a:pt x="2220605" y="400318"/>
                    <a:pt x="2214523" y="406400"/>
                    <a:pt x="2207020" y="406400"/>
                  </a:cubicBezTo>
                  <a:lnTo>
                    <a:pt x="13584" y="406400"/>
                  </a:lnTo>
                  <a:cubicBezTo>
                    <a:pt x="6082" y="406400"/>
                    <a:pt x="0" y="400318"/>
                    <a:pt x="0" y="392816"/>
                  </a:cubicBezTo>
                  <a:lnTo>
                    <a:pt x="0" y="13584"/>
                  </a:lnTo>
                  <a:cubicBezTo>
                    <a:pt x="0" y="6082"/>
                    <a:pt x="6082" y="0"/>
                    <a:pt x="13584" y="0"/>
                  </a:cubicBezTo>
                  <a:close/>
                </a:path>
              </a:pathLst>
            </a:custGeom>
            <a:solidFill>
              <a:srgbClr val="BE282F"/>
            </a:solidFill>
          </p:spPr>
          <p:txBody>
            <a:bodyPr/>
            <a:lstStyle/>
            <a:p>
              <a:endParaRPr lang="en-GB"/>
            </a:p>
          </p:txBody>
        </p:sp>
        <p:sp>
          <p:nvSpPr>
            <p:cNvPr id="27" name="TextBox 27"/>
            <p:cNvSpPr txBox="1"/>
            <p:nvPr/>
          </p:nvSpPr>
          <p:spPr>
            <a:xfrm>
              <a:off x="0" y="-47625"/>
              <a:ext cx="2220605" cy="454025"/>
            </a:xfrm>
            <a:prstGeom prst="rect">
              <a:avLst/>
            </a:prstGeom>
          </p:spPr>
          <p:txBody>
            <a:bodyPr lIns="50800" tIns="50800" rIns="50800" bIns="50800" rtlCol="0" anchor="ctr"/>
            <a:lstStyle/>
            <a:p>
              <a:pPr algn="ctr">
                <a:lnSpc>
                  <a:spcPts val="3079"/>
                </a:lnSpc>
              </a:pPr>
              <a:endParaRPr/>
            </a:p>
          </p:txBody>
        </p:sp>
      </p:grpSp>
      <p:grpSp>
        <p:nvGrpSpPr>
          <p:cNvPr id="28" name="Group 28"/>
          <p:cNvGrpSpPr/>
          <p:nvPr/>
        </p:nvGrpSpPr>
        <p:grpSpPr>
          <a:xfrm>
            <a:off x="5289307" y="7125358"/>
            <a:ext cx="1362844" cy="1683023"/>
            <a:chOff x="0" y="0"/>
            <a:chExt cx="329086" cy="406400"/>
          </a:xfrm>
        </p:grpSpPr>
        <p:sp>
          <p:nvSpPr>
            <p:cNvPr id="29" name="Freeform 29"/>
            <p:cNvSpPr/>
            <p:nvPr/>
          </p:nvSpPr>
          <p:spPr>
            <a:xfrm>
              <a:off x="0" y="0"/>
              <a:ext cx="329086" cy="406400"/>
            </a:xfrm>
            <a:custGeom>
              <a:avLst/>
              <a:gdLst/>
              <a:ahLst/>
              <a:cxnLst/>
              <a:rect l="l" t="t" r="r" b="b"/>
              <a:pathLst>
                <a:path w="329086" h="406400">
                  <a:moveTo>
                    <a:pt x="85211" y="0"/>
                  </a:moveTo>
                  <a:lnTo>
                    <a:pt x="243876" y="0"/>
                  </a:lnTo>
                  <a:cubicBezTo>
                    <a:pt x="266475" y="0"/>
                    <a:pt x="288149" y="8978"/>
                    <a:pt x="304129" y="24958"/>
                  </a:cubicBezTo>
                  <a:cubicBezTo>
                    <a:pt x="320109" y="40938"/>
                    <a:pt x="329086" y="62611"/>
                    <a:pt x="329086" y="85211"/>
                  </a:cubicBezTo>
                  <a:lnTo>
                    <a:pt x="329086" y="321189"/>
                  </a:lnTo>
                  <a:cubicBezTo>
                    <a:pt x="329086" y="343789"/>
                    <a:pt x="320109" y="365462"/>
                    <a:pt x="304129" y="381442"/>
                  </a:cubicBezTo>
                  <a:cubicBezTo>
                    <a:pt x="288149" y="397422"/>
                    <a:pt x="266475" y="406400"/>
                    <a:pt x="243876" y="406400"/>
                  </a:cubicBezTo>
                  <a:lnTo>
                    <a:pt x="85211" y="406400"/>
                  </a:lnTo>
                  <a:cubicBezTo>
                    <a:pt x="62611" y="406400"/>
                    <a:pt x="40938" y="397422"/>
                    <a:pt x="24958" y="381442"/>
                  </a:cubicBezTo>
                  <a:cubicBezTo>
                    <a:pt x="8978" y="365462"/>
                    <a:pt x="0" y="343789"/>
                    <a:pt x="0" y="321189"/>
                  </a:cubicBezTo>
                  <a:lnTo>
                    <a:pt x="0" y="85211"/>
                  </a:lnTo>
                  <a:cubicBezTo>
                    <a:pt x="0" y="62611"/>
                    <a:pt x="8978" y="40938"/>
                    <a:pt x="24958" y="24958"/>
                  </a:cubicBezTo>
                  <a:cubicBezTo>
                    <a:pt x="40938" y="8978"/>
                    <a:pt x="62611" y="0"/>
                    <a:pt x="85211" y="0"/>
                  </a:cubicBezTo>
                  <a:close/>
                </a:path>
              </a:pathLst>
            </a:custGeom>
            <a:solidFill>
              <a:srgbClr val="FFFFFF"/>
            </a:solidFill>
          </p:spPr>
          <p:txBody>
            <a:bodyPr/>
            <a:lstStyle/>
            <a:p>
              <a:endParaRPr lang="en-GB"/>
            </a:p>
          </p:txBody>
        </p:sp>
        <p:sp>
          <p:nvSpPr>
            <p:cNvPr id="30" name="TextBox 30"/>
            <p:cNvSpPr txBox="1"/>
            <p:nvPr/>
          </p:nvSpPr>
          <p:spPr>
            <a:xfrm>
              <a:off x="0" y="-47625"/>
              <a:ext cx="329086" cy="454025"/>
            </a:xfrm>
            <a:prstGeom prst="rect">
              <a:avLst/>
            </a:prstGeom>
          </p:spPr>
          <p:txBody>
            <a:bodyPr lIns="50800" tIns="50800" rIns="50800" bIns="50800" rtlCol="0" anchor="ctr"/>
            <a:lstStyle/>
            <a:p>
              <a:pPr algn="ctr">
                <a:lnSpc>
                  <a:spcPts val="3079"/>
                </a:lnSpc>
              </a:pPr>
              <a:endParaRPr/>
            </a:p>
          </p:txBody>
        </p:sp>
      </p:grpSp>
      <p:sp>
        <p:nvSpPr>
          <p:cNvPr id="31" name="AutoShape 31"/>
          <p:cNvSpPr/>
          <p:nvPr/>
        </p:nvSpPr>
        <p:spPr>
          <a:xfrm>
            <a:off x="3700940" y="7966869"/>
            <a:ext cx="991288" cy="0"/>
          </a:xfrm>
          <a:prstGeom prst="line">
            <a:avLst/>
          </a:prstGeom>
          <a:ln w="57150" cap="flat">
            <a:solidFill>
              <a:srgbClr val="BE282F"/>
            </a:solidFill>
            <a:prstDash val="solid"/>
            <a:headEnd type="none" w="sm" len="sm"/>
            <a:tailEnd type="oval" w="lg" len="lg"/>
          </a:ln>
        </p:spPr>
        <p:txBody>
          <a:bodyPr/>
          <a:lstStyle/>
          <a:p>
            <a:endParaRPr lang="en-GB"/>
          </a:p>
        </p:txBody>
      </p:sp>
      <p:sp>
        <p:nvSpPr>
          <p:cNvPr id="32" name="Freeform 32"/>
          <p:cNvSpPr/>
          <p:nvPr/>
        </p:nvSpPr>
        <p:spPr>
          <a:xfrm>
            <a:off x="5408416" y="7411128"/>
            <a:ext cx="1079524" cy="1168632"/>
          </a:xfrm>
          <a:custGeom>
            <a:avLst/>
            <a:gdLst/>
            <a:ahLst/>
            <a:cxnLst/>
            <a:rect l="l" t="t" r="r" b="b"/>
            <a:pathLst>
              <a:path w="1079524" h="1168632">
                <a:moveTo>
                  <a:pt x="0" y="0"/>
                </a:moveTo>
                <a:lnTo>
                  <a:pt x="1079524" y="0"/>
                </a:lnTo>
                <a:lnTo>
                  <a:pt x="1079524" y="1168632"/>
                </a:lnTo>
                <a:lnTo>
                  <a:pt x="0" y="11686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en-GB"/>
          </a:p>
        </p:txBody>
      </p:sp>
      <p:sp>
        <p:nvSpPr>
          <p:cNvPr id="33" name="Freeform 33"/>
          <p:cNvSpPr/>
          <p:nvPr/>
        </p:nvSpPr>
        <p:spPr>
          <a:xfrm>
            <a:off x="15977472" y="438219"/>
            <a:ext cx="1757981" cy="590481"/>
          </a:xfrm>
          <a:custGeom>
            <a:avLst/>
            <a:gdLst/>
            <a:ahLst/>
            <a:cxnLst/>
            <a:rect l="l" t="t" r="r" b="b"/>
            <a:pathLst>
              <a:path w="1757981" h="590481">
                <a:moveTo>
                  <a:pt x="0" y="0"/>
                </a:moveTo>
                <a:lnTo>
                  <a:pt x="1757980" y="0"/>
                </a:lnTo>
                <a:lnTo>
                  <a:pt x="1757980" y="590481"/>
                </a:lnTo>
                <a:lnTo>
                  <a:pt x="0" y="590481"/>
                </a:lnTo>
                <a:lnTo>
                  <a:pt x="0" y="0"/>
                </a:lnTo>
                <a:close/>
              </a:path>
            </a:pathLst>
          </a:custGeom>
          <a:blipFill>
            <a:blip r:embed="rId4"/>
            <a:stretch>
              <a:fillRect/>
            </a:stretch>
          </a:blipFill>
        </p:spPr>
        <p:txBody>
          <a:bodyPr/>
          <a:lstStyle/>
          <a:p>
            <a:endParaRPr lang="en-GB"/>
          </a:p>
        </p:txBody>
      </p:sp>
      <p:sp>
        <p:nvSpPr>
          <p:cNvPr id="34" name="Freeform 34"/>
          <p:cNvSpPr/>
          <p:nvPr/>
        </p:nvSpPr>
        <p:spPr>
          <a:xfrm>
            <a:off x="5371412" y="2693161"/>
            <a:ext cx="1198633" cy="1011347"/>
          </a:xfrm>
          <a:custGeom>
            <a:avLst/>
            <a:gdLst/>
            <a:ahLst/>
            <a:cxnLst/>
            <a:rect l="l" t="t" r="r" b="b"/>
            <a:pathLst>
              <a:path w="1198633" h="1011347">
                <a:moveTo>
                  <a:pt x="0" y="0"/>
                </a:moveTo>
                <a:lnTo>
                  <a:pt x="1198634" y="0"/>
                </a:lnTo>
                <a:lnTo>
                  <a:pt x="1198634" y="1011347"/>
                </a:lnTo>
                <a:lnTo>
                  <a:pt x="0" y="101134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GB"/>
          </a:p>
        </p:txBody>
      </p:sp>
      <p:sp>
        <p:nvSpPr>
          <p:cNvPr id="35" name="Freeform 35"/>
          <p:cNvSpPr/>
          <p:nvPr/>
        </p:nvSpPr>
        <p:spPr>
          <a:xfrm>
            <a:off x="5393880" y="4966002"/>
            <a:ext cx="1153697" cy="1290850"/>
          </a:xfrm>
          <a:custGeom>
            <a:avLst/>
            <a:gdLst/>
            <a:ahLst/>
            <a:cxnLst/>
            <a:rect l="l" t="t" r="r" b="b"/>
            <a:pathLst>
              <a:path w="1153697" h="1290850">
                <a:moveTo>
                  <a:pt x="0" y="0"/>
                </a:moveTo>
                <a:lnTo>
                  <a:pt x="1153698" y="0"/>
                </a:lnTo>
                <a:lnTo>
                  <a:pt x="1153698" y="1290850"/>
                </a:lnTo>
                <a:lnTo>
                  <a:pt x="0" y="1290850"/>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36" name="TextBox 36"/>
          <p:cNvSpPr txBox="1"/>
          <p:nvPr/>
        </p:nvSpPr>
        <p:spPr>
          <a:xfrm>
            <a:off x="6981005" y="4631940"/>
            <a:ext cx="8939500" cy="1835150"/>
          </a:xfrm>
          <a:prstGeom prst="rect">
            <a:avLst/>
          </a:prstGeom>
        </p:spPr>
        <p:txBody>
          <a:bodyPr lIns="0" tIns="0" rIns="0" bIns="0" rtlCol="0" anchor="t">
            <a:spAutoFit/>
          </a:bodyPr>
          <a:lstStyle/>
          <a:p>
            <a:pPr marL="0" lvl="1" indent="0">
              <a:lnSpc>
                <a:spcPts val="4900"/>
              </a:lnSpc>
              <a:spcBef>
                <a:spcPct val="0"/>
              </a:spcBef>
            </a:pPr>
            <a:r>
              <a:rPr lang="en-US" sz="3500" spc="112" dirty="0">
                <a:solidFill>
                  <a:srgbClr val="FFFFFF"/>
                </a:solidFill>
                <a:latin typeface="Quicksand Bold"/>
              </a:rPr>
              <a:t>Be able to encrypt and decrypt short plaintext messages using simple  cipher algorithms</a:t>
            </a:r>
          </a:p>
        </p:txBody>
      </p:sp>
      <p:sp>
        <p:nvSpPr>
          <p:cNvPr id="37" name="TextBox 37"/>
          <p:cNvSpPr txBox="1"/>
          <p:nvPr/>
        </p:nvSpPr>
        <p:spPr>
          <a:xfrm>
            <a:off x="7037972" y="2528910"/>
            <a:ext cx="8534812" cy="1216025"/>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Be able to explain how encryption is used to secure data</a:t>
            </a:r>
          </a:p>
        </p:txBody>
      </p:sp>
      <p:sp>
        <p:nvSpPr>
          <p:cNvPr id="38" name="TextBox 38"/>
          <p:cNvSpPr txBox="1"/>
          <p:nvPr/>
        </p:nvSpPr>
        <p:spPr>
          <a:xfrm>
            <a:off x="7037972" y="7354094"/>
            <a:ext cx="8825566" cy="1216025"/>
          </a:xfrm>
          <a:prstGeom prst="rect">
            <a:avLst/>
          </a:prstGeom>
        </p:spPr>
        <p:txBody>
          <a:bodyPr lIns="0" tIns="0" rIns="0" bIns="0" rtlCol="0" anchor="t">
            <a:spAutoFit/>
          </a:bodyPr>
          <a:lstStyle/>
          <a:p>
            <a:pPr marL="0" lvl="1" indent="0">
              <a:lnSpc>
                <a:spcPts val="4900"/>
              </a:lnSpc>
              <a:spcBef>
                <a:spcPct val="0"/>
              </a:spcBef>
            </a:pPr>
            <a:r>
              <a:rPr lang="en-US" sz="3500" spc="112">
                <a:solidFill>
                  <a:srgbClr val="FFFFFF"/>
                </a:solidFill>
                <a:latin typeface="Quicksand Bold"/>
              </a:rPr>
              <a:t>Recognise the impact of cryptography in today’s world</a:t>
            </a:r>
          </a:p>
        </p:txBody>
      </p:sp>
      <p:sp>
        <p:nvSpPr>
          <p:cNvPr id="39" name="TextBox 39"/>
          <p:cNvSpPr txBox="1"/>
          <p:nvPr/>
        </p:nvSpPr>
        <p:spPr>
          <a:xfrm>
            <a:off x="1964632" y="2788189"/>
            <a:ext cx="1183026" cy="737844"/>
          </a:xfrm>
          <a:prstGeom prst="rect">
            <a:avLst/>
          </a:prstGeom>
        </p:spPr>
        <p:txBody>
          <a:bodyPr lIns="0" tIns="0" rIns="0" bIns="0" rtlCol="0" anchor="t">
            <a:spAutoFit/>
          </a:bodyPr>
          <a:lstStyle/>
          <a:p>
            <a:pPr algn="ctr">
              <a:lnSpc>
                <a:spcPts val="6056"/>
              </a:lnSpc>
            </a:pPr>
            <a:r>
              <a:rPr lang="en-US" sz="4326" spc="181">
                <a:solidFill>
                  <a:srgbClr val="3A3B77"/>
                </a:solidFill>
                <a:latin typeface="Quicksand Bold"/>
              </a:rPr>
              <a:t>01</a:t>
            </a:r>
          </a:p>
        </p:txBody>
      </p:sp>
      <p:sp>
        <p:nvSpPr>
          <p:cNvPr id="40" name="TextBox 40"/>
          <p:cNvSpPr txBox="1"/>
          <p:nvPr/>
        </p:nvSpPr>
        <p:spPr>
          <a:xfrm>
            <a:off x="1964632" y="5172206"/>
            <a:ext cx="1183026" cy="737844"/>
          </a:xfrm>
          <a:prstGeom prst="rect">
            <a:avLst/>
          </a:prstGeom>
        </p:spPr>
        <p:txBody>
          <a:bodyPr lIns="0" tIns="0" rIns="0" bIns="0" rtlCol="0" anchor="t">
            <a:spAutoFit/>
          </a:bodyPr>
          <a:lstStyle/>
          <a:p>
            <a:pPr algn="ctr">
              <a:lnSpc>
                <a:spcPts val="6056"/>
              </a:lnSpc>
            </a:pPr>
            <a:r>
              <a:rPr lang="en-US" sz="4326" spc="181">
                <a:solidFill>
                  <a:srgbClr val="9393C2"/>
                </a:solidFill>
                <a:latin typeface="Quicksand Bold"/>
              </a:rPr>
              <a:t>02</a:t>
            </a:r>
          </a:p>
        </p:txBody>
      </p:sp>
      <p:sp>
        <p:nvSpPr>
          <p:cNvPr id="41" name="TextBox 41"/>
          <p:cNvSpPr txBox="1"/>
          <p:nvPr/>
        </p:nvSpPr>
        <p:spPr>
          <a:xfrm>
            <a:off x="1964632" y="7556223"/>
            <a:ext cx="1183026" cy="737844"/>
          </a:xfrm>
          <a:prstGeom prst="rect">
            <a:avLst/>
          </a:prstGeom>
        </p:spPr>
        <p:txBody>
          <a:bodyPr lIns="0" tIns="0" rIns="0" bIns="0" rtlCol="0" anchor="t">
            <a:spAutoFit/>
          </a:bodyPr>
          <a:lstStyle/>
          <a:p>
            <a:pPr algn="ctr">
              <a:lnSpc>
                <a:spcPts val="6056"/>
              </a:lnSpc>
            </a:pPr>
            <a:r>
              <a:rPr lang="en-US" sz="4326" spc="181">
                <a:solidFill>
                  <a:srgbClr val="BE282F"/>
                </a:solidFill>
                <a:latin typeface="Quicksand Bold"/>
              </a:rPr>
              <a:t>03</a:t>
            </a:r>
          </a:p>
        </p:txBody>
      </p:sp>
      <p:sp>
        <p:nvSpPr>
          <p:cNvPr id="42" name="TextBox 42"/>
          <p:cNvSpPr txBox="1"/>
          <p:nvPr/>
        </p:nvSpPr>
        <p:spPr>
          <a:xfrm>
            <a:off x="1028700" y="952500"/>
            <a:ext cx="6029956" cy="679450"/>
          </a:xfrm>
          <a:prstGeom prst="rect">
            <a:avLst/>
          </a:prstGeom>
        </p:spPr>
        <p:txBody>
          <a:bodyPr lIns="0" tIns="0" rIns="0" bIns="0" rtlCol="0" anchor="t">
            <a:spAutoFit/>
          </a:bodyPr>
          <a:lstStyle/>
          <a:p>
            <a:pPr>
              <a:lnSpc>
                <a:spcPts val="5599"/>
              </a:lnSpc>
            </a:pPr>
            <a:r>
              <a:rPr lang="en-US" sz="3999" spc="167">
                <a:solidFill>
                  <a:srgbClr val="000000"/>
                </a:solidFill>
                <a:latin typeface="Quicksand Bold"/>
              </a:rPr>
              <a:t>WE ARE LOOKING TO...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p:nvPr/>
        </p:nvGrpSpPr>
        <p:grpSpPr>
          <a:xfrm>
            <a:off x="9144000" y="0"/>
            <a:ext cx="9144000" cy="10287000"/>
            <a:chOff x="0" y="0"/>
            <a:chExt cx="12192000" cy="13716000"/>
          </a:xfrm>
        </p:grpSpPr>
        <p:pic>
          <p:nvPicPr>
            <p:cNvPr id="3" name="Picture 3"/>
            <p:cNvPicPr>
              <a:picLocks noChangeAspect="1"/>
            </p:cNvPicPr>
            <p:nvPr/>
          </p:nvPicPr>
          <p:blipFill>
            <a:blip r:embed="rId2"/>
            <a:srcRect t="12523" b="12523"/>
            <a:stretch>
              <a:fillRect/>
            </a:stretch>
          </p:blipFill>
          <p:spPr>
            <a:xfrm>
              <a:off x="0" y="0"/>
              <a:ext cx="12192000" cy="13716000"/>
            </a:xfrm>
            <a:prstGeom prst="rect">
              <a:avLst/>
            </a:prstGeom>
          </p:spPr>
        </p:pic>
      </p:grpSp>
      <p:sp>
        <p:nvSpPr>
          <p:cNvPr id="4" name="TextBox 4"/>
          <p:cNvSpPr txBox="1"/>
          <p:nvPr/>
        </p:nvSpPr>
        <p:spPr>
          <a:xfrm>
            <a:off x="1028700" y="3192255"/>
            <a:ext cx="6755583" cy="5741670"/>
          </a:xfrm>
          <a:prstGeom prst="rect">
            <a:avLst/>
          </a:prstGeom>
        </p:spPr>
        <p:txBody>
          <a:bodyPr lIns="0" tIns="0" rIns="0" bIns="0" rtlCol="0" anchor="t">
            <a:spAutoFit/>
          </a:bodyPr>
          <a:lstStyle/>
          <a:p>
            <a:pPr marL="604519" lvl="1" indent="-302260">
              <a:lnSpc>
                <a:spcPts val="4199"/>
              </a:lnSpc>
              <a:buFont typeface="Arial"/>
              <a:buChar char="•"/>
            </a:pPr>
            <a:r>
              <a:rPr lang="en-US" sz="2799">
                <a:solidFill>
                  <a:srgbClr val="000000"/>
                </a:solidFill>
                <a:latin typeface="Quicksand"/>
              </a:rPr>
              <a:t>Cryptography is the science of keeping information secret and safe.​</a:t>
            </a:r>
          </a:p>
          <a:p>
            <a:pPr marL="604519" lvl="1" indent="-302260">
              <a:lnSpc>
                <a:spcPts val="4199"/>
              </a:lnSpc>
              <a:buFont typeface="Arial"/>
              <a:buChar char="•"/>
            </a:pPr>
            <a:r>
              <a:rPr lang="en-US" sz="2799">
                <a:solidFill>
                  <a:srgbClr val="000000"/>
                </a:solidFill>
                <a:latin typeface="Quicksand"/>
              </a:rPr>
              <a:t>It is used in every modern electronic system and device today.​</a:t>
            </a:r>
          </a:p>
          <a:p>
            <a:pPr marL="604519" lvl="1" indent="-302260">
              <a:lnSpc>
                <a:spcPts val="4199"/>
              </a:lnSpc>
              <a:buFont typeface="Arial"/>
              <a:buChar char="•"/>
            </a:pPr>
            <a:r>
              <a:rPr lang="en-US" sz="2799">
                <a:solidFill>
                  <a:srgbClr val="000000"/>
                </a:solidFill>
                <a:latin typeface="Quicksand"/>
              </a:rPr>
              <a:t>However, it's been used for centuries! ​</a:t>
            </a:r>
          </a:p>
          <a:p>
            <a:pPr>
              <a:lnSpc>
                <a:spcPts val="4199"/>
              </a:lnSpc>
            </a:pPr>
            <a:r>
              <a:rPr lang="en-US" sz="2799">
                <a:solidFill>
                  <a:srgbClr val="000000"/>
                </a:solidFill>
                <a:latin typeface="Quicksand"/>
              </a:rPr>
              <a:t>​</a:t>
            </a:r>
          </a:p>
          <a:p>
            <a:pPr>
              <a:lnSpc>
                <a:spcPts val="4199"/>
              </a:lnSpc>
            </a:pPr>
            <a:r>
              <a:rPr lang="en-US" sz="2799">
                <a:solidFill>
                  <a:srgbClr val="000000"/>
                </a:solidFill>
                <a:latin typeface="Quicksand"/>
              </a:rPr>
              <a:t>Think, Pair, Share</a:t>
            </a:r>
          </a:p>
          <a:p>
            <a:pPr>
              <a:lnSpc>
                <a:spcPts val="4199"/>
              </a:lnSpc>
            </a:pPr>
            <a:r>
              <a:rPr lang="en-US" sz="2799">
                <a:solidFill>
                  <a:srgbClr val="000000"/>
                </a:solidFill>
                <a:latin typeface="Quicksand Bold"/>
              </a:rPr>
              <a:t>What information do we need to be private?</a:t>
            </a:r>
          </a:p>
          <a:p>
            <a:pPr marL="0" lvl="0" indent="0" algn="l">
              <a:lnSpc>
                <a:spcPts val="4199"/>
              </a:lnSpc>
              <a:spcBef>
                <a:spcPct val="0"/>
              </a:spcBef>
            </a:pPr>
            <a:endParaRPr lang="en-US" sz="2799">
              <a:solidFill>
                <a:srgbClr val="000000"/>
              </a:solidFill>
              <a:latin typeface="Quicksand Bold"/>
            </a:endParaRPr>
          </a:p>
        </p:txBody>
      </p:sp>
      <p:sp>
        <p:nvSpPr>
          <p:cNvPr id="5" name="TextBox 5"/>
          <p:cNvSpPr txBox="1"/>
          <p:nvPr/>
        </p:nvSpPr>
        <p:spPr>
          <a:xfrm>
            <a:off x="1028700" y="1019175"/>
            <a:ext cx="6385316" cy="1838325"/>
          </a:xfrm>
          <a:prstGeom prst="rect">
            <a:avLst/>
          </a:prstGeom>
        </p:spPr>
        <p:txBody>
          <a:bodyPr lIns="0" tIns="0" rIns="0" bIns="0" rtlCol="0" anchor="t">
            <a:spAutoFit/>
          </a:bodyPr>
          <a:lstStyle/>
          <a:p>
            <a:pPr marL="0" lvl="0" indent="0" algn="l">
              <a:lnSpc>
                <a:spcPts val="7200"/>
              </a:lnSpc>
              <a:spcBef>
                <a:spcPct val="0"/>
              </a:spcBef>
            </a:pPr>
            <a:r>
              <a:rPr lang="en-US" sz="6000">
                <a:solidFill>
                  <a:srgbClr val="000000"/>
                </a:solidFill>
                <a:latin typeface="Quicksand Bold"/>
              </a:rPr>
              <a:t>What is Cryptography?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grpSp>
        <p:nvGrpSpPr>
          <p:cNvPr id="2" name="Group 2"/>
          <p:cNvGrpSpPr/>
          <p:nvPr/>
        </p:nvGrpSpPr>
        <p:grpSpPr>
          <a:xfrm>
            <a:off x="8107821" y="5487099"/>
            <a:ext cx="4044027" cy="4799901"/>
            <a:chOff x="0" y="0"/>
            <a:chExt cx="5392036" cy="6399868"/>
          </a:xfrm>
        </p:grpSpPr>
        <p:pic>
          <p:nvPicPr>
            <p:cNvPr id="3" name="Picture 3"/>
            <p:cNvPicPr>
              <a:picLocks noChangeAspect="1"/>
            </p:cNvPicPr>
            <p:nvPr/>
          </p:nvPicPr>
          <p:blipFill>
            <a:blip r:embed="rId2"/>
            <a:srcRect l="21933" r="21933"/>
            <a:stretch>
              <a:fillRect/>
            </a:stretch>
          </p:blipFill>
          <p:spPr>
            <a:xfrm>
              <a:off x="0" y="0"/>
              <a:ext cx="5392036" cy="6399868"/>
            </a:xfrm>
            <a:prstGeom prst="rect">
              <a:avLst/>
            </a:prstGeom>
          </p:spPr>
        </p:pic>
      </p:grpSp>
      <p:sp>
        <p:nvSpPr>
          <p:cNvPr id="4" name="TextBox 4"/>
          <p:cNvSpPr txBox="1"/>
          <p:nvPr/>
        </p:nvSpPr>
        <p:spPr>
          <a:xfrm>
            <a:off x="1335471" y="1104900"/>
            <a:ext cx="13307460" cy="1087755"/>
          </a:xfrm>
          <a:prstGeom prst="rect">
            <a:avLst/>
          </a:prstGeom>
        </p:spPr>
        <p:txBody>
          <a:bodyPr lIns="0" tIns="0" rIns="0" bIns="0" rtlCol="0" anchor="t">
            <a:spAutoFit/>
          </a:bodyPr>
          <a:lstStyle/>
          <a:p>
            <a:pPr marL="0" lvl="0" indent="0">
              <a:lnSpc>
                <a:spcPts val="8415"/>
              </a:lnSpc>
            </a:pPr>
            <a:r>
              <a:rPr lang="en-US" sz="7650">
                <a:solidFill>
                  <a:srgbClr val="000000"/>
                </a:solidFill>
                <a:latin typeface="Quicksand Bold"/>
              </a:rPr>
              <a:t>Sending Secret Messages</a:t>
            </a:r>
          </a:p>
        </p:txBody>
      </p:sp>
      <p:sp>
        <p:nvSpPr>
          <p:cNvPr id="5" name="TextBox 5"/>
          <p:cNvSpPr txBox="1"/>
          <p:nvPr/>
        </p:nvSpPr>
        <p:spPr>
          <a:xfrm>
            <a:off x="1480358" y="2977433"/>
            <a:ext cx="5580136" cy="5785485"/>
          </a:xfrm>
          <a:prstGeom prst="rect">
            <a:avLst/>
          </a:prstGeom>
        </p:spPr>
        <p:txBody>
          <a:bodyPr lIns="0" tIns="0" rIns="0" bIns="0" rtlCol="0" anchor="t">
            <a:spAutoFit/>
          </a:bodyPr>
          <a:lstStyle/>
          <a:p>
            <a:pPr marL="647700" lvl="1" indent="-323850">
              <a:lnSpc>
                <a:spcPts val="4620"/>
              </a:lnSpc>
              <a:buFont typeface="Arial"/>
              <a:buChar char="•"/>
            </a:pPr>
            <a:r>
              <a:rPr lang="en-US" sz="3000">
                <a:solidFill>
                  <a:srgbClr val="000000"/>
                </a:solidFill>
                <a:latin typeface="Quicksand"/>
              </a:rPr>
              <a:t>Cryptography keeps information private by applying a special set of rules that makes it impossible to understand ('</a:t>
            </a:r>
            <a:r>
              <a:rPr lang="en-US" sz="3000">
                <a:solidFill>
                  <a:srgbClr val="000000"/>
                </a:solidFill>
                <a:latin typeface="Quicksand Bold"/>
              </a:rPr>
              <a:t>encryption</a:t>
            </a:r>
            <a:r>
              <a:rPr lang="en-US" sz="3000">
                <a:solidFill>
                  <a:srgbClr val="000000"/>
                </a:solidFill>
                <a:latin typeface="Quicksand"/>
              </a:rPr>
              <a:t>').​ </a:t>
            </a:r>
          </a:p>
          <a:p>
            <a:pPr marL="647700" lvl="1" indent="-323850">
              <a:lnSpc>
                <a:spcPts val="4620"/>
              </a:lnSpc>
              <a:buFont typeface="Arial"/>
              <a:buChar char="•"/>
            </a:pPr>
            <a:r>
              <a:rPr lang="en-US" sz="3000">
                <a:solidFill>
                  <a:srgbClr val="000000"/>
                </a:solidFill>
                <a:latin typeface="Quicksand"/>
              </a:rPr>
              <a:t>We can then use another set of rules to understand the unreadable information ('</a:t>
            </a:r>
            <a:r>
              <a:rPr lang="en-US" sz="3000">
                <a:solidFill>
                  <a:srgbClr val="000000"/>
                </a:solidFill>
                <a:latin typeface="Quicksand Bold"/>
              </a:rPr>
              <a:t>decryption</a:t>
            </a:r>
            <a:r>
              <a:rPr lang="en-US" sz="3000">
                <a:solidFill>
                  <a:srgbClr val="000000"/>
                </a:solidFill>
                <a:latin typeface="Quicksand"/>
              </a:rPr>
              <a:t>').​</a:t>
            </a:r>
          </a:p>
        </p:txBody>
      </p:sp>
      <p:sp>
        <p:nvSpPr>
          <p:cNvPr id="6" name="TextBox 6"/>
          <p:cNvSpPr txBox="1"/>
          <p:nvPr/>
        </p:nvSpPr>
        <p:spPr>
          <a:xfrm>
            <a:off x="13794823" y="4762500"/>
            <a:ext cx="4044027" cy="466725"/>
          </a:xfrm>
          <a:prstGeom prst="rect">
            <a:avLst/>
          </a:prstGeom>
        </p:spPr>
        <p:txBody>
          <a:bodyPr lIns="0" tIns="0" rIns="0" bIns="0" rtlCol="0" anchor="t">
            <a:spAutoFit/>
          </a:bodyPr>
          <a:lstStyle/>
          <a:p>
            <a:pPr marL="0" lvl="0" indent="0">
              <a:lnSpc>
                <a:spcPts val="3600"/>
              </a:lnSpc>
            </a:pPr>
            <a:r>
              <a:rPr lang="en-US" sz="3000">
                <a:solidFill>
                  <a:srgbClr val="000000"/>
                </a:solidFill>
                <a:latin typeface="Quicksand Bold"/>
              </a:rPr>
              <a:t>Caesar cipher</a:t>
            </a:r>
          </a:p>
        </p:txBody>
      </p:sp>
      <p:sp>
        <p:nvSpPr>
          <p:cNvPr id="7" name="TextBox 7"/>
          <p:cNvSpPr txBox="1"/>
          <p:nvPr/>
        </p:nvSpPr>
        <p:spPr>
          <a:xfrm>
            <a:off x="8107821" y="4762500"/>
            <a:ext cx="4044027" cy="466725"/>
          </a:xfrm>
          <a:prstGeom prst="rect">
            <a:avLst/>
          </a:prstGeom>
        </p:spPr>
        <p:txBody>
          <a:bodyPr lIns="0" tIns="0" rIns="0" bIns="0" rtlCol="0" anchor="t">
            <a:spAutoFit/>
          </a:bodyPr>
          <a:lstStyle/>
          <a:p>
            <a:pPr marL="0" lvl="0" indent="0">
              <a:lnSpc>
                <a:spcPts val="3600"/>
              </a:lnSpc>
            </a:pPr>
            <a:r>
              <a:rPr lang="en-US" sz="3000">
                <a:solidFill>
                  <a:srgbClr val="000000"/>
                </a:solidFill>
                <a:latin typeface="Quicksand Bold"/>
              </a:rPr>
              <a:t>Pigpen cipher</a:t>
            </a:r>
          </a:p>
        </p:txBody>
      </p:sp>
      <p:grpSp>
        <p:nvGrpSpPr>
          <p:cNvPr id="8" name="Group 8"/>
          <p:cNvGrpSpPr/>
          <p:nvPr/>
        </p:nvGrpSpPr>
        <p:grpSpPr>
          <a:xfrm>
            <a:off x="13794823" y="5487099"/>
            <a:ext cx="4044027" cy="4799901"/>
            <a:chOff x="0" y="0"/>
            <a:chExt cx="5392036" cy="6399868"/>
          </a:xfrm>
        </p:grpSpPr>
        <p:pic>
          <p:nvPicPr>
            <p:cNvPr id="9" name="Picture 9"/>
            <p:cNvPicPr>
              <a:picLocks noChangeAspect="1"/>
            </p:cNvPicPr>
            <p:nvPr/>
          </p:nvPicPr>
          <p:blipFill>
            <a:blip r:embed="rId3"/>
            <a:srcRect l="7873" r="7873"/>
            <a:stretch>
              <a:fillRect/>
            </a:stretch>
          </p:blipFill>
          <p:spPr>
            <a:xfrm>
              <a:off x="0" y="0"/>
              <a:ext cx="5392036" cy="6399868"/>
            </a:xfrm>
            <a:prstGeom prst="rect">
              <a:avLst/>
            </a:prstGeom>
          </p:spPr>
        </p:pic>
      </p:grpSp>
      <p:sp>
        <p:nvSpPr>
          <p:cNvPr id="10" name="TextBox 10"/>
          <p:cNvSpPr txBox="1"/>
          <p:nvPr/>
        </p:nvSpPr>
        <p:spPr>
          <a:xfrm>
            <a:off x="8107821" y="3962400"/>
            <a:ext cx="10072528" cy="466725"/>
          </a:xfrm>
          <a:prstGeom prst="rect">
            <a:avLst/>
          </a:prstGeom>
        </p:spPr>
        <p:txBody>
          <a:bodyPr lIns="0" tIns="0" rIns="0" bIns="0" rtlCol="0" anchor="t">
            <a:spAutoFit/>
          </a:bodyPr>
          <a:lstStyle/>
          <a:p>
            <a:pPr>
              <a:lnSpc>
                <a:spcPts val="3600"/>
              </a:lnSpc>
            </a:pPr>
            <a:r>
              <a:rPr lang="en-US" sz="3000">
                <a:solidFill>
                  <a:srgbClr val="000000"/>
                </a:solidFill>
                <a:latin typeface="Quicksand"/>
              </a:rPr>
              <a:t>Two cryptographic methods we’ll explore are: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2157211" y="2087126"/>
            <a:ext cx="14408239" cy="1057275"/>
          </a:xfrm>
          <a:prstGeom prst="rect">
            <a:avLst/>
          </a:prstGeom>
        </p:spPr>
        <p:txBody>
          <a:bodyPr lIns="0" tIns="0" rIns="0" bIns="0" rtlCol="0" anchor="t">
            <a:spAutoFit/>
          </a:bodyPr>
          <a:lstStyle/>
          <a:p>
            <a:pPr algn="ctr">
              <a:lnSpc>
                <a:spcPts val="4200"/>
              </a:lnSpc>
              <a:spcBef>
                <a:spcPct val="0"/>
              </a:spcBef>
            </a:pPr>
            <a:r>
              <a:rPr lang="en-US" sz="3000" spc="96">
                <a:solidFill>
                  <a:srgbClr val="000000"/>
                </a:solidFill>
                <a:latin typeface="Quicksand"/>
              </a:rPr>
              <a:t>The pigpen cipher is a simple </a:t>
            </a:r>
            <a:r>
              <a:rPr lang="en-US" sz="3000" spc="96">
                <a:solidFill>
                  <a:srgbClr val="000000"/>
                </a:solidFill>
                <a:latin typeface="Quicksand Bold"/>
              </a:rPr>
              <a:t>geometric</a:t>
            </a:r>
            <a:r>
              <a:rPr lang="en-US" sz="3000" spc="96">
                <a:solidFill>
                  <a:srgbClr val="000000"/>
                </a:solidFill>
                <a:latin typeface="Quicksand"/>
              </a:rPr>
              <a:t> </a:t>
            </a:r>
            <a:r>
              <a:rPr lang="en-US" sz="3000" spc="96">
                <a:solidFill>
                  <a:srgbClr val="000000"/>
                </a:solidFill>
                <a:latin typeface="Quicksand Bold"/>
              </a:rPr>
              <a:t>substitution</a:t>
            </a:r>
            <a:r>
              <a:rPr lang="en-US" sz="3000" spc="96">
                <a:solidFill>
                  <a:srgbClr val="000000"/>
                </a:solidFill>
                <a:latin typeface="Quicksand"/>
              </a:rPr>
              <a:t> cipher, which swaps out letters for symbols using this grid:</a:t>
            </a:r>
          </a:p>
        </p:txBody>
      </p:sp>
      <p:sp>
        <p:nvSpPr>
          <p:cNvPr id="3" name="Freeform 3"/>
          <p:cNvSpPr/>
          <p:nvPr/>
        </p:nvSpPr>
        <p:spPr>
          <a:xfrm>
            <a:off x="965915" y="3477296"/>
            <a:ext cx="7469746" cy="4749085"/>
          </a:xfrm>
          <a:custGeom>
            <a:avLst/>
            <a:gdLst/>
            <a:ahLst/>
            <a:cxnLst/>
            <a:rect l="l" t="t" r="r" b="b"/>
            <a:pathLst>
              <a:path w="7469746" h="4749085">
                <a:moveTo>
                  <a:pt x="0" y="0"/>
                </a:moveTo>
                <a:lnTo>
                  <a:pt x="7469747" y="0"/>
                </a:lnTo>
                <a:lnTo>
                  <a:pt x="7469747" y="4749084"/>
                </a:lnTo>
                <a:lnTo>
                  <a:pt x="0" y="4749084"/>
                </a:lnTo>
                <a:lnTo>
                  <a:pt x="0" y="0"/>
                </a:lnTo>
                <a:close/>
              </a:path>
            </a:pathLst>
          </a:custGeom>
          <a:blipFill>
            <a:blip r:embed="rId3"/>
            <a:stretch>
              <a:fillRect l="-1828" t="-1268" r="-1625" b="-1196"/>
            </a:stretch>
          </a:blipFill>
        </p:spPr>
        <p:txBody>
          <a:bodyPr/>
          <a:lstStyle/>
          <a:p>
            <a:endParaRPr lang="en-GB"/>
          </a:p>
        </p:txBody>
      </p:sp>
      <p:sp>
        <p:nvSpPr>
          <p:cNvPr id="4" name="Freeform 4"/>
          <p:cNvSpPr/>
          <p:nvPr/>
        </p:nvSpPr>
        <p:spPr>
          <a:xfrm>
            <a:off x="9925372" y="3477296"/>
            <a:ext cx="7333928" cy="4749085"/>
          </a:xfrm>
          <a:custGeom>
            <a:avLst/>
            <a:gdLst/>
            <a:ahLst/>
            <a:cxnLst/>
            <a:rect l="l" t="t" r="r" b="b"/>
            <a:pathLst>
              <a:path w="7333928" h="4749085">
                <a:moveTo>
                  <a:pt x="0" y="0"/>
                </a:moveTo>
                <a:lnTo>
                  <a:pt x="7333928" y="0"/>
                </a:lnTo>
                <a:lnTo>
                  <a:pt x="7333928" y="4749084"/>
                </a:lnTo>
                <a:lnTo>
                  <a:pt x="0" y="4749084"/>
                </a:lnTo>
                <a:lnTo>
                  <a:pt x="0" y="0"/>
                </a:lnTo>
                <a:close/>
              </a:path>
            </a:pathLst>
          </a:custGeom>
          <a:blipFill>
            <a:blip r:embed="rId4"/>
            <a:stretch>
              <a:fillRect l="-6369" r="-12386" b="-1170"/>
            </a:stretch>
          </a:blipFill>
        </p:spPr>
        <p:txBody>
          <a:bodyPr/>
          <a:lstStyle/>
          <a:p>
            <a:endParaRPr lang="en-GB"/>
          </a:p>
        </p:txBody>
      </p:sp>
      <p:sp>
        <p:nvSpPr>
          <p:cNvPr id="5" name="TextBox 5"/>
          <p:cNvSpPr txBox="1"/>
          <p:nvPr/>
        </p:nvSpPr>
        <p:spPr>
          <a:xfrm>
            <a:off x="964257" y="8838565"/>
            <a:ext cx="16359485" cy="1028701"/>
          </a:xfrm>
          <a:prstGeom prst="rect">
            <a:avLst/>
          </a:prstGeom>
        </p:spPr>
        <p:txBody>
          <a:bodyPr lIns="0" tIns="0" rIns="0" bIns="0" rtlCol="0" anchor="t">
            <a:spAutoFit/>
          </a:bodyPr>
          <a:lstStyle/>
          <a:p>
            <a:pPr algn="ctr">
              <a:lnSpc>
                <a:spcPts val="4199"/>
              </a:lnSpc>
              <a:spcBef>
                <a:spcPct val="0"/>
              </a:spcBef>
            </a:pPr>
            <a:r>
              <a:rPr lang="en-US" sz="2999" spc="95">
                <a:solidFill>
                  <a:srgbClr val="000000"/>
                </a:solidFill>
                <a:latin typeface="Quicksand Semi-Bold"/>
              </a:rPr>
              <a:t>Read more about the Pigpen cipher and have a go at writing your own phrases here: </a:t>
            </a:r>
          </a:p>
          <a:p>
            <a:pPr algn="ctr">
              <a:lnSpc>
                <a:spcPts val="4199"/>
              </a:lnSpc>
              <a:spcBef>
                <a:spcPct val="0"/>
              </a:spcBef>
            </a:pPr>
            <a:r>
              <a:rPr lang="en-US" sz="2999" u="sng" spc="95">
                <a:solidFill>
                  <a:srgbClr val="000000"/>
                </a:solidFill>
                <a:latin typeface="Quicksand Semi-Bold"/>
                <a:hlinkClick r:id="rId5" tooltip="https://www.boxentriq.com/code-breaking/pigpen-cipher"/>
              </a:rPr>
              <a:t>https://www.boxentriq.com/code-breaking/pigpen-cipher</a:t>
            </a:r>
          </a:p>
        </p:txBody>
      </p:sp>
      <p:sp>
        <p:nvSpPr>
          <p:cNvPr id="6" name="TextBox 6"/>
          <p:cNvSpPr txBox="1"/>
          <p:nvPr/>
        </p:nvSpPr>
        <p:spPr>
          <a:xfrm>
            <a:off x="2490270" y="732671"/>
            <a:ext cx="13307460" cy="1087755"/>
          </a:xfrm>
          <a:prstGeom prst="rect">
            <a:avLst/>
          </a:prstGeom>
        </p:spPr>
        <p:txBody>
          <a:bodyPr lIns="0" tIns="0" rIns="0" bIns="0" rtlCol="0" anchor="t">
            <a:spAutoFit/>
          </a:bodyPr>
          <a:lstStyle/>
          <a:p>
            <a:pPr marL="0" lvl="0" indent="0" algn="ctr">
              <a:lnSpc>
                <a:spcPts val="8415"/>
              </a:lnSpc>
            </a:pPr>
            <a:r>
              <a:rPr lang="en-US" sz="7650">
                <a:solidFill>
                  <a:srgbClr val="000000"/>
                </a:solidFill>
                <a:latin typeface="Quicksand Bold"/>
              </a:rPr>
              <a:t>Pigpen Cipher</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2490270" y="755433"/>
            <a:ext cx="13307460" cy="1087755"/>
          </a:xfrm>
          <a:prstGeom prst="rect">
            <a:avLst/>
          </a:prstGeom>
        </p:spPr>
        <p:txBody>
          <a:bodyPr lIns="0" tIns="0" rIns="0" bIns="0" rtlCol="0" anchor="t">
            <a:spAutoFit/>
          </a:bodyPr>
          <a:lstStyle/>
          <a:p>
            <a:pPr marL="0" lvl="0" indent="0" algn="ctr">
              <a:lnSpc>
                <a:spcPts val="8415"/>
              </a:lnSpc>
            </a:pPr>
            <a:r>
              <a:rPr lang="en-US" sz="7650">
                <a:solidFill>
                  <a:srgbClr val="000000"/>
                </a:solidFill>
                <a:latin typeface="Quicksand Bold"/>
              </a:rPr>
              <a:t>Pigpen Cipher</a:t>
            </a:r>
          </a:p>
        </p:txBody>
      </p:sp>
      <p:sp>
        <p:nvSpPr>
          <p:cNvPr id="3" name="Freeform 3"/>
          <p:cNvSpPr/>
          <p:nvPr/>
        </p:nvSpPr>
        <p:spPr>
          <a:xfrm>
            <a:off x="1255240" y="2309913"/>
            <a:ext cx="15777520" cy="833288"/>
          </a:xfrm>
          <a:custGeom>
            <a:avLst/>
            <a:gdLst/>
            <a:ahLst/>
            <a:cxnLst/>
            <a:rect l="l" t="t" r="r" b="b"/>
            <a:pathLst>
              <a:path w="15777520" h="833288">
                <a:moveTo>
                  <a:pt x="0" y="0"/>
                </a:moveTo>
                <a:lnTo>
                  <a:pt x="15777520" y="0"/>
                </a:lnTo>
                <a:lnTo>
                  <a:pt x="15777520" y="833288"/>
                </a:lnTo>
                <a:lnTo>
                  <a:pt x="0" y="833288"/>
                </a:lnTo>
                <a:lnTo>
                  <a:pt x="0" y="0"/>
                </a:lnTo>
                <a:close/>
              </a:path>
            </a:pathLst>
          </a:custGeom>
          <a:blipFill>
            <a:blip r:embed="rId2"/>
            <a:stretch>
              <a:fillRect l="-147" r="-147"/>
            </a:stretch>
          </a:blipFill>
        </p:spPr>
        <p:txBody>
          <a:bodyPr/>
          <a:lstStyle/>
          <a:p>
            <a:endParaRPr lang="en-GB"/>
          </a:p>
        </p:txBody>
      </p:sp>
      <p:sp>
        <p:nvSpPr>
          <p:cNvPr id="4" name="TextBox 4"/>
          <p:cNvSpPr txBox="1"/>
          <p:nvPr/>
        </p:nvSpPr>
        <p:spPr>
          <a:xfrm>
            <a:off x="1028700" y="3742437"/>
            <a:ext cx="16230600" cy="6075547"/>
          </a:xfrm>
          <a:prstGeom prst="rect">
            <a:avLst/>
          </a:prstGeom>
        </p:spPr>
        <p:txBody>
          <a:bodyPr lIns="0" tIns="0" rIns="0" bIns="0" rtlCol="0" anchor="t">
            <a:spAutoFit/>
          </a:bodyPr>
          <a:lstStyle/>
          <a:p>
            <a:pPr>
              <a:lnSpc>
                <a:spcPts val="4802"/>
              </a:lnSpc>
              <a:spcBef>
                <a:spcPct val="0"/>
              </a:spcBef>
            </a:pPr>
            <a:r>
              <a:rPr lang="en-US" sz="3430" spc="109">
                <a:solidFill>
                  <a:srgbClr val="000000"/>
                </a:solidFill>
                <a:latin typeface="Quicksand Semi-Bold"/>
              </a:rPr>
              <a:t>Work out the message using the key</a:t>
            </a:r>
          </a:p>
          <a:p>
            <a:pPr>
              <a:lnSpc>
                <a:spcPts val="4802"/>
              </a:lnSpc>
              <a:spcBef>
                <a:spcPct val="0"/>
              </a:spcBef>
            </a:pPr>
            <a:endParaRPr lang="en-US" sz="3430" spc="109">
              <a:solidFill>
                <a:srgbClr val="000000"/>
              </a:solidFill>
              <a:latin typeface="Quicksand Semi-Bold"/>
            </a:endParaRPr>
          </a:p>
          <a:p>
            <a:pPr marL="740590" lvl="1" indent="-370295">
              <a:lnSpc>
                <a:spcPts val="4802"/>
              </a:lnSpc>
              <a:buFont typeface="Arial"/>
              <a:buChar char="•"/>
            </a:pPr>
            <a:r>
              <a:rPr lang="en-US" sz="3430" spc="109">
                <a:solidFill>
                  <a:srgbClr val="000000"/>
                </a:solidFill>
                <a:latin typeface="Quicksand Semi-Bold"/>
              </a:rPr>
              <a:t>Write a message to your friend and </a:t>
            </a:r>
            <a:r>
              <a:rPr lang="en-US" sz="3430" spc="109">
                <a:solidFill>
                  <a:srgbClr val="000000"/>
                </a:solidFill>
                <a:latin typeface="Quicksand Bold"/>
              </a:rPr>
              <a:t>encrypt</a:t>
            </a:r>
            <a:r>
              <a:rPr lang="en-US" sz="3430" spc="109">
                <a:solidFill>
                  <a:srgbClr val="000000"/>
                </a:solidFill>
                <a:latin typeface="Quicksand Semi-Bold"/>
              </a:rPr>
              <a:t> it using the Pigpen cipher</a:t>
            </a:r>
          </a:p>
          <a:p>
            <a:pPr marL="740590" lvl="1" indent="-370295">
              <a:lnSpc>
                <a:spcPts val="4802"/>
              </a:lnSpc>
              <a:buFont typeface="Arial"/>
              <a:buChar char="•"/>
            </a:pPr>
            <a:r>
              <a:rPr lang="en-US" sz="3430" spc="109">
                <a:solidFill>
                  <a:srgbClr val="000000"/>
                </a:solidFill>
                <a:latin typeface="Quicksand Bold"/>
              </a:rPr>
              <a:t>Decrypt</a:t>
            </a:r>
            <a:r>
              <a:rPr lang="en-US" sz="3430" spc="109">
                <a:solidFill>
                  <a:srgbClr val="000000"/>
                </a:solidFill>
                <a:latin typeface="Quicksand Semi-Bold"/>
              </a:rPr>
              <a:t> a message from your friend</a:t>
            </a:r>
          </a:p>
          <a:p>
            <a:pPr marL="740590" lvl="1" indent="-370295">
              <a:lnSpc>
                <a:spcPts val="4802"/>
              </a:lnSpc>
              <a:buFont typeface="Arial"/>
              <a:buChar char="•"/>
            </a:pPr>
            <a:r>
              <a:rPr lang="en-US" sz="3430" spc="109">
                <a:solidFill>
                  <a:srgbClr val="000000"/>
                </a:solidFill>
                <a:latin typeface="Quicksand Semi-Bold"/>
              </a:rPr>
              <a:t>Research frequency analysis techniques here: https://www.boxentriq.com/code-breaking/pigpen-cipher</a:t>
            </a:r>
          </a:p>
          <a:p>
            <a:pPr>
              <a:lnSpc>
                <a:spcPts val="4802"/>
              </a:lnSpc>
              <a:spcBef>
                <a:spcPct val="0"/>
              </a:spcBef>
            </a:pPr>
            <a:endParaRPr lang="en-US" sz="3430" spc="109">
              <a:solidFill>
                <a:srgbClr val="000000"/>
              </a:solidFill>
              <a:latin typeface="Quicksand Semi-Bold"/>
            </a:endParaRPr>
          </a:p>
          <a:p>
            <a:pPr>
              <a:lnSpc>
                <a:spcPts val="4802"/>
              </a:lnSpc>
              <a:spcBef>
                <a:spcPct val="0"/>
              </a:spcBef>
            </a:pPr>
            <a:r>
              <a:rPr lang="en-US" sz="3430" spc="109">
                <a:solidFill>
                  <a:srgbClr val="000000"/>
                </a:solidFill>
                <a:latin typeface="Quicksand Semi-Bold"/>
              </a:rPr>
              <a:t>Think, pair, share</a:t>
            </a:r>
          </a:p>
          <a:p>
            <a:pPr>
              <a:lnSpc>
                <a:spcPts val="4802"/>
              </a:lnSpc>
              <a:spcBef>
                <a:spcPct val="0"/>
              </a:spcBef>
            </a:pPr>
            <a:r>
              <a:rPr lang="en-US" sz="3430" spc="109">
                <a:solidFill>
                  <a:srgbClr val="000000"/>
                </a:solidFill>
                <a:latin typeface="Quicksand Bold"/>
              </a:rPr>
              <a:t>Can you tweak the rules to make the pigpen cipher more secure?</a:t>
            </a:r>
          </a:p>
          <a:p>
            <a:pPr>
              <a:lnSpc>
                <a:spcPts val="4802"/>
              </a:lnSpc>
              <a:spcBef>
                <a:spcPct val="0"/>
              </a:spcBef>
            </a:pPr>
            <a:r>
              <a:rPr lang="en-US" sz="3430" spc="109">
                <a:solidFill>
                  <a:srgbClr val="000000"/>
                </a:solidFill>
                <a:latin typeface="Quicksand Bold"/>
              </a:rPr>
              <a:t>How easy would it be for someone to crack the code?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2490270" y="755433"/>
            <a:ext cx="13307460" cy="1087755"/>
          </a:xfrm>
          <a:prstGeom prst="rect">
            <a:avLst/>
          </a:prstGeom>
        </p:spPr>
        <p:txBody>
          <a:bodyPr lIns="0" tIns="0" rIns="0" bIns="0" rtlCol="0" anchor="t">
            <a:spAutoFit/>
          </a:bodyPr>
          <a:lstStyle/>
          <a:p>
            <a:pPr marL="0" lvl="0" indent="0" algn="ctr">
              <a:lnSpc>
                <a:spcPts val="8415"/>
              </a:lnSpc>
            </a:pPr>
            <a:r>
              <a:rPr lang="en-US" sz="7650">
                <a:solidFill>
                  <a:srgbClr val="000000"/>
                </a:solidFill>
                <a:latin typeface="Quicksand Bold"/>
              </a:rPr>
              <a:t>Pigpen Cipher</a:t>
            </a:r>
          </a:p>
        </p:txBody>
      </p:sp>
      <p:sp>
        <p:nvSpPr>
          <p:cNvPr id="3" name="Freeform 3"/>
          <p:cNvSpPr/>
          <p:nvPr/>
        </p:nvSpPr>
        <p:spPr>
          <a:xfrm>
            <a:off x="1817851" y="2073549"/>
            <a:ext cx="14652298" cy="1505202"/>
          </a:xfrm>
          <a:custGeom>
            <a:avLst/>
            <a:gdLst/>
            <a:ahLst/>
            <a:cxnLst/>
            <a:rect l="l" t="t" r="r" b="b"/>
            <a:pathLst>
              <a:path w="14652298" h="1505202">
                <a:moveTo>
                  <a:pt x="0" y="0"/>
                </a:moveTo>
                <a:lnTo>
                  <a:pt x="14652298" y="0"/>
                </a:lnTo>
                <a:lnTo>
                  <a:pt x="14652298" y="1505202"/>
                </a:lnTo>
                <a:lnTo>
                  <a:pt x="0" y="1505202"/>
                </a:lnTo>
                <a:lnTo>
                  <a:pt x="0" y="0"/>
                </a:lnTo>
                <a:close/>
              </a:path>
            </a:pathLst>
          </a:custGeom>
          <a:blipFill>
            <a:blip r:embed="rId3"/>
            <a:stretch>
              <a:fillRect l="-8" r="-8"/>
            </a:stretch>
          </a:blipFill>
        </p:spPr>
        <p:txBody>
          <a:bodyPr/>
          <a:lstStyle/>
          <a:p>
            <a:endParaRPr lang="en-GB"/>
          </a:p>
        </p:txBody>
      </p:sp>
      <p:sp>
        <p:nvSpPr>
          <p:cNvPr id="4" name="TextBox 4"/>
          <p:cNvSpPr txBox="1"/>
          <p:nvPr/>
        </p:nvSpPr>
        <p:spPr>
          <a:xfrm>
            <a:off x="1028700" y="3742437"/>
            <a:ext cx="16230600" cy="6075547"/>
          </a:xfrm>
          <a:prstGeom prst="rect">
            <a:avLst/>
          </a:prstGeom>
        </p:spPr>
        <p:txBody>
          <a:bodyPr lIns="0" tIns="0" rIns="0" bIns="0" rtlCol="0" anchor="t">
            <a:spAutoFit/>
          </a:bodyPr>
          <a:lstStyle/>
          <a:p>
            <a:pPr>
              <a:lnSpc>
                <a:spcPts val="4802"/>
              </a:lnSpc>
              <a:spcBef>
                <a:spcPct val="0"/>
              </a:spcBef>
            </a:pPr>
            <a:r>
              <a:rPr lang="en-US" sz="3430" spc="109">
                <a:solidFill>
                  <a:srgbClr val="000000"/>
                </a:solidFill>
                <a:latin typeface="Quicksand Semi-Bold"/>
              </a:rPr>
              <a:t>Work out the message using the key</a:t>
            </a:r>
          </a:p>
          <a:p>
            <a:pPr>
              <a:lnSpc>
                <a:spcPts val="4802"/>
              </a:lnSpc>
              <a:spcBef>
                <a:spcPct val="0"/>
              </a:spcBef>
            </a:pPr>
            <a:endParaRPr lang="en-US" sz="3430" spc="109">
              <a:solidFill>
                <a:srgbClr val="000000"/>
              </a:solidFill>
              <a:latin typeface="Quicksand Semi-Bold"/>
            </a:endParaRPr>
          </a:p>
          <a:p>
            <a:pPr marL="740590" lvl="1" indent="-370295">
              <a:lnSpc>
                <a:spcPts val="4802"/>
              </a:lnSpc>
              <a:buFont typeface="Arial"/>
              <a:buChar char="•"/>
            </a:pPr>
            <a:r>
              <a:rPr lang="en-US" sz="3430" spc="109">
                <a:solidFill>
                  <a:srgbClr val="000000"/>
                </a:solidFill>
                <a:latin typeface="Quicksand Semi-Bold"/>
              </a:rPr>
              <a:t>Write a message to your friend and </a:t>
            </a:r>
            <a:r>
              <a:rPr lang="en-US" sz="3430" spc="109">
                <a:solidFill>
                  <a:srgbClr val="000000"/>
                </a:solidFill>
                <a:latin typeface="Quicksand Bold"/>
              </a:rPr>
              <a:t>encrypt</a:t>
            </a:r>
            <a:r>
              <a:rPr lang="en-US" sz="3430" spc="109">
                <a:solidFill>
                  <a:srgbClr val="000000"/>
                </a:solidFill>
                <a:latin typeface="Quicksand Semi-Bold"/>
              </a:rPr>
              <a:t> it using the Pigpen cipher</a:t>
            </a:r>
          </a:p>
          <a:p>
            <a:pPr marL="740590" lvl="1" indent="-370295">
              <a:lnSpc>
                <a:spcPts val="4802"/>
              </a:lnSpc>
              <a:buFont typeface="Arial"/>
              <a:buChar char="•"/>
            </a:pPr>
            <a:r>
              <a:rPr lang="en-US" sz="3430" spc="109">
                <a:solidFill>
                  <a:srgbClr val="000000"/>
                </a:solidFill>
                <a:latin typeface="Quicksand Bold"/>
              </a:rPr>
              <a:t>Decrypt</a:t>
            </a:r>
            <a:r>
              <a:rPr lang="en-US" sz="3430" spc="109">
                <a:solidFill>
                  <a:srgbClr val="000000"/>
                </a:solidFill>
                <a:latin typeface="Quicksand Semi-Bold"/>
              </a:rPr>
              <a:t> a message from your friend</a:t>
            </a:r>
          </a:p>
          <a:p>
            <a:pPr marL="740590" lvl="1" indent="-370295">
              <a:lnSpc>
                <a:spcPts val="4802"/>
              </a:lnSpc>
              <a:buFont typeface="Arial"/>
              <a:buChar char="•"/>
            </a:pPr>
            <a:r>
              <a:rPr lang="en-US" sz="3430" spc="109">
                <a:solidFill>
                  <a:srgbClr val="000000"/>
                </a:solidFill>
                <a:latin typeface="Quicksand Semi-Bold"/>
              </a:rPr>
              <a:t>Research frequency analysis techniques here: https://www.boxentriq.com/code-breaking/pigpen-cipher</a:t>
            </a:r>
          </a:p>
          <a:p>
            <a:pPr>
              <a:lnSpc>
                <a:spcPts val="4802"/>
              </a:lnSpc>
              <a:spcBef>
                <a:spcPct val="0"/>
              </a:spcBef>
            </a:pPr>
            <a:endParaRPr lang="en-US" sz="3430" spc="109">
              <a:solidFill>
                <a:srgbClr val="000000"/>
              </a:solidFill>
              <a:latin typeface="Quicksand Semi-Bold"/>
            </a:endParaRPr>
          </a:p>
          <a:p>
            <a:pPr>
              <a:lnSpc>
                <a:spcPts val="4802"/>
              </a:lnSpc>
              <a:spcBef>
                <a:spcPct val="0"/>
              </a:spcBef>
            </a:pPr>
            <a:r>
              <a:rPr lang="en-US" sz="3430" spc="109">
                <a:solidFill>
                  <a:srgbClr val="000000"/>
                </a:solidFill>
                <a:latin typeface="Quicksand Semi-Bold"/>
              </a:rPr>
              <a:t>Think, pair, share</a:t>
            </a:r>
          </a:p>
          <a:p>
            <a:pPr>
              <a:lnSpc>
                <a:spcPts val="4802"/>
              </a:lnSpc>
              <a:spcBef>
                <a:spcPct val="0"/>
              </a:spcBef>
            </a:pPr>
            <a:r>
              <a:rPr lang="en-US" sz="3430" spc="109">
                <a:solidFill>
                  <a:srgbClr val="000000"/>
                </a:solidFill>
                <a:latin typeface="Quicksand Bold"/>
              </a:rPr>
              <a:t>Can you tweak the rules to make the pigpen cipher more secure?</a:t>
            </a:r>
          </a:p>
          <a:p>
            <a:pPr>
              <a:lnSpc>
                <a:spcPts val="4802"/>
              </a:lnSpc>
              <a:spcBef>
                <a:spcPct val="0"/>
              </a:spcBef>
            </a:pPr>
            <a:r>
              <a:rPr lang="en-US" sz="3430" spc="109">
                <a:solidFill>
                  <a:srgbClr val="000000"/>
                </a:solidFill>
                <a:latin typeface="Quicksand Bold"/>
              </a:rPr>
              <a:t>How easy would it be for someone to crack the code?</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TextBox 2"/>
          <p:cNvSpPr txBox="1"/>
          <p:nvPr/>
        </p:nvSpPr>
        <p:spPr>
          <a:xfrm>
            <a:off x="2490270" y="755433"/>
            <a:ext cx="13307460" cy="1087755"/>
          </a:xfrm>
          <a:prstGeom prst="rect">
            <a:avLst/>
          </a:prstGeom>
        </p:spPr>
        <p:txBody>
          <a:bodyPr lIns="0" tIns="0" rIns="0" bIns="0" rtlCol="0" anchor="t">
            <a:spAutoFit/>
          </a:bodyPr>
          <a:lstStyle/>
          <a:p>
            <a:pPr marL="0" lvl="0" indent="0" algn="ctr">
              <a:lnSpc>
                <a:spcPts val="8415"/>
              </a:lnSpc>
            </a:pPr>
            <a:r>
              <a:rPr lang="en-US" sz="7650">
                <a:solidFill>
                  <a:srgbClr val="000000"/>
                </a:solidFill>
                <a:latin typeface="Quicksand Bold"/>
              </a:rPr>
              <a:t>PigPen Cipher</a:t>
            </a:r>
          </a:p>
        </p:txBody>
      </p:sp>
      <p:sp>
        <p:nvSpPr>
          <p:cNvPr id="3" name="TextBox 3"/>
          <p:cNvSpPr txBox="1"/>
          <p:nvPr/>
        </p:nvSpPr>
        <p:spPr>
          <a:xfrm>
            <a:off x="9533680" y="2560955"/>
            <a:ext cx="7173201" cy="6146165"/>
          </a:xfrm>
          <a:prstGeom prst="rect">
            <a:avLst/>
          </a:prstGeom>
        </p:spPr>
        <p:txBody>
          <a:bodyPr lIns="0" tIns="0" rIns="0" bIns="0" rtlCol="0" anchor="t">
            <a:spAutoFit/>
          </a:bodyPr>
          <a:lstStyle/>
          <a:p>
            <a:pPr>
              <a:lnSpc>
                <a:spcPts val="4060"/>
              </a:lnSpc>
              <a:spcBef>
                <a:spcPct val="0"/>
              </a:spcBef>
            </a:pPr>
            <a:r>
              <a:rPr lang="en-US" sz="2900" spc="92">
                <a:solidFill>
                  <a:srgbClr val="000000"/>
                </a:solidFill>
                <a:latin typeface="Quicksand Bold"/>
              </a:rPr>
              <a:t>How easy would it be for someone to crack the code?</a:t>
            </a:r>
          </a:p>
          <a:p>
            <a:pPr marL="626111" lvl="1" indent="-313055">
              <a:lnSpc>
                <a:spcPts val="4060"/>
              </a:lnSpc>
              <a:buFont typeface="Arial"/>
              <a:buChar char="•"/>
            </a:pPr>
            <a:r>
              <a:rPr lang="en-US" sz="2900" spc="92">
                <a:solidFill>
                  <a:srgbClr val="000000"/>
                </a:solidFill>
                <a:latin typeface="Quicksand"/>
              </a:rPr>
              <a:t>The same </a:t>
            </a:r>
            <a:r>
              <a:rPr lang="en-US" sz="2900" spc="92">
                <a:solidFill>
                  <a:srgbClr val="000000"/>
                </a:solidFill>
                <a:latin typeface="Quicksand Bold"/>
              </a:rPr>
              <a:t>key</a:t>
            </a:r>
            <a:r>
              <a:rPr lang="en-US" sz="2900" spc="92">
                <a:solidFill>
                  <a:srgbClr val="000000"/>
                </a:solidFill>
                <a:latin typeface="Quicksand"/>
              </a:rPr>
              <a:t> is used for every message so everyone knows the </a:t>
            </a:r>
            <a:r>
              <a:rPr lang="en-US" sz="2900" spc="92">
                <a:solidFill>
                  <a:srgbClr val="000000"/>
                </a:solidFill>
                <a:latin typeface="Quicksand Bold"/>
              </a:rPr>
              <a:t>decryption</a:t>
            </a:r>
            <a:r>
              <a:rPr lang="en-US" sz="2900" spc="92">
                <a:solidFill>
                  <a:srgbClr val="000000"/>
                </a:solidFill>
                <a:latin typeface="Quicksand"/>
              </a:rPr>
              <a:t> </a:t>
            </a:r>
            <a:r>
              <a:rPr lang="en-US" sz="2900" spc="92">
                <a:solidFill>
                  <a:srgbClr val="000000"/>
                </a:solidFill>
                <a:latin typeface="Quicksand Bold"/>
              </a:rPr>
              <a:t>process</a:t>
            </a:r>
          </a:p>
          <a:p>
            <a:pPr>
              <a:lnSpc>
                <a:spcPts val="4060"/>
              </a:lnSpc>
            </a:pPr>
            <a:endParaRPr lang="en-US" sz="2900" spc="92">
              <a:solidFill>
                <a:srgbClr val="000000"/>
              </a:solidFill>
              <a:latin typeface="Quicksand Bold"/>
            </a:endParaRPr>
          </a:p>
          <a:p>
            <a:pPr>
              <a:lnSpc>
                <a:spcPts val="4060"/>
              </a:lnSpc>
            </a:pPr>
            <a:r>
              <a:rPr lang="en-US" sz="2900" spc="92">
                <a:solidFill>
                  <a:srgbClr val="000000"/>
                </a:solidFill>
                <a:latin typeface="Quicksand Bold"/>
              </a:rPr>
              <a:t>Even if we use a modified version of the key....</a:t>
            </a:r>
          </a:p>
          <a:p>
            <a:pPr marL="626111" lvl="1" indent="-313055">
              <a:lnSpc>
                <a:spcPts val="4060"/>
              </a:lnSpc>
              <a:buFont typeface="Arial"/>
              <a:buChar char="•"/>
            </a:pPr>
            <a:r>
              <a:rPr lang="en-US" sz="2900" spc="92">
                <a:solidFill>
                  <a:srgbClr val="000000"/>
                </a:solidFill>
                <a:latin typeface="Quicksand Bold"/>
              </a:rPr>
              <a:t>Frequency</a:t>
            </a:r>
            <a:r>
              <a:rPr lang="en-US" sz="2900" spc="92">
                <a:solidFill>
                  <a:srgbClr val="000000"/>
                </a:solidFill>
                <a:latin typeface="Quicksand"/>
              </a:rPr>
              <a:t> </a:t>
            </a:r>
            <a:r>
              <a:rPr lang="en-US" sz="2900" spc="92">
                <a:solidFill>
                  <a:srgbClr val="000000"/>
                </a:solidFill>
                <a:latin typeface="Quicksand Bold"/>
              </a:rPr>
              <a:t>analysis</a:t>
            </a:r>
            <a:r>
              <a:rPr lang="en-US" sz="2900" spc="92">
                <a:solidFill>
                  <a:srgbClr val="000000"/>
                </a:solidFill>
                <a:latin typeface="Quicksand"/>
              </a:rPr>
              <a:t> could be used to decode the message by guessing common letters based on the symbols that appear most often</a:t>
            </a:r>
          </a:p>
        </p:txBody>
      </p:sp>
      <p:sp>
        <p:nvSpPr>
          <p:cNvPr id="4" name="TextBox 4"/>
          <p:cNvSpPr txBox="1"/>
          <p:nvPr/>
        </p:nvSpPr>
        <p:spPr>
          <a:xfrm>
            <a:off x="1028700" y="2560955"/>
            <a:ext cx="7635969" cy="4603115"/>
          </a:xfrm>
          <a:prstGeom prst="rect">
            <a:avLst/>
          </a:prstGeom>
        </p:spPr>
        <p:txBody>
          <a:bodyPr lIns="0" tIns="0" rIns="0" bIns="0" rtlCol="0" anchor="t">
            <a:spAutoFit/>
          </a:bodyPr>
          <a:lstStyle/>
          <a:p>
            <a:pPr>
              <a:lnSpc>
                <a:spcPts val="4060"/>
              </a:lnSpc>
              <a:spcBef>
                <a:spcPct val="0"/>
              </a:spcBef>
            </a:pPr>
            <a:r>
              <a:rPr lang="en-US" sz="2900" spc="92">
                <a:solidFill>
                  <a:srgbClr val="000000"/>
                </a:solidFill>
                <a:latin typeface="Quicksand Bold"/>
              </a:rPr>
              <a:t>How could you make the pigpen cipher more secure?</a:t>
            </a:r>
          </a:p>
          <a:p>
            <a:pPr marL="626111" lvl="1" indent="-313055">
              <a:lnSpc>
                <a:spcPts val="4060"/>
              </a:lnSpc>
              <a:buFont typeface="Arial"/>
              <a:buChar char="•"/>
            </a:pPr>
            <a:r>
              <a:rPr lang="en-US" sz="2900" spc="92">
                <a:solidFill>
                  <a:srgbClr val="000000"/>
                </a:solidFill>
                <a:latin typeface="Quicksand"/>
              </a:rPr>
              <a:t>Use a different key - swap the letters to different positions in the pigpen diagrams</a:t>
            </a:r>
          </a:p>
          <a:p>
            <a:pPr>
              <a:lnSpc>
                <a:spcPts val="4060"/>
              </a:lnSpc>
              <a:spcBef>
                <a:spcPct val="0"/>
              </a:spcBef>
            </a:pPr>
            <a:endParaRPr lang="en-US" sz="2900" spc="92">
              <a:solidFill>
                <a:srgbClr val="000000"/>
              </a:solidFill>
              <a:latin typeface="Quicksand"/>
            </a:endParaRPr>
          </a:p>
          <a:p>
            <a:pPr marL="626111" lvl="1" indent="-313055">
              <a:lnSpc>
                <a:spcPts val="4060"/>
              </a:lnSpc>
              <a:buFont typeface="Arial"/>
              <a:buChar char="•"/>
            </a:pPr>
            <a:r>
              <a:rPr lang="en-US" sz="2900" spc="92">
                <a:solidFill>
                  <a:srgbClr val="000000"/>
                </a:solidFill>
                <a:latin typeface="Quicksand"/>
              </a:rPr>
              <a:t>Use more than one grid and switch between them - How would you know when to switch?</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EDEDED"/>
        </a:solidFill>
        <a:effectLst/>
      </p:bgPr>
    </p:bg>
    <p:spTree>
      <p:nvGrpSpPr>
        <p:cNvPr id="1" name=""/>
        <p:cNvGrpSpPr/>
        <p:nvPr/>
      </p:nvGrpSpPr>
      <p:grpSpPr>
        <a:xfrm>
          <a:off x="0" y="0"/>
          <a:ext cx="0" cy="0"/>
          <a:chOff x="0" y="0"/>
          <a:chExt cx="0" cy="0"/>
        </a:xfrm>
      </p:grpSpPr>
      <p:sp>
        <p:nvSpPr>
          <p:cNvPr id="2" name="Freeform 2"/>
          <p:cNvSpPr/>
          <p:nvPr/>
        </p:nvSpPr>
        <p:spPr>
          <a:xfrm>
            <a:off x="-2108099" y="-2461123"/>
            <a:ext cx="9409157" cy="9409157"/>
          </a:xfrm>
          <a:custGeom>
            <a:avLst/>
            <a:gdLst/>
            <a:ahLst/>
            <a:cxnLst/>
            <a:rect l="l" t="t" r="r" b="b"/>
            <a:pathLst>
              <a:path w="9409157" h="9409157">
                <a:moveTo>
                  <a:pt x="0" y="0"/>
                </a:moveTo>
                <a:lnTo>
                  <a:pt x="9409157" y="0"/>
                </a:lnTo>
                <a:lnTo>
                  <a:pt x="9409157" y="9409157"/>
                </a:lnTo>
                <a:lnTo>
                  <a:pt x="0" y="9409157"/>
                </a:lnTo>
                <a:lnTo>
                  <a:pt x="0" y="0"/>
                </a:lnTo>
                <a:close/>
              </a:path>
            </a:pathLst>
          </a:custGeom>
          <a:blipFill>
            <a:blip r:embed="rId3"/>
            <a:stretch>
              <a:fillRect/>
            </a:stretch>
          </a:blipFill>
        </p:spPr>
        <p:txBody>
          <a:bodyPr/>
          <a:lstStyle/>
          <a:p>
            <a:endParaRPr lang="en-GB"/>
          </a:p>
        </p:txBody>
      </p:sp>
      <p:sp>
        <p:nvSpPr>
          <p:cNvPr id="3" name="TextBox 3"/>
          <p:cNvSpPr txBox="1"/>
          <p:nvPr/>
        </p:nvSpPr>
        <p:spPr>
          <a:xfrm>
            <a:off x="8447881" y="842116"/>
            <a:ext cx="7695229" cy="1043306"/>
          </a:xfrm>
          <a:prstGeom prst="rect">
            <a:avLst/>
          </a:prstGeom>
        </p:spPr>
        <p:txBody>
          <a:bodyPr lIns="0" tIns="0" rIns="0" bIns="0" rtlCol="0" anchor="t">
            <a:spAutoFit/>
          </a:bodyPr>
          <a:lstStyle/>
          <a:p>
            <a:pPr marL="0" lvl="0" indent="0">
              <a:lnSpc>
                <a:spcPts val="7760"/>
              </a:lnSpc>
            </a:pPr>
            <a:r>
              <a:rPr lang="en-US" sz="8000">
                <a:solidFill>
                  <a:srgbClr val="000000"/>
                </a:solidFill>
                <a:latin typeface="Quicksand Bold"/>
              </a:rPr>
              <a:t>Caesar Cipher</a:t>
            </a:r>
          </a:p>
        </p:txBody>
      </p:sp>
      <p:sp>
        <p:nvSpPr>
          <p:cNvPr id="4" name="TextBox 4"/>
          <p:cNvSpPr txBox="1"/>
          <p:nvPr/>
        </p:nvSpPr>
        <p:spPr>
          <a:xfrm>
            <a:off x="1028700" y="6534054"/>
            <a:ext cx="6038684" cy="2724246"/>
          </a:xfrm>
          <a:prstGeom prst="rect">
            <a:avLst/>
          </a:prstGeom>
        </p:spPr>
        <p:txBody>
          <a:bodyPr lIns="0" tIns="0" rIns="0" bIns="0" rtlCol="0" anchor="t">
            <a:spAutoFit/>
          </a:bodyPr>
          <a:lstStyle/>
          <a:p>
            <a:pPr marL="565925" lvl="1" indent="-282962">
              <a:lnSpc>
                <a:spcPts val="3669"/>
              </a:lnSpc>
              <a:buFont typeface="Arial"/>
              <a:buChar char="•"/>
            </a:pPr>
            <a:r>
              <a:rPr lang="en-US" sz="2621" spc="83" dirty="0">
                <a:solidFill>
                  <a:srgbClr val="000000"/>
                </a:solidFill>
                <a:latin typeface="Quicksand"/>
              </a:rPr>
              <a:t>Print out the cipher wheel</a:t>
            </a:r>
          </a:p>
          <a:p>
            <a:pPr marL="565925" lvl="1" indent="-282962">
              <a:lnSpc>
                <a:spcPts val="3669"/>
              </a:lnSpc>
              <a:buFont typeface="Arial"/>
              <a:buChar char="•"/>
            </a:pPr>
            <a:r>
              <a:rPr lang="en-US" sz="2621" spc="83" dirty="0">
                <a:solidFill>
                  <a:srgbClr val="000000"/>
                </a:solidFill>
                <a:latin typeface="Quicksand"/>
              </a:rPr>
              <a:t>Cut out the two wheels and swap one half, so you have a large wheel and a small wheel</a:t>
            </a:r>
          </a:p>
          <a:p>
            <a:pPr marL="565925" lvl="1" indent="-282962">
              <a:lnSpc>
                <a:spcPts val="3669"/>
              </a:lnSpc>
              <a:buFont typeface="Arial"/>
              <a:buChar char="•"/>
            </a:pPr>
            <a:r>
              <a:rPr lang="en-US" sz="2621" spc="83" dirty="0">
                <a:solidFill>
                  <a:srgbClr val="000000"/>
                </a:solidFill>
                <a:latin typeface="Quicksand"/>
              </a:rPr>
              <a:t>Fit them together using a brass fastener</a:t>
            </a:r>
            <a:endParaRPr lang="en-US" sz="2621" spc="83" dirty="0">
              <a:solidFill>
                <a:srgbClr val="000000"/>
              </a:solidFill>
              <a:latin typeface="Quicksand"/>
              <a:hlinkClick r:id="rId4" tooltip="https://docs.google.com/spreadsheets/d/1DUF2isFWsqVSYhbaACYtbgcLi_YjDqpE3GLQIVgkKQg/edit#gid=69851113"/>
            </a:endParaRPr>
          </a:p>
        </p:txBody>
      </p:sp>
      <p:sp>
        <p:nvSpPr>
          <p:cNvPr id="5" name="TextBox 5"/>
          <p:cNvSpPr txBox="1"/>
          <p:nvPr/>
        </p:nvSpPr>
        <p:spPr>
          <a:xfrm>
            <a:off x="8447881" y="2114154"/>
            <a:ext cx="8811419" cy="8079135"/>
          </a:xfrm>
          <a:prstGeom prst="rect">
            <a:avLst/>
          </a:prstGeom>
        </p:spPr>
        <p:txBody>
          <a:bodyPr lIns="0" tIns="0" rIns="0" bIns="0" rtlCol="0" anchor="t">
            <a:spAutoFit/>
          </a:bodyPr>
          <a:lstStyle/>
          <a:p>
            <a:pPr>
              <a:lnSpc>
                <a:spcPts val="2991"/>
              </a:lnSpc>
              <a:spcBef>
                <a:spcPct val="0"/>
              </a:spcBef>
            </a:pPr>
            <a:r>
              <a:rPr lang="en-US" sz="2719" dirty="0">
                <a:solidFill>
                  <a:srgbClr val="000000"/>
                </a:solidFill>
                <a:latin typeface="Quicksand Bold"/>
              </a:rPr>
              <a:t>Plaintext</a:t>
            </a:r>
            <a:r>
              <a:rPr lang="en-US" sz="2719" dirty="0">
                <a:solidFill>
                  <a:srgbClr val="000000"/>
                </a:solidFill>
                <a:latin typeface="Quicksand"/>
              </a:rPr>
              <a:t>:</a:t>
            </a:r>
          </a:p>
          <a:p>
            <a:pPr>
              <a:lnSpc>
                <a:spcPts val="2991"/>
              </a:lnSpc>
              <a:spcBef>
                <a:spcPct val="0"/>
              </a:spcBef>
            </a:pPr>
            <a:r>
              <a:rPr lang="en-US" sz="2719" dirty="0">
                <a:solidFill>
                  <a:srgbClr val="000000"/>
                </a:solidFill>
                <a:latin typeface="Quicksand"/>
              </a:rPr>
              <a:t>The original, unencrypted message that the sender wants to protect. </a:t>
            </a:r>
          </a:p>
          <a:p>
            <a:pPr>
              <a:lnSpc>
                <a:spcPts val="2991"/>
              </a:lnSpc>
              <a:spcBef>
                <a:spcPct val="0"/>
              </a:spcBef>
            </a:pPr>
            <a:endParaRPr lang="en-US" sz="2719" dirty="0">
              <a:solidFill>
                <a:srgbClr val="000000"/>
              </a:solidFill>
              <a:latin typeface="Quicksand"/>
            </a:endParaRPr>
          </a:p>
          <a:p>
            <a:pPr>
              <a:lnSpc>
                <a:spcPts val="2991"/>
              </a:lnSpc>
              <a:spcBef>
                <a:spcPct val="0"/>
              </a:spcBef>
            </a:pPr>
            <a:r>
              <a:rPr lang="en-US" sz="2719" dirty="0">
                <a:solidFill>
                  <a:srgbClr val="000000"/>
                </a:solidFill>
                <a:latin typeface="Quicksand Bold"/>
              </a:rPr>
              <a:t>Ciphertext</a:t>
            </a:r>
            <a:r>
              <a:rPr lang="en-US" sz="2719" dirty="0">
                <a:solidFill>
                  <a:srgbClr val="000000"/>
                </a:solidFill>
                <a:latin typeface="Quicksand"/>
              </a:rPr>
              <a:t>:</a:t>
            </a:r>
          </a:p>
          <a:p>
            <a:pPr>
              <a:lnSpc>
                <a:spcPts val="2991"/>
              </a:lnSpc>
              <a:spcBef>
                <a:spcPct val="0"/>
              </a:spcBef>
            </a:pPr>
            <a:r>
              <a:rPr lang="en-US" sz="2719" dirty="0">
                <a:solidFill>
                  <a:srgbClr val="000000"/>
                </a:solidFill>
                <a:latin typeface="Quicksand"/>
              </a:rPr>
              <a:t>The encrypted message that is produced by applying the Caesar Cipher algorithm to the plaintext. It consists of letters that have been shifted by a fixed number of positions.</a:t>
            </a:r>
          </a:p>
          <a:p>
            <a:pPr>
              <a:lnSpc>
                <a:spcPts val="2991"/>
              </a:lnSpc>
              <a:spcBef>
                <a:spcPct val="0"/>
              </a:spcBef>
            </a:pPr>
            <a:endParaRPr lang="en-US" sz="2719" dirty="0">
              <a:solidFill>
                <a:srgbClr val="000000"/>
              </a:solidFill>
              <a:latin typeface="Quicksand"/>
            </a:endParaRPr>
          </a:p>
          <a:p>
            <a:pPr>
              <a:lnSpc>
                <a:spcPts val="2991"/>
              </a:lnSpc>
              <a:spcBef>
                <a:spcPct val="0"/>
              </a:spcBef>
            </a:pPr>
            <a:r>
              <a:rPr lang="en-US" sz="2719" dirty="0">
                <a:solidFill>
                  <a:srgbClr val="000000"/>
                </a:solidFill>
                <a:latin typeface="Quicksand Bold"/>
              </a:rPr>
              <a:t>Cipher Algorithm</a:t>
            </a:r>
            <a:r>
              <a:rPr lang="en-US" sz="2719" dirty="0">
                <a:solidFill>
                  <a:srgbClr val="000000"/>
                </a:solidFill>
                <a:latin typeface="Quicksand"/>
              </a:rPr>
              <a:t>:</a:t>
            </a:r>
          </a:p>
          <a:p>
            <a:pPr>
              <a:lnSpc>
                <a:spcPts val="2991"/>
              </a:lnSpc>
              <a:spcBef>
                <a:spcPct val="0"/>
              </a:spcBef>
            </a:pPr>
            <a:r>
              <a:rPr lang="en-US" sz="2719" dirty="0">
                <a:solidFill>
                  <a:srgbClr val="000000"/>
                </a:solidFill>
                <a:latin typeface="Quicksand"/>
              </a:rPr>
              <a:t>In the case of the Caesar Cipher, the decryption process works in the same way as the encryption process.</a:t>
            </a:r>
          </a:p>
          <a:p>
            <a:pPr marL="587106" lvl="1" indent="-293553">
              <a:lnSpc>
                <a:spcPts val="2991"/>
              </a:lnSpc>
              <a:spcBef>
                <a:spcPct val="0"/>
              </a:spcBef>
              <a:buFont typeface="Arial"/>
              <a:buChar char="•"/>
            </a:pPr>
            <a:r>
              <a:rPr lang="en-US" sz="2719" dirty="0">
                <a:solidFill>
                  <a:srgbClr val="000000"/>
                </a:solidFill>
                <a:latin typeface="Quicksand Bold"/>
              </a:rPr>
              <a:t>Choose a key between 1 and 25</a:t>
            </a:r>
          </a:p>
          <a:p>
            <a:pPr marL="587106" lvl="1" indent="-293553">
              <a:lnSpc>
                <a:spcPts val="2991"/>
              </a:lnSpc>
              <a:spcBef>
                <a:spcPct val="0"/>
              </a:spcBef>
              <a:buFont typeface="Arial"/>
              <a:buChar char="•"/>
            </a:pPr>
            <a:r>
              <a:rPr lang="en-US" sz="2719" dirty="0">
                <a:solidFill>
                  <a:srgbClr val="000000"/>
                </a:solidFill>
                <a:latin typeface="Quicksand Bold"/>
              </a:rPr>
              <a:t>For each letter in the plain text, shift it by the chosen key value. </a:t>
            </a:r>
          </a:p>
          <a:p>
            <a:pPr>
              <a:lnSpc>
                <a:spcPts val="2991"/>
              </a:lnSpc>
              <a:spcBef>
                <a:spcPct val="0"/>
              </a:spcBef>
            </a:pPr>
            <a:r>
              <a:rPr lang="en-US" sz="2719" dirty="0">
                <a:solidFill>
                  <a:srgbClr val="000000"/>
                </a:solidFill>
                <a:latin typeface="Quicksand"/>
              </a:rPr>
              <a:t>Example:</a:t>
            </a:r>
          </a:p>
          <a:p>
            <a:pPr>
              <a:lnSpc>
                <a:spcPts val="2991"/>
              </a:lnSpc>
              <a:spcBef>
                <a:spcPct val="0"/>
              </a:spcBef>
            </a:pPr>
            <a:r>
              <a:rPr lang="en-US" sz="2719" dirty="0">
                <a:solidFill>
                  <a:srgbClr val="000000"/>
                </a:solidFill>
                <a:latin typeface="Quicksand"/>
              </a:rPr>
              <a:t>If the key is 3, 'A' becomes 'D,' 'B' becomes 'E,' and so on. If the key is -3, 'A' becomes 'X,' 'B' becomes 'Y,' and so 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2167</Words>
  <Application>Microsoft Office PowerPoint</Application>
  <PresentationFormat>Custom</PresentationFormat>
  <Paragraphs>217</Paragraphs>
  <Slides>18</Slides>
  <Notes>9</Notes>
  <HiddenSlides>0</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18</vt:i4>
      </vt:variant>
    </vt:vector>
  </HeadingPairs>
  <TitlesOfParts>
    <vt:vector size="26" baseType="lpstr">
      <vt:lpstr>Aptos</vt:lpstr>
      <vt:lpstr>Quicksand</vt:lpstr>
      <vt:lpstr>Calibri</vt:lpstr>
      <vt:lpstr>Arial</vt:lpstr>
      <vt:lpstr>Quicksand Semi-Bold</vt:lpstr>
      <vt:lpstr>Quicksand Bold</vt:lpstr>
      <vt:lpstr>Quicksand Medium</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Cryptography V2</dc:title>
  <cp:lastModifiedBy>Helen Jones</cp:lastModifiedBy>
  <cp:revision>3</cp:revision>
  <dcterms:created xsi:type="dcterms:W3CDTF">2006-08-16T00:00:00Z</dcterms:created>
  <dcterms:modified xsi:type="dcterms:W3CDTF">2023-12-21T11:52:53Z</dcterms:modified>
  <dc:identifier>DAF0CvH8q6w</dc:identifier>
</cp:coreProperties>
</file>