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4"/>
    <p:sldMasterId id="2147483700" r:id="rId5"/>
    <p:sldMasterId id="2147483740" r:id="rId6"/>
    <p:sldMasterId id="2147483709" r:id="rId7"/>
    <p:sldMasterId id="2147483720" r:id="rId8"/>
  </p:sldMasterIdLst>
  <p:notesMasterIdLst>
    <p:notesMasterId r:id="rId32"/>
  </p:notesMasterIdLst>
  <p:sldIdLst>
    <p:sldId id="263" r:id="rId9"/>
    <p:sldId id="275" r:id="rId10"/>
    <p:sldId id="277" r:id="rId11"/>
    <p:sldId id="276" r:id="rId12"/>
    <p:sldId id="354" r:id="rId13"/>
    <p:sldId id="345" r:id="rId14"/>
    <p:sldId id="303" r:id="rId15"/>
    <p:sldId id="347" r:id="rId16"/>
    <p:sldId id="319" r:id="rId17"/>
    <p:sldId id="348" r:id="rId18"/>
    <p:sldId id="355" r:id="rId19"/>
    <p:sldId id="317" r:id="rId20"/>
    <p:sldId id="349" r:id="rId21"/>
    <p:sldId id="296" r:id="rId22"/>
    <p:sldId id="352" r:id="rId23"/>
    <p:sldId id="350" r:id="rId24"/>
    <p:sldId id="346" r:id="rId25"/>
    <p:sldId id="333" r:id="rId26"/>
    <p:sldId id="299" r:id="rId27"/>
    <p:sldId id="353" r:id="rId28"/>
    <p:sldId id="351" r:id="rId29"/>
    <p:sldId id="278" r:id="rId30"/>
    <p:sldId id="262"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Titillium Lt" panose="00000400000000000000" charset="0"/>
      <p:regular r:id="rId37"/>
      <p:italic r:id="rId38"/>
    </p:embeddedFont>
    <p:embeddedFont>
      <p:font typeface="Titillium Web" panose="000005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TSUS Headers" id="{D4EDF233-5409-4891-ABFD-0FCDB8186180}">
          <p14:sldIdLst>
            <p14:sldId id="263"/>
            <p14:sldId id="275"/>
          </p14:sldIdLst>
        </p14:section>
        <p14:section name="CyBoK Overview" id="{D1DD68E3-8061-420E-A6AE-003B474D9117}">
          <p14:sldIdLst>
            <p14:sldId id="277"/>
            <p14:sldId id="276"/>
            <p14:sldId id="354"/>
          </p14:sldIdLst>
        </p14:section>
        <p14:section name="KA - Adversarial Behaviours - Andrew" id="{E84B2E28-CC44-4076-B2C8-7528C2C37175}">
          <p14:sldIdLst>
            <p14:sldId id="345"/>
            <p14:sldId id="303"/>
          </p14:sldIdLst>
        </p14:section>
        <p14:section name="KA - Human Factors - Andrew" id="{6B455B43-9E40-4485-96AE-678E7F276A8D}">
          <p14:sldIdLst>
            <p14:sldId id="347"/>
            <p14:sldId id="319"/>
          </p14:sldIdLst>
        </p14:section>
        <p14:section name="KA - Malware &amp; Attack Technologies - Andrew" id="{5D0CDEBE-4FD6-4E2B-BCB5-6BEEA442414B}">
          <p14:sldIdLst>
            <p14:sldId id="348"/>
            <p14:sldId id="355"/>
            <p14:sldId id="317"/>
          </p14:sldIdLst>
        </p14:section>
        <p14:section name="Security Operations &amp; Management" id="{0A6E8D70-12A8-49BA-888F-0048CA03671A}">
          <p14:sldIdLst>
            <p14:sldId id="349"/>
            <p14:sldId id="296"/>
          </p14:sldIdLst>
        </p14:section>
        <p14:section name="Scenario Summary" id="{1371E451-3D43-44B3-A02D-C242DC007C69}">
          <p14:sldIdLst>
            <p14:sldId id="352"/>
            <p14:sldId id="350"/>
          </p14:sldIdLst>
        </p14:section>
        <p14:section name="Follow UP" id="{C889091F-34C1-4ED8-BC41-222501415022}">
          <p14:sldIdLst>
            <p14:sldId id="346"/>
            <p14:sldId id="333"/>
            <p14:sldId id="299"/>
            <p14:sldId id="353"/>
            <p14:sldId id="351"/>
          </p14:sldIdLst>
        </p14:section>
        <p14:section name="ITSUS Expertise and Contact" id="{6592FB46-F832-45F3-AECA-F2791F79BB29}">
          <p14:sldIdLst>
            <p14:sldId id="278"/>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7C80"/>
    <a:srgbClr val="3EAAE0"/>
    <a:srgbClr val="E3E3E3"/>
    <a:srgbClr val="E7E7E7"/>
    <a:srgbClr val="E0E0E0"/>
    <a:srgbClr val="E4E4E4"/>
    <a:srgbClr val="0000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86" autoAdjust="0"/>
  </p:normalViewPr>
  <p:slideViewPr>
    <p:cSldViewPr snapToGrid="0">
      <p:cViewPr varScale="1">
        <p:scale>
          <a:sx n="78" d="100"/>
          <a:sy n="78" d="100"/>
        </p:scale>
        <p:origin x="18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BA50F-1A8B-496C-B01F-94001A956116}"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690E906-9831-4D4D-B800-7B422CA3C533}">
      <dgm:prSet/>
      <dgm:spPr/>
      <dgm:t>
        <a:bodyPr/>
        <a:lstStyle/>
        <a:p>
          <a:r>
            <a:rPr lang="en-GB"/>
            <a:t>The CyBOK is a comprehensive body of knowledge for the Cyber Security sector. Designed to underpin education and professional training, it details 21 knowledge areas that encompass all aspects of cyber security, from Risk and Governance through to Cryptography and Cyber Physical Systems.</a:t>
          </a:r>
          <a:endParaRPr lang="en-US"/>
        </a:p>
      </dgm:t>
    </dgm:pt>
    <dgm:pt modelId="{17B76BED-58F3-40FE-8E22-59EB07B0031A}" type="parTrans" cxnId="{43A139FD-D072-40E8-9C5F-C3186349F514}">
      <dgm:prSet/>
      <dgm:spPr/>
      <dgm:t>
        <a:bodyPr/>
        <a:lstStyle/>
        <a:p>
          <a:endParaRPr lang="en-US"/>
        </a:p>
      </dgm:t>
    </dgm:pt>
    <dgm:pt modelId="{D7007B00-05FC-4F7D-A50A-99B1AD4D4DFF}" type="sibTrans" cxnId="{43A139FD-D072-40E8-9C5F-C3186349F514}">
      <dgm:prSet/>
      <dgm:spPr/>
      <dgm:t>
        <a:bodyPr/>
        <a:lstStyle/>
        <a:p>
          <a:endParaRPr lang="en-US"/>
        </a:p>
      </dgm:t>
    </dgm:pt>
    <dgm:pt modelId="{206C772A-4A86-4165-A278-BD87914F4234}">
      <dgm:prSet/>
      <dgm:spPr/>
      <dgm:t>
        <a:bodyPr/>
        <a:lstStyle/>
        <a:p>
          <a:r>
            <a:rPr lang="en-GB"/>
            <a:t>The CyBOK is well recognised in the educational sector and underpins a variety of degree programmes in UK universities including NCSC Certified Degrees. Its application to the wider community is less well established despite being of potentially significant benefit.</a:t>
          </a:r>
          <a:endParaRPr lang="en-US"/>
        </a:p>
      </dgm:t>
    </dgm:pt>
    <dgm:pt modelId="{E8659E7F-7D12-435B-904D-09E1A3407016}" type="parTrans" cxnId="{35E63374-BA6D-4EB1-B708-D88932F6AE8C}">
      <dgm:prSet/>
      <dgm:spPr/>
      <dgm:t>
        <a:bodyPr/>
        <a:lstStyle/>
        <a:p>
          <a:endParaRPr lang="en-US"/>
        </a:p>
      </dgm:t>
    </dgm:pt>
    <dgm:pt modelId="{174F57BF-C55C-44C0-8E9C-90E250A16FFF}" type="sibTrans" cxnId="{35E63374-BA6D-4EB1-B708-D88932F6AE8C}">
      <dgm:prSet/>
      <dgm:spPr/>
      <dgm:t>
        <a:bodyPr/>
        <a:lstStyle/>
        <a:p>
          <a:endParaRPr lang="en-US"/>
        </a:p>
      </dgm:t>
    </dgm:pt>
    <dgm:pt modelId="{4D6A8765-A370-4CAE-832F-0B3BCD1D8DB0}">
      <dgm:prSet/>
      <dgm:spPr>
        <a:solidFill>
          <a:srgbClr val="FFFF00">
            <a:alpha val="90000"/>
          </a:srgbClr>
        </a:solidFill>
      </dgm:spPr>
      <dgm:t>
        <a:bodyPr/>
        <a:lstStyle/>
        <a:p>
          <a:r>
            <a:rPr lang="en-GB"/>
            <a:t>This project aims to explore CyBOK with established partners in the Education and Local Authority sectors, focusing on raising awareness of the resource, developing understanding of how it can best be applied to these sectors, and developing draft resources and recommendations for wider use within the sector.</a:t>
          </a:r>
          <a:endParaRPr lang="en-US"/>
        </a:p>
      </dgm:t>
    </dgm:pt>
    <dgm:pt modelId="{6B3D9FDD-61DC-4176-A5AB-390942A5242F}" type="parTrans" cxnId="{1732B815-691D-4AA5-9D29-2CF1E93F9EF3}">
      <dgm:prSet/>
      <dgm:spPr/>
      <dgm:t>
        <a:bodyPr/>
        <a:lstStyle/>
        <a:p>
          <a:endParaRPr lang="en-US"/>
        </a:p>
      </dgm:t>
    </dgm:pt>
    <dgm:pt modelId="{0F0C144B-E647-4661-905B-034DD3305F32}" type="sibTrans" cxnId="{1732B815-691D-4AA5-9D29-2CF1E93F9EF3}">
      <dgm:prSet/>
      <dgm:spPr/>
      <dgm:t>
        <a:bodyPr/>
        <a:lstStyle/>
        <a:p>
          <a:endParaRPr lang="en-US"/>
        </a:p>
      </dgm:t>
    </dgm:pt>
    <dgm:pt modelId="{FD7400DA-9636-421C-BAC7-33A0E5BEE7B7}" type="pres">
      <dgm:prSet presAssocID="{04FBA50F-1A8B-496C-B01F-94001A956116}" presName="hierChild1" presStyleCnt="0">
        <dgm:presLayoutVars>
          <dgm:chPref val="1"/>
          <dgm:dir/>
          <dgm:animOne val="branch"/>
          <dgm:animLvl val="lvl"/>
          <dgm:resizeHandles/>
        </dgm:presLayoutVars>
      </dgm:prSet>
      <dgm:spPr/>
    </dgm:pt>
    <dgm:pt modelId="{5962D089-5085-4FBC-B42D-5C67C1C3FFF9}" type="pres">
      <dgm:prSet presAssocID="{8690E906-9831-4D4D-B800-7B422CA3C533}" presName="hierRoot1" presStyleCnt="0"/>
      <dgm:spPr/>
    </dgm:pt>
    <dgm:pt modelId="{C3039860-F952-4FD9-846A-8BB5E63532AE}" type="pres">
      <dgm:prSet presAssocID="{8690E906-9831-4D4D-B800-7B422CA3C533}" presName="composite" presStyleCnt="0"/>
      <dgm:spPr/>
    </dgm:pt>
    <dgm:pt modelId="{7716D18F-B54A-4DF8-B017-A9251216ECDD}" type="pres">
      <dgm:prSet presAssocID="{8690E906-9831-4D4D-B800-7B422CA3C533}" presName="background" presStyleLbl="node0" presStyleIdx="0" presStyleCnt="3"/>
      <dgm:spPr/>
    </dgm:pt>
    <dgm:pt modelId="{2AA9EDB3-39FA-4440-8190-E36474E74C18}" type="pres">
      <dgm:prSet presAssocID="{8690E906-9831-4D4D-B800-7B422CA3C533}" presName="text" presStyleLbl="fgAcc0" presStyleIdx="0" presStyleCnt="3">
        <dgm:presLayoutVars>
          <dgm:chPref val="3"/>
        </dgm:presLayoutVars>
      </dgm:prSet>
      <dgm:spPr/>
    </dgm:pt>
    <dgm:pt modelId="{420FA2EF-08B1-415A-8F13-AC0092C90FFF}" type="pres">
      <dgm:prSet presAssocID="{8690E906-9831-4D4D-B800-7B422CA3C533}" presName="hierChild2" presStyleCnt="0"/>
      <dgm:spPr/>
    </dgm:pt>
    <dgm:pt modelId="{BBAC75BE-AD61-4074-9E76-9EEA0A67961F}" type="pres">
      <dgm:prSet presAssocID="{206C772A-4A86-4165-A278-BD87914F4234}" presName="hierRoot1" presStyleCnt="0"/>
      <dgm:spPr/>
    </dgm:pt>
    <dgm:pt modelId="{7DF413EA-AE54-4BF3-A613-6A9A74F05FE1}" type="pres">
      <dgm:prSet presAssocID="{206C772A-4A86-4165-A278-BD87914F4234}" presName="composite" presStyleCnt="0"/>
      <dgm:spPr/>
    </dgm:pt>
    <dgm:pt modelId="{FDBECC87-CEBC-4038-90D9-8CC1764F6AB5}" type="pres">
      <dgm:prSet presAssocID="{206C772A-4A86-4165-A278-BD87914F4234}" presName="background" presStyleLbl="node0" presStyleIdx="1" presStyleCnt="3"/>
      <dgm:spPr/>
    </dgm:pt>
    <dgm:pt modelId="{BFD9CA38-1ACD-4BA2-B3B6-BBFC42B8D7F6}" type="pres">
      <dgm:prSet presAssocID="{206C772A-4A86-4165-A278-BD87914F4234}" presName="text" presStyleLbl="fgAcc0" presStyleIdx="1" presStyleCnt="3">
        <dgm:presLayoutVars>
          <dgm:chPref val="3"/>
        </dgm:presLayoutVars>
      </dgm:prSet>
      <dgm:spPr/>
    </dgm:pt>
    <dgm:pt modelId="{A38CACA6-F172-4EFC-B0A4-9C87A7E89353}" type="pres">
      <dgm:prSet presAssocID="{206C772A-4A86-4165-A278-BD87914F4234}" presName="hierChild2" presStyleCnt="0"/>
      <dgm:spPr/>
    </dgm:pt>
    <dgm:pt modelId="{8168A3AE-1515-4113-AE73-FB773565220E}" type="pres">
      <dgm:prSet presAssocID="{4D6A8765-A370-4CAE-832F-0B3BCD1D8DB0}" presName="hierRoot1" presStyleCnt="0"/>
      <dgm:spPr/>
    </dgm:pt>
    <dgm:pt modelId="{1C6ABC33-64B0-4611-93FB-BAAB1EB012BD}" type="pres">
      <dgm:prSet presAssocID="{4D6A8765-A370-4CAE-832F-0B3BCD1D8DB0}" presName="composite" presStyleCnt="0"/>
      <dgm:spPr/>
    </dgm:pt>
    <dgm:pt modelId="{720DB827-BA88-4873-8719-98F8043549F0}" type="pres">
      <dgm:prSet presAssocID="{4D6A8765-A370-4CAE-832F-0B3BCD1D8DB0}" presName="background" presStyleLbl="node0" presStyleIdx="2" presStyleCnt="3"/>
      <dgm:spPr/>
    </dgm:pt>
    <dgm:pt modelId="{67758015-ED7A-4F4F-9C07-71DAFDAFEB61}" type="pres">
      <dgm:prSet presAssocID="{4D6A8765-A370-4CAE-832F-0B3BCD1D8DB0}" presName="text" presStyleLbl="fgAcc0" presStyleIdx="2" presStyleCnt="3">
        <dgm:presLayoutVars>
          <dgm:chPref val="3"/>
        </dgm:presLayoutVars>
      </dgm:prSet>
      <dgm:spPr/>
    </dgm:pt>
    <dgm:pt modelId="{6DD49C5D-F92E-4A14-B105-730C03AF48A4}" type="pres">
      <dgm:prSet presAssocID="{4D6A8765-A370-4CAE-832F-0B3BCD1D8DB0}" presName="hierChild2" presStyleCnt="0"/>
      <dgm:spPr/>
    </dgm:pt>
  </dgm:ptLst>
  <dgm:cxnLst>
    <dgm:cxn modelId="{FD45810E-AE3E-4B01-9E13-B5551D28B475}" type="presOf" srcId="{04FBA50F-1A8B-496C-B01F-94001A956116}" destId="{FD7400DA-9636-421C-BAC7-33A0E5BEE7B7}" srcOrd="0" destOrd="0" presId="urn:microsoft.com/office/officeart/2005/8/layout/hierarchy1"/>
    <dgm:cxn modelId="{1732B815-691D-4AA5-9D29-2CF1E93F9EF3}" srcId="{04FBA50F-1A8B-496C-B01F-94001A956116}" destId="{4D6A8765-A370-4CAE-832F-0B3BCD1D8DB0}" srcOrd="2" destOrd="0" parTransId="{6B3D9FDD-61DC-4176-A5AB-390942A5242F}" sibTransId="{0F0C144B-E647-4661-905B-034DD3305F32}"/>
    <dgm:cxn modelId="{3149CD16-87A5-45E8-90FB-88A6F2415992}" type="presOf" srcId="{4D6A8765-A370-4CAE-832F-0B3BCD1D8DB0}" destId="{67758015-ED7A-4F4F-9C07-71DAFDAFEB61}" srcOrd="0" destOrd="0" presId="urn:microsoft.com/office/officeart/2005/8/layout/hierarchy1"/>
    <dgm:cxn modelId="{04A80739-95C4-4D0D-8834-EC60AA21223A}" type="presOf" srcId="{206C772A-4A86-4165-A278-BD87914F4234}" destId="{BFD9CA38-1ACD-4BA2-B3B6-BBFC42B8D7F6}" srcOrd="0" destOrd="0" presId="urn:microsoft.com/office/officeart/2005/8/layout/hierarchy1"/>
    <dgm:cxn modelId="{35E63374-BA6D-4EB1-B708-D88932F6AE8C}" srcId="{04FBA50F-1A8B-496C-B01F-94001A956116}" destId="{206C772A-4A86-4165-A278-BD87914F4234}" srcOrd="1" destOrd="0" parTransId="{E8659E7F-7D12-435B-904D-09E1A3407016}" sibTransId="{174F57BF-C55C-44C0-8E9C-90E250A16FFF}"/>
    <dgm:cxn modelId="{2C5E137A-13D5-4637-AC44-5528BEDAEAC0}" type="presOf" srcId="{8690E906-9831-4D4D-B800-7B422CA3C533}" destId="{2AA9EDB3-39FA-4440-8190-E36474E74C18}" srcOrd="0" destOrd="0" presId="urn:microsoft.com/office/officeart/2005/8/layout/hierarchy1"/>
    <dgm:cxn modelId="{43A139FD-D072-40E8-9C5F-C3186349F514}" srcId="{04FBA50F-1A8B-496C-B01F-94001A956116}" destId="{8690E906-9831-4D4D-B800-7B422CA3C533}" srcOrd="0" destOrd="0" parTransId="{17B76BED-58F3-40FE-8E22-59EB07B0031A}" sibTransId="{D7007B00-05FC-4F7D-A50A-99B1AD4D4DFF}"/>
    <dgm:cxn modelId="{125E6209-AB1C-4883-890E-E4E430D3A7A5}" type="presParOf" srcId="{FD7400DA-9636-421C-BAC7-33A0E5BEE7B7}" destId="{5962D089-5085-4FBC-B42D-5C67C1C3FFF9}" srcOrd="0" destOrd="0" presId="urn:microsoft.com/office/officeart/2005/8/layout/hierarchy1"/>
    <dgm:cxn modelId="{0066818A-77C1-45A1-8377-5A007960F434}" type="presParOf" srcId="{5962D089-5085-4FBC-B42D-5C67C1C3FFF9}" destId="{C3039860-F952-4FD9-846A-8BB5E63532AE}" srcOrd="0" destOrd="0" presId="urn:microsoft.com/office/officeart/2005/8/layout/hierarchy1"/>
    <dgm:cxn modelId="{51AF1482-B41B-495A-89D2-E9A55FB41BEA}" type="presParOf" srcId="{C3039860-F952-4FD9-846A-8BB5E63532AE}" destId="{7716D18F-B54A-4DF8-B017-A9251216ECDD}" srcOrd="0" destOrd="0" presId="urn:microsoft.com/office/officeart/2005/8/layout/hierarchy1"/>
    <dgm:cxn modelId="{B0323D5E-EDDE-4C1B-8E87-81F3FE527594}" type="presParOf" srcId="{C3039860-F952-4FD9-846A-8BB5E63532AE}" destId="{2AA9EDB3-39FA-4440-8190-E36474E74C18}" srcOrd="1" destOrd="0" presId="urn:microsoft.com/office/officeart/2005/8/layout/hierarchy1"/>
    <dgm:cxn modelId="{8FE2DF62-67A6-460C-8C35-151F991A5D3D}" type="presParOf" srcId="{5962D089-5085-4FBC-B42D-5C67C1C3FFF9}" destId="{420FA2EF-08B1-415A-8F13-AC0092C90FFF}" srcOrd="1" destOrd="0" presId="urn:microsoft.com/office/officeart/2005/8/layout/hierarchy1"/>
    <dgm:cxn modelId="{2FCA1DA2-539C-4783-9685-34D28484EDD8}" type="presParOf" srcId="{FD7400DA-9636-421C-BAC7-33A0E5BEE7B7}" destId="{BBAC75BE-AD61-4074-9E76-9EEA0A67961F}" srcOrd="1" destOrd="0" presId="urn:microsoft.com/office/officeart/2005/8/layout/hierarchy1"/>
    <dgm:cxn modelId="{5EF1F407-4211-414D-9B32-F3065897DF71}" type="presParOf" srcId="{BBAC75BE-AD61-4074-9E76-9EEA0A67961F}" destId="{7DF413EA-AE54-4BF3-A613-6A9A74F05FE1}" srcOrd="0" destOrd="0" presId="urn:microsoft.com/office/officeart/2005/8/layout/hierarchy1"/>
    <dgm:cxn modelId="{053D8FDC-78BC-46A2-B36B-1A3F1B826379}" type="presParOf" srcId="{7DF413EA-AE54-4BF3-A613-6A9A74F05FE1}" destId="{FDBECC87-CEBC-4038-90D9-8CC1764F6AB5}" srcOrd="0" destOrd="0" presId="urn:microsoft.com/office/officeart/2005/8/layout/hierarchy1"/>
    <dgm:cxn modelId="{854B9EAE-718B-4838-BE11-E9F3BC61E69B}" type="presParOf" srcId="{7DF413EA-AE54-4BF3-A613-6A9A74F05FE1}" destId="{BFD9CA38-1ACD-4BA2-B3B6-BBFC42B8D7F6}" srcOrd="1" destOrd="0" presId="urn:microsoft.com/office/officeart/2005/8/layout/hierarchy1"/>
    <dgm:cxn modelId="{560F8F32-3A83-4BA3-9BC3-1912327C5876}" type="presParOf" srcId="{BBAC75BE-AD61-4074-9E76-9EEA0A67961F}" destId="{A38CACA6-F172-4EFC-B0A4-9C87A7E89353}" srcOrd="1" destOrd="0" presId="urn:microsoft.com/office/officeart/2005/8/layout/hierarchy1"/>
    <dgm:cxn modelId="{E1968DFB-E929-4BB2-A91C-6E4DD69AE1F0}" type="presParOf" srcId="{FD7400DA-9636-421C-BAC7-33A0E5BEE7B7}" destId="{8168A3AE-1515-4113-AE73-FB773565220E}" srcOrd="2" destOrd="0" presId="urn:microsoft.com/office/officeart/2005/8/layout/hierarchy1"/>
    <dgm:cxn modelId="{9416AE82-AA68-4675-80DE-4D35160D8150}" type="presParOf" srcId="{8168A3AE-1515-4113-AE73-FB773565220E}" destId="{1C6ABC33-64B0-4611-93FB-BAAB1EB012BD}" srcOrd="0" destOrd="0" presId="urn:microsoft.com/office/officeart/2005/8/layout/hierarchy1"/>
    <dgm:cxn modelId="{BD25535A-7BF0-49A3-8A1A-7F4FDDF651DB}" type="presParOf" srcId="{1C6ABC33-64B0-4611-93FB-BAAB1EB012BD}" destId="{720DB827-BA88-4873-8719-98F8043549F0}" srcOrd="0" destOrd="0" presId="urn:microsoft.com/office/officeart/2005/8/layout/hierarchy1"/>
    <dgm:cxn modelId="{6B946144-04E2-4858-A534-991805829E1D}" type="presParOf" srcId="{1C6ABC33-64B0-4611-93FB-BAAB1EB012BD}" destId="{67758015-ED7A-4F4F-9C07-71DAFDAFEB61}" srcOrd="1" destOrd="0" presId="urn:microsoft.com/office/officeart/2005/8/layout/hierarchy1"/>
    <dgm:cxn modelId="{50AF4386-CAC6-43AB-A072-BC8B434C280F}" type="presParOf" srcId="{8168A3AE-1515-4113-AE73-FB773565220E}" destId="{6DD49C5D-F92E-4A14-B105-730C03AF48A4}"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25464-8FE9-4DFB-8560-1D38A6AACC5E}" type="doc">
      <dgm:prSet loTypeId="urn:microsoft.com/office/officeart/2005/8/layout/vProcess5" loCatId="process" qsTypeId="urn:microsoft.com/office/officeart/2005/8/quickstyle/simple2" qsCatId="simple" csTypeId="urn:microsoft.com/office/officeart/2005/8/colors/accent2_2" csCatId="accent2" phldr="1"/>
      <dgm:spPr>
        <a:scene3d>
          <a:camera prst="orthographicFront">
            <a:rot lat="0" lon="0" rev="0"/>
          </a:camera>
          <a:lightRig rig="glow" dir="t">
            <a:rot lat="0" lon="0" rev="4800000"/>
          </a:lightRig>
        </a:scene3d>
      </dgm:spPr>
      <dgm:t>
        <a:bodyPr/>
        <a:lstStyle/>
        <a:p>
          <a:endParaRPr lang="en-US"/>
        </a:p>
      </dgm:t>
    </dgm:pt>
    <dgm:pt modelId="{0B3749C0-18DE-4B85-B5CB-103360F7783E}">
      <dgm:prSet/>
      <dgm:spPr>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a:t>Senior staff from IT teams within Education Providers</a:t>
          </a:r>
          <a:endParaRPr lang="en-US"/>
        </a:p>
      </dgm:t>
    </dgm:pt>
    <dgm:pt modelId="{F53BC4B3-487F-40B2-BF47-26E7B25293B4}" type="parTrans" cxnId="{A583D65D-77D0-4A3C-9533-BCF36B00DCB8}">
      <dgm:prSet/>
      <dgm:spPr/>
      <dgm:t>
        <a:bodyPr/>
        <a:lstStyle/>
        <a:p>
          <a:endParaRPr lang="en-US"/>
        </a:p>
      </dgm:t>
    </dgm:pt>
    <dgm:pt modelId="{BEC14D43-D43C-4AAA-BA1F-4181D5665CFE}" type="sibTrans" cxnId="{A583D65D-77D0-4A3C-9533-BCF36B00DCB8}">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84A54736-3644-4567-B81D-8FC8BE9C9535}">
      <dgm:prSet/>
      <dgm:spPr>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a:t>Local Authority IT teams with responsibility for Education IT</a:t>
          </a:r>
          <a:endParaRPr lang="en-US"/>
        </a:p>
      </dgm:t>
    </dgm:pt>
    <dgm:pt modelId="{72B09F1A-C4EC-4965-9AC1-F6516320D0BB}" type="parTrans" cxnId="{5550FAFE-5298-43CA-B5A3-C2AE6935809D}">
      <dgm:prSet/>
      <dgm:spPr/>
      <dgm:t>
        <a:bodyPr/>
        <a:lstStyle/>
        <a:p>
          <a:endParaRPr lang="en-US"/>
        </a:p>
      </dgm:t>
    </dgm:pt>
    <dgm:pt modelId="{AAB276BC-0AAA-40E9-A186-5E6323106218}" type="sibTrans" cxnId="{5550FAFE-5298-43CA-B5A3-C2AE6935809D}">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D8BABE60-1EBB-4956-A07A-8FFB447B6F84}">
      <dgm:prSet/>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a:t>Governance teams</a:t>
          </a:r>
          <a:endParaRPr lang="en-US"/>
        </a:p>
      </dgm:t>
    </dgm:pt>
    <dgm:pt modelId="{05BB9446-8AD0-4A10-BFA0-7741BE584F69}" type="parTrans" cxnId="{A261CCAF-93A1-4D03-9C26-D95111B42C27}">
      <dgm:prSet/>
      <dgm:spPr/>
      <dgm:t>
        <a:bodyPr/>
        <a:lstStyle/>
        <a:p>
          <a:endParaRPr lang="en-US"/>
        </a:p>
      </dgm:t>
    </dgm:pt>
    <dgm:pt modelId="{88E6428F-2A2E-477B-A4FE-E076D8235B37}" type="sibTrans" cxnId="{A261CCAF-93A1-4D03-9C26-D95111B42C2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582AF26E-A671-4BF2-A988-A21637D5E99D}">
      <dgm:prSet/>
      <dgm:spPr>
        <a:solidFill>
          <a:srgbClr val="FF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GB"/>
            <a:t>Welsh Government Local Authority / Education staff with responsibility for Cyber Security and Cyber Resilience</a:t>
          </a:r>
          <a:endParaRPr lang="en-US"/>
        </a:p>
      </dgm:t>
    </dgm:pt>
    <dgm:pt modelId="{C6EC4B12-1EB3-445F-B925-E20C1F64F86F}" type="parTrans" cxnId="{0CD9B023-5A2F-4561-87D8-16CBADB2FEB7}">
      <dgm:prSet/>
      <dgm:spPr/>
      <dgm:t>
        <a:bodyPr/>
        <a:lstStyle/>
        <a:p>
          <a:endParaRPr lang="en-US"/>
        </a:p>
      </dgm:t>
    </dgm:pt>
    <dgm:pt modelId="{9D72A71F-B207-41B7-9475-9B82E6C5B5F7}" type="sibTrans" cxnId="{0CD9B023-5A2F-4561-87D8-16CBADB2FEB7}">
      <dgm:prSet/>
      <dgm:spPr/>
      <dgm:t>
        <a:bodyPr/>
        <a:lstStyle/>
        <a:p>
          <a:endParaRPr lang="en-US"/>
        </a:p>
      </dgm:t>
    </dgm:pt>
    <dgm:pt modelId="{49A1AC51-1402-4DC8-B213-AE183CFFB260}" type="pres">
      <dgm:prSet presAssocID="{18325464-8FE9-4DFB-8560-1D38A6AACC5E}" presName="outerComposite" presStyleCnt="0">
        <dgm:presLayoutVars>
          <dgm:chMax val="5"/>
          <dgm:dir/>
          <dgm:resizeHandles val="exact"/>
        </dgm:presLayoutVars>
      </dgm:prSet>
      <dgm:spPr/>
    </dgm:pt>
    <dgm:pt modelId="{A656CC14-E385-4E90-9AA5-16F17621D7A6}" type="pres">
      <dgm:prSet presAssocID="{18325464-8FE9-4DFB-8560-1D38A6AACC5E}" presName="dummyMaxCanvas" presStyleCnt="0">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BECA4E5-9CB3-44E2-B59D-560F1054FD16}" type="pres">
      <dgm:prSet presAssocID="{18325464-8FE9-4DFB-8560-1D38A6AACC5E}" presName="FourNodes_1" presStyleLbl="node1" presStyleIdx="0" presStyleCnt="4">
        <dgm:presLayoutVars>
          <dgm:bulletEnabled val="1"/>
        </dgm:presLayoutVars>
      </dgm:prSet>
      <dgm:spPr/>
    </dgm:pt>
    <dgm:pt modelId="{82CF18A0-0B40-4186-88BC-096951212B3A}" type="pres">
      <dgm:prSet presAssocID="{18325464-8FE9-4DFB-8560-1D38A6AACC5E}" presName="FourNodes_2" presStyleLbl="node1" presStyleIdx="1" presStyleCnt="4">
        <dgm:presLayoutVars>
          <dgm:bulletEnabled val="1"/>
        </dgm:presLayoutVars>
      </dgm:prSet>
      <dgm:spPr/>
    </dgm:pt>
    <dgm:pt modelId="{B7A75ABE-D8FA-4A8D-80E5-4FF1163D9BD2}" type="pres">
      <dgm:prSet presAssocID="{18325464-8FE9-4DFB-8560-1D38A6AACC5E}" presName="FourNodes_3" presStyleLbl="node1" presStyleIdx="2" presStyleCnt="4">
        <dgm:presLayoutVars>
          <dgm:bulletEnabled val="1"/>
        </dgm:presLayoutVars>
      </dgm:prSet>
      <dgm:spPr/>
    </dgm:pt>
    <dgm:pt modelId="{189ED5D0-F058-47AE-ADA3-C0B8C49CCA7D}" type="pres">
      <dgm:prSet presAssocID="{18325464-8FE9-4DFB-8560-1D38A6AACC5E}" presName="FourNodes_4" presStyleLbl="node1" presStyleIdx="3" presStyleCnt="4">
        <dgm:presLayoutVars>
          <dgm:bulletEnabled val="1"/>
        </dgm:presLayoutVars>
      </dgm:prSet>
      <dgm:spPr/>
    </dgm:pt>
    <dgm:pt modelId="{53B43495-F476-47E7-A7BC-C935AC390CD5}" type="pres">
      <dgm:prSet presAssocID="{18325464-8FE9-4DFB-8560-1D38A6AACC5E}" presName="FourConn_1-2" presStyleLbl="fgAccFollowNode1" presStyleIdx="0" presStyleCnt="3">
        <dgm:presLayoutVars>
          <dgm:bulletEnabled val="1"/>
        </dgm:presLayoutVars>
      </dgm:prSet>
      <dgm:spPr/>
    </dgm:pt>
    <dgm:pt modelId="{0757A13B-994A-42A7-BD70-F66E7E57000A}" type="pres">
      <dgm:prSet presAssocID="{18325464-8FE9-4DFB-8560-1D38A6AACC5E}" presName="FourConn_2-3" presStyleLbl="fgAccFollowNode1" presStyleIdx="1" presStyleCnt="3">
        <dgm:presLayoutVars>
          <dgm:bulletEnabled val="1"/>
        </dgm:presLayoutVars>
      </dgm:prSet>
      <dgm:spPr/>
    </dgm:pt>
    <dgm:pt modelId="{6234F106-7E62-4615-961D-187044C4CDA4}" type="pres">
      <dgm:prSet presAssocID="{18325464-8FE9-4DFB-8560-1D38A6AACC5E}" presName="FourConn_3-4" presStyleLbl="fgAccFollowNode1" presStyleIdx="2" presStyleCnt="3">
        <dgm:presLayoutVars>
          <dgm:bulletEnabled val="1"/>
        </dgm:presLayoutVars>
      </dgm:prSet>
      <dgm:spPr/>
    </dgm:pt>
    <dgm:pt modelId="{C62CFDF2-51A7-44CB-81DE-84CDFF52CDD4}" type="pres">
      <dgm:prSet presAssocID="{18325464-8FE9-4DFB-8560-1D38A6AACC5E}" presName="FourNodes_1_text" presStyleLbl="node1" presStyleIdx="3" presStyleCnt="4">
        <dgm:presLayoutVars>
          <dgm:bulletEnabled val="1"/>
        </dgm:presLayoutVars>
      </dgm:prSet>
      <dgm:spPr/>
    </dgm:pt>
    <dgm:pt modelId="{510A261B-D02D-4462-995F-495C8A5BFFCD}" type="pres">
      <dgm:prSet presAssocID="{18325464-8FE9-4DFB-8560-1D38A6AACC5E}" presName="FourNodes_2_text" presStyleLbl="node1" presStyleIdx="3" presStyleCnt="4">
        <dgm:presLayoutVars>
          <dgm:bulletEnabled val="1"/>
        </dgm:presLayoutVars>
      </dgm:prSet>
      <dgm:spPr/>
    </dgm:pt>
    <dgm:pt modelId="{A38B59E6-AD3F-47EB-954E-CC905E9702B2}" type="pres">
      <dgm:prSet presAssocID="{18325464-8FE9-4DFB-8560-1D38A6AACC5E}" presName="FourNodes_3_text" presStyleLbl="node1" presStyleIdx="3" presStyleCnt="4">
        <dgm:presLayoutVars>
          <dgm:bulletEnabled val="1"/>
        </dgm:presLayoutVars>
      </dgm:prSet>
      <dgm:spPr/>
    </dgm:pt>
    <dgm:pt modelId="{AF0B8C42-776E-4958-8384-8D386BD489CA}" type="pres">
      <dgm:prSet presAssocID="{18325464-8FE9-4DFB-8560-1D38A6AACC5E}" presName="FourNodes_4_text" presStyleLbl="node1" presStyleIdx="3" presStyleCnt="4">
        <dgm:presLayoutVars>
          <dgm:bulletEnabled val="1"/>
        </dgm:presLayoutVars>
      </dgm:prSet>
      <dgm:spPr/>
    </dgm:pt>
  </dgm:ptLst>
  <dgm:cxnLst>
    <dgm:cxn modelId="{0CD9B023-5A2F-4561-87D8-16CBADB2FEB7}" srcId="{18325464-8FE9-4DFB-8560-1D38A6AACC5E}" destId="{582AF26E-A671-4BF2-A988-A21637D5E99D}" srcOrd="3" destOrd="0" parTransId="{C6EC4B12-1EB3-445F-B925-E20C1F64F86F}" sibTransId="{9D72A71F-B207-41B7-9475-9B82E6C5B5F7}"/>
    <dgm:cxn modelId="{EE0FF030-6A51-41C7-AA17-CA36A8CC5E46}" type="presOf" srcId="{582AF26E-A671-4BF2-A988-A21637D5E99D}" destId="{AF0B8C42-776E-4958-8384-8D386BD489CA}" srcOrd="1" destOrd="0" presId="urn:microsoft.com/office/officeart/2005/8/layout/vProcess5"/>
    <dgm:cxn modelId="{26FD0437-342C-4A96-9F01-EDCAC13444DA}" type="presOf" srcId="{D8BABE60-1EBB-4956-A07A-8FFB447B6F84}" destId="{A38B59E6-AD3F-47EB-954E-CC905E9702B2}" srcOrd="1" destOrd="0" presId="urn:microsoft.com/office/officeart/2005/8/layout/vProcess5"/>
    <dgm:cxn modelId="{A583D65D-77D0-4A3C-9533-BCF36B00DCB8}" srcId="{18325464-8FE9-4DFB-8560-1D38A6AACC5E}" destId="{0B3749C0-18DE-4B85-B5CB-103360F7783E}" srcOrd="0" destOrd="0" parTransId="{F53BC4B3-487F-40B2-BF47-26E7B25293B4}" sibTransId="{BEC14D43-D43C-4AAA-BA1F-4181D5665CFE}"/>
    <dgm:cxn modelId="{91926973-6D0F-4065-9B87-C67E918D2548}" type="presOf" srcId="{88E6428F-2A2E-477B-A4FE-E076D8235B37}" destId="{6234F106-7E62-4615-961D-187044C4CDA4}" srcOrd="0" destOrd="0" presId="urn:microsoft.com/office/officeart/2005/8/layout/vProcess5"/>
    <dgm:cxn modelId="{CE998C7C-0F1D-4AB9-9ACC-E9B9431166EF}" type="presOf" srcId="{84A54736-3644-4567-B81D-8FC8BE9C9535}" destId="{510A261B-D02D-4462-995F-495C8A5BFFCD}" srcOrd="1" destOrd="0" presId="urn:microsoft.com/office/officeart/2005/8/layout/vProcess5"/>
    <dgm:cxn modelId="{E3FC6182-CB07-4E58-92BA-1DB9C7387343}" type="presOf" srcId="{84A54736-3644-4567-B81D-8FC8BE9C9535}" destId="{82CF18A0-0B40-4186-88BC-096951212B3A}" srcOrd="0" destOrd="0" presId="urn:microsoft.com/office/officeart/2005/8/layout/vProcess5"/>
    <dgm:cxn modelId="{D5DD9E87-8C5C-457E-8485-9588E1698FBC}" type="presOf" srcId="{AAB276BC-0AAA-40E9-A186-5E6323106218}" destId="{0757A13B-994A-42A7-BD70-F66E7E57000A}" srcOrd="0" destOrd="0" presId="urn:microsoft.com/office/officeart/2005/8/layout/vProcess5"/>
    <dgm:cxn modelId="{CE29E095-2345-4832-9181-E4018F7A8D8C}" type="presOf" srcId="{582AF26E-A671-4BF2-A988-A21637D5E99D}" destId="{189ED5D0-F058-47AE-ADA3-C0B8C49CCA7D}" srcOrd="0" destOrd="0" presId="urn:microsoft.com/office/officeart/2005/8/layout/vProcess5"/>
    <dgm:cxn modelId="{F0FF67A6-1009-4F37-8CA1-61D8C04AC9C7}" type="presOf" srcId="{0B3749C0-18DE-4B85-B5CB-103360F7783E}" destId="{C62CFDF2-51A7-44CB-81DE-84CDFF52CDD4}" srcOrd="1" destOrd="0" presId="urn:microsoft.com/office/officeart/2005/8/layout/vProcess5"/>
    <dgm:cxn modelId="{A261CCAF-93A1-4D03-9C26-D95111B42C27}" srcId="{18325464-8FE9-4DFB-8560-1D38A6AACC5E}" destId="{D8BABE60-1EBB-4956-A07A-8FFB447B6F84}" srcOrd="2" destOrd="0" parTransId="{05BB9446-8AD0-4A10-BFA0-7741BE584F69}" sibTransId="{88E6428F-2A2E-477B-A4FE-E076D8235B37}"/>
    <dgm:cxn modelId="{EDF507CD-D4F7-4B1B-BECF-30B32C165C67}" type="presOf" srcId="{BEC14D43-D43C-4AAA-BA1F-4181D5665CFE}" destId="{53B43495-F476-47E7-A7BC-C935AC390CD5}" srcOrd="0" destOrd="0" presId="urn:microsoft.com/office/officeart/2005/8/layout/vProcess5"/>
    <dgm:cxn modelId="{05E7D2E7-8EDE-4AA8-9595-B693B371AEFD}" type="presOf" srcId="{18325464-8FE9-4DFB-8560-1D38A6AACC5E}" destId="{49A1AC51-1402-4DC8-B213-AE183CFFB260}" srcOrd="0" destOrd="0" presId="urn:microsoft.com/office/officeart/2005/8/layout/vProcess5"/>
    <dgm:cxn modelId="{0DE71DFC-1E7C-41FD-BECC-837AB0BF79A0}" type="presOf" srcId="{D8BABE60-1EBB-4956-A07A-8FFB447B6F84}" destId="{B7A75ABE-D8FA-4A8D-80E5-4FF1163D9BD2}" srcOrd="0" destOrd="0" presId="urn:microsoft.com/office/officeart/2005/8/layout/vProcess5"/>
    <dgm:cxn modelId="{57C2B7FD-6CDD-48B2-A7DE-90FEC4651189}" type="presOf" srcId="{0B3749C0-18DE-4B85-B5CB-103360F7783E}" destId="{0BECA4E5-9CB3-44E2-B59D-560F1054FD16}" srcOrd="0" destOrd="0" presId="urn:microsoft.com/office/officeart/2005/8/layout/vProcess5"/>
    <dgm:cxn modelId="{5550FAFE-5298-43CA-B5A3-C2AE6935809D}" srcId="{18325464-8FE9-4DFB-8560-1D38A6AACC5E}" destId="{84A54736-3644-4567-B81D-8FC8BE9C9535}" srcOrd="1" destOrd="0" parTransId="{72B09F1A-C4EC-4965-9AC1-F6516320D0BB}" sibTransId="{AAB276BC-0AAA-40E9-A186-5E6323106218}"/>
    <dgm:cxn modelId="{40597AE1-6453-4303-B357-D266FEFE625F}" type="presParOf" srcId="{49A1AC51-1402-4DC8-B213-AE183CFFB260}" destId="{A656CC14-E385-4E90-9AA5-16F17621D7A6}" srcOrd="0" destOrd="0" presId="urn:microsoft.com/office/officeart/2005/8/layout/vProcess5"/>
    <dgm:cxn modelId="{A3426D89-9E8F-4FA2-8C2E-D3112A28830C}" type="presParOf" srcId="{49A1AC51-1402-4DC8-B213-AE183CFFB260}" destId="{0BECA4E5-9CB3-44E2-B59D-560F1054FD16}" srcOrd="1" destOrd="0" presId="urn:microsoft.com/office/officeart/2005/8/layout/vProcess5"/>
    <dgm:cxn modelId="{84B5FFB2-C81B-4753-88DD-0623DCF5A937}" type="presParOf" srcId="{49A1AC51-1402-4DC8-B213-AE183CFFB260}" destId="{82CF18A0-0B40-4186-88BC-096951212B3A}" srcOrd="2" destOrd="0" presId="urn:microsoft.com/office/officeart/2005/8/layout/vProcess5"/>
    <dgm:cxn modelId="{0757E916-7F9D-4847-AACA-E69D3FD85E90}" type="presParOf" srcId="{49A1AC51-1402-4DC8-B213-AE183CFFB260}" destId="{B7A75ABE-D8FA-4A8D-80E5-4FF1163D9BD2}" srcOrd="3" destOrd="0" presId="urn:microsoft.com/office/officeart/2005/8/layout/vProcess5"/>
    <dgm:cxn modelId="{CE5A510F-BD8D-46E5-8FE9-3CEBCCBFCB20}" type="presParOf" srcId="{49A1AC51-1402-4DC8-B213-AE183CFFB260}" destId="{189ED5D0-F058-47AE-ADA3-C0B8C49CCA7D}" srcOrd="4" destOrd="0" presId="urn:microsoft.com/office/officeart/2005/8/layout/vProcess5"/>
    <dgm:cxn modelId="{5CE7316B-1FFA-4597-AA08-0AEDEE7CA05C}" type="presParOf" srcId="{49A1AC51-1402-4DC8-B213-AE183CFFB260}" destId="{53B43495-F476-47E7-A7BC-C935AC390CD5}" srcOrd="5" destOrd="0" presId="urn:microsoft.com/office/officeart/2005/8/layout/vProcess5"/>
    <dgm:cxn modelId="{683D405E-D0B8-4A1A-90FA-3595E676C23E}" type="presParOf" srcId="{49A1AC51-1402-4DC8-B213-AE183CFFB260}" destId="{0757A13B-994A-42A7-BD70-F66E7E57000A}" srcOrd="6" destOrd="0" presId="urn:microsoft.com/office/officeart/2005/8/layout/vProcess5"/>
    <dgm:cxn modelId="{8C0F1BAD-7416-49D8-8B64-C31159CB1305}" type="presParOf" srcId="{49A1AC51-1402-4DC8-B213-AE183CFFB260}" destId="{6234F106-7E62-4615-961D-187044C4CDA4}" srcOrd="7" destOrd="0" presId="urn:microsoft.com/office/officeart/2005/8/layout/vProcess5"/>
    <dgm:cxn modelId="{7A6A4902-061F-4902-903E-B8E38C7CE3AF}" type="presParOf" srcId="{49A1AC51-1402-4DC8-B213-AE183CFFB260}" destId="{C62CFDF2-51A7-44CB-81DE-84CDFF52CDD4}" srcOrd="8" destOrd="0" presId="urn:microsoft.com/office/officeart/2005/8/layout/vProcess5"/>
    <dgm:cxn modelId="{10576182-879E-49BB-B4E5-0047CFA98538}" type="presParOf" srcId="{49A1AC51-1402-4DC8-B213-AE183CFFB260}" destId="{510A261B-D02D-4462-995F-495C8A5BFFCD}" srcOrd="9" destOrd="0" presId="urn:microsoft.com/office/officeart/2005/8/layout/vProcess5"/>
    <dgm:cxn modelId="{F489A3AD-2AAB-413D-89F5-A79C6A8E9BA6}" type="presParOf" srcId="{49A1AC51-1402-4DC8-B213-AE183CFFB260}" destId="{A38B59E6-AD3F-47EB-954E-CC905E9702B2}" srcOrd="10" destOrd="0" presId="urn:microsoft.com/office/officeart/2005/8/layout/vProcess5"/>
    <dgm:cxn modelId="{E2BA67B5-FD6D-42CD-87AB-BD87A05BC5D9}" type="presParOf" srcId="{49A1AC51-1402-4DC8-B213-AE183CFFB260}" destId="{AF0B8C42-776E-4958-8384-8D386BD489C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6D18F-B54A-4DF8-B017-A9251216ECDD}">
      <dsp:nvSpPr>
        <dsp:cNvPr id="0" name=""/>
        <dsp:cNvSpPr/>
      </dsp:nvSpPr>
      <dsp:spPr>
        <a:xfrm>
          <a:off x="0" y="805265"/>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AA9EDB3-39FA-4440-8190-E36474E74C18}">
      <dsp:nvSpPr>
        <dsp:cNvPr id="0" name=""/>
        <dsp:cNvSpPr/>
      </dsp:nvSpPr>
      <dsp:spPr>
        <a:xfrm>
          <a:off x="328612" y="1117447"/>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 CyBOK is a comprehensive body of knowledge for the Cyber Security sector. Designed to underpin education and professional training, it details 21 knowledge areas that encompass all aspects of cyber security, from Risk and Governance through to Cryptography and Cyber Physical Systems.</a:t>
          </a:r>
          <a:endParaRPr lang="en-US" sz="1200" kern="1200"/>
        </a:p>
      </dsp:txBody>
      <dsp:txXfrm>
        <a:off x="383617" y="1172452"/>
        <a:ext cx="2847502" cy="1768010"/>
      </dsp:txXfrm>
    </dsp:sp>
    <dsp:sp modelId="{FDBECC87-CEBC-4038-90D9-8CC1764F6AB5}">
      <dsp:nvSpPr>
        <dsp:cNvPr id="0" name=""/>
        <dsp:cNvSpPr/>
      </dsp:nvSpPr>
      <dsp:spPr>
        <a:xfrm>
          <a:off x="3614737" y="805265"/>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FD9CA38-1ACD-4BA2-B3B6-BBFC42B8D7F6}">
      <dsp:nvSpPr>
        <dsp:cNvPr id="0" name=""/>
        <dsp:cNvSpPr/>
      </dsp:nvSpPr>
      <dsp:spPr>
        <a:xfrm>
          <a:off x="3943350" y="1117447"/>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The CyBOK is well recognised in the educational sector and underpins a variety of degree programmes in UK universities including NCSC Certified Degrees. Its application to the wider community is less well established despite being of potentially significant benefit.</a:t>
          </a:r>
          <a:endParaRPr lang="en-US" sz="1200" kern="1200"/>
        </a:p>
      </dsp:txBody>
      <dsp:txXfrm>
        <a:off x="3998355" y="1172452"/>
        <a:ext cx="2847502" cy="1768010"/>
      </dsp:txXfrm>
    </dsp:sp>
    <dsp:sp modelId="{720DB827-BA88-4873-8719-98F8043549F0}">
      <dsp:nvSpPr>
        <dsp:cNvPr id="0" name=""/>
        <dsp:cNvSpPr/>
      </dsp:nvSpPr>
      <dsp:spPr>
        <a:xfrm>
          <a:off x="7229475" y="805265"/>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7758015-ED7A-4F4F-9C07-71DAFDAFEB61}">
      <dsp:nvSpPr>
        <dsp:cNvPr id="0" name=""/>
        <dsp:cNvSpPr/>
      </dsp:nvSpPr>
      <dsp:spPr>
        <a:xfrm>
          <a:off x="7558087" y="1117447"/>
          <a:ext cx="2957512" cy="1878020"/>
        </a:xfrm>
        <a:prstGeom prst="roundRect">
          <a:avLst>
            <a:gd name="adj" fmla="val 10000"/>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This project aims to explore CyBOK with established partners in the Education and Local Authority sectors, focusing on raising awareness of the resource, developing understanding of how it can best be applied to these sectors, and developing draft resources and recommendations for wider use within the sector.</a:t>
          </a:r>
          <a:endParaRPr lang="en-US" sz="1200" kern="1200"/>
        </a:p>
      </dsp:txBody>
      <dsp:txXfrm>
        <a:off x="7613092" y="1172452"/>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CA4E5-9CB3-44E2-B59D-560F1054FD16}">
      <dsp:nvSpPr>
        <dsp:cNvPr id="0" name=""/>
        <dsp:cNvSpPr/>
      </dsp:nvSpPr>
      <dsp:spPr>
        <a:xfrm>
          <a:off x="0" y="0"/>
          <a:ext cx="8412480" cy="836161"/>
        </a:xfrm>
        <a:prstGeom prst="roundRect">
          <a:avLst>
            <a:gd name="adj" fmla="val 10000"/>
          </a:avLst>
        </a:prstGeom>
        <a:solidFill>
          <a:srgbClr val="FFC000"/>
        </a:solidFill>
        <a:ln w="190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Senior staff from IT teams within Education Providers</a:t>
          </a:r>
          <a:endParaRPr lang="en-US" sz="2000" kern="1200"/>
        </a:p>
      </dsp:txBody>
      <dsp:txXfrm>
        <a:off x="24490" y="24490"/>
        <a:ext cx="7439541" cy="787181"/>
      </dsp:txXfrm>
    </dsp:sp>
    <dsp:sp modelId="{82CF18A0-0B40-4186-88BC-096951212B3A}">
      <dsp:nvSpPr>
        <dsp:cNvPr id="0" name=""/>
        <dsp:cNvSpPr/>
      </dsp:nvSpPr>
      <dsp:spPr>
        <a:xfrm>
          <a:off x="704545" y="988190"/>
          <a:ext cx="8412480" cy="836161"/>
        </a:xfrm>
        <a:prstGeom prst="roundRect">
          <a:avLst>
            <a:gd name="adj" fmla="val 10000"/>
          </a:avLst>
        </a:prstGeom>
        <a:solidFill>
          <a:schemeClr val="accent1">
            <a:lumMod val="75000"/>
          </a:schemeClr>
        </a:solidFill>
        <a:ln w="190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Local Authority IT teams with responsibility for Education IT</a:t>
          </a:r>
          <a:endParaRPr lang="en-US" sz="2000" kern="1200"/>
        </a:p>
      </dsp:txBody>
      <dsp:txXfrm>
        <a:off x="729035" y="1012680"/>
        <a:ext cx="7115449" cy="787181"/>
      </dsp:txXfrm>
    </dsp:sp>
    <dsp:sp modelId="{B7A75ABE-D8FA-4A8D-80E5-4FF1163D9BD2}">
      <dsp:nvSpPr>
        <dsp:cNvPr id="0" name=""/>
        <dsp:cNvSpPr/>
      </dsp:nvSpPr>
      <dsp:spPr>
        <a:xfrm>
          <a:off x="1398574" y="1976381"/>
          <a:ext cx="8412480" cy="836161"/>
        </a:xfrm>
        <a:prstGeom prst="roundRect">
          <a:avLst>
            <a:gd name="adj" fmla="val 10000"/>
          </a:avLst>
        </a:prstGeom>
        <a:solidFill>
          <a:srgbClr val="92D050"/>
        </a:solidFill>
        <a:ln w="190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Governance teams</a:t>
          </a:r>
          <a:endParaRPr lang="en-US" sz="2000" kern="1200"/>
        </a:p>
      </dsp:txBody>
      <dsp:txXfrm>
        <a:off x="1423064" y="2000871"/>
        <a:ext cx="7125965" cy="787181"/>
      </dsp:txXfrm>
    </dsp:sp>
    <dsp:sp modelId="{189ED5D0-F058-47AE-ADA3-C0B8C49CCA7D}">
      <dsp:nvSpPr>
        <dsp:cNvPr id="0" name=""/>
        <dsp:cNvSpPr/>
      </dsp:nvSpPr>
      <dsp:spPr>
        <a:xfrm>
          <a:off x="2103119" y="2964572"/>
          <a:ext cx="8412480" cy="836161"/>
        </a:xfrm>
        <a:prstGeom prst="roundRect">
          <a:avLst>
            <a:gd name="adj" fmla="val 10000"/>
          </a:avLst>
        </a:prstGeom>
        <a:solidFill>
          <a:srgbClr val="FF6699"/>
        </a:solidFill>
        <a:ln w="190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Welsh Government Local Authority / Education staff with responsibility for Cyber Security and Cyber Resilience</a:t>
          </a:r>
          <a:endParaRPr lang="en-US" sz="2000" kern="1200"/>
        </a:p>
      </dsp:txBody>
      <dsp:txXfrm>
        <a:off x="2127609" y="2989062"/>
        <a:ext cx="7115449" cy="787181"/>
      </dsp:txXfrm>
    </dsp:sp>
    <dsp:sp modelId="{53B43495-F476-47E7-A7BC-C935AC390CD5}">
      <dsp:nvSpPr>
        <dsp:cNvPr id="0" name=""/>
        <dsp:cNvSpPr/>
      </dsp:nvSpPr>
      <dsp:spPr>
        <a:xfrm>
          <a:off x="7868975" y="640423"/>
          <a:ext cx="543504" cy="54350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91263" y="640423"/>
        <a:ext cx="298928" cy="408987"/>
      </dsp:txXfrm>
    </dsp:sp>
    <dsp:sp modelId="{0757A13B-994A-42A7-BD70-F66E7E57000A}">
      <dsp:nvSpPr>
        <dsp:cNvPr id="0" name=""/>
        <dsp:cNvSpPr/>
      </dsp:nvSpPr>
      <dsp:spPr>
        <a:xfrm>
          <a:off x="8573520" y="1628614"/>
          <a:ext cx="543504" cy="54350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95808" y="1628614"/>
        <a:ext cx="298928" cy="408987"/>
      </dsp:txXfrm>
    </dsp:sp>
    <dsp:sp modelId="{6234F106-7E62-4615-961D-187044C4CDA4}">
      <dsp:nvSpPr>
        <dsp:cNvPr id="0" name=""/>
        <dsp:cNvSpPr/>
      </dsp:nvSpPr>
      <dsp:spPr>
        <a:xfrm>
          <a:off x="9267549" y="2616805"/>
          <a:ext cx="543504" cy="543504"/>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389837" y="2616805"/>
        <a:ext cx="298928" cy="4089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4F716-4108-4109-8A5F-C63CD7B10104}" type="datetimeFigureOut">
              <a:rPr lang="en-GB" smtClean="0"/>
              <a:t>30/08/2023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11BF0-809C-4D08-B220-D0CB5061C969}" type="slidenum">
              <a:rPr lang="en-GB" smtClean="0"/>
              <a:t>‹#›</a:t>
            </a:fld>
            <a:endParaRPr lang="en-GB"/>
          </a:p>
        </p:txBody>
      </p:sp>
    </p:spTree>
    <p:extLst>
      <p:ext uri="{BB962C8B-B14F-4D97-AF65-F5344CB8AC3E}">
        <p14:creationId xmlns:p14="http://schemas.microsoft.com/office/powerpoint/2010/main" val="321254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511BF0-809C-4D08-B220-D0CB5061C969}" type="slidenum">
              <a:rPr lang="en-GB" smtClean="0"/>
              <a:t>1</a:t>
            </a:fld>
            <a:endParaRPr lang="en-GB"/>
          </a:p>
        </p:txBody>
      </p:sp>
    </p:spTree>
    <p:extLst>
      <p:ext uri="{BB962C8B-B14F-4D97-AF65-F5344CB8AC3E}">
        <p14:creationId xmlns:p14="http://schemas.microsoft.com/office/powerpoint/2010/main" val="247206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laminated version of this for groups to read. Collect discussion notes after 15min.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Scenario 1.3 relates to the Malware and Attack Technologies KA. Areas to discuss include:</a:t>
            </a:r>
          </a:p>
          <a:p>
            <a:pPr marL="342900" lvl="0" indent="-342900">
              <a:lnSpc>
                <a:spcPct val="107000"/>
              </a:lnSpc>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Types</a:t>
            </a:r>
          </a:p>
          <a:p>
            <a:pPr marL="342900" lvl="0" indent="-342900">
              <a:lnSpc>
                <a:spcPct val="107000"/>
              </a:lnSpc>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CIA</a:t>
            </a:r>
          </a:p>
          <a:p>
            <a:pPr marL="342900" lvl="0" indent="-342900">
              <a:lnSpc>
                <a:spcPct val="107000"/>
              </a:lnSpc>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Kill chain (covered later)</a:t>
            </a:r>
          </a:p>
          <a:p>
            <a:pPr marL="342900" lvl="0" indent="-342900">
              <a:lnSpc>
                <a:spcPct val="107000"/>
              </a:lnSpc>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Malware analysis</a:t>
            </a:r>
          </a:p>
          <a:p>
            <a:pPr marL="342900" lvl="0" indent="-342900">
              <a:lnSpc>
                <a:spcPct val="107000"/>
              </a:lnSpc>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Detection</a:t>
            </a:r>
          </a:p>
          <a:p>
            <a:pPr marL="342900" lvl="0" indent="-342900">
              <a:lnSpc>
                <a:spcPct val="107000"/>
              </a:lnSpc>
              <a:spcAft>
                <a:spcPts val="800"/>
              </a:spcAft>
              <a:buFont typeface="Symbol" panose="05050102010706020507" pitchFamily="18" charset="2"/>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11</a:t>
            </a:fld>
            <a:endParaRPr lang="en-GB"/>
          </a:p>
        </p:txBody>
      </p:sp>
    </p:spTree>
    <p:extLst>
      <p:ext uri="{BB962C8B-B14F-4D97-AF65-F5344CB8AC3E}">
        <p14:creationId xmlns:p14="http://schemas.microsoft.com/office/powerpoint/2010/main" val="10631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the Cyber Kill Chain is briefly (in case attendees have not encountered it before). There is a task later to map the scenario to this.</a:t>
            </a:r>
          </a:p>
        </p:txBody>
      </p:sp>
      <p:sp>
        <p:nvSpPr>
          <p:cNvPr id="4" name="Slide Number Placeholder 3"/>
          <p:cNvSpPr>
            <a:spLocks noGrp="1"/>
          </p:cNvSpPr>
          <p:nvPr>
            <p:ph type="sldNum" sz="quarter" idx="5"/>
          </p:nvPr>
        </p:nvSpPr>
        <p:spPr/>
        <p:txBody>
          <a:bodyPr/>
          <a:lstStyle/>
          <a:p>
            <a:fld id="{A5511BF0-809C-4D08-B220-D0CB5061C969}" type="slidenum">
              <a:rPr lang="en-GB" smtClean="0"/>
              <a:t>12</a:t>
            </a:fld>
            <a:endParaRPr lang="en-GB"/>
          </a:p>
        </p:txBody>
      </p:sp>
    </p:spTree>
    <p:extLst>
      <p:ext uri="{BB962C8B-B14F-4D97-AF65-F5344CB8AC3E}">
        <p14:creationId xmlns:p14="http://schemas.microsoft.com/office/powerpoint/2010/main" val="74119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laminated version of this for groups to read. Collect discussion notes after 15min.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Prompts to aid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How might your organisation have managed this incident?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Are there any flaws in how this example was dealt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13</a:t>
            </a:fld>
            <a:endParaRPr lang="en-GB"/>
          </a:p>
        </p:txBody>
      </p:sp>
    </p:spTree>
    <p:extLst>
      <p:ext uri="{BB962C8B-B14F-4D97-AF65-F5344CB8AC3E}">
        <p14:creationId xmlns:p14="http://schemas.microsoft.com/office/powerpoint/2010/main" val="29769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 1.4 relates to the Security Operations and Incident Management KA. Relevant things to discuss from this KA include:</a:t>
            </a:r>
          </a:p>
          <a:p>
            <a:pPr marL="0" lvl="0" indent="0">
              <a:lnSpc>
                <a:spcPct val="107000"/>
              </a:lnSpc>
              <a:buFont typeface="Symbol" panose="05050102010706020507" pitchFamily="18" charset="2"/>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Analysis methods</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Anomaly detection</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SIEM (Plan)</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Mitigation (Execute)</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Counter measures (IPS)</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SOAR</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Honey Pots</a:t>
            </a:r>
          </a:p>
          <a:p>
            <a:pPr marL="171450" lvl="0" indent="-171450">
              <a:lnSpc>
                <a:spcPct val="107000"/>
              </a:lnSpc>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Human Factors</a:t>
            </a:r>
          </a:p>
          <a:p>
            <a:pPr marL="171450" lvl="0" indent="-171450">
              <a:lnSpc>
                <a:spcPct val="107000"/>
              </a:lnSpc>
              <a:spcAft>
                <a:spcPts val="800"/>
              </a:spcAft>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Prepare – Handle – Follow up</a:t>
            </a:r>
            <a:endParaRPr lang="en-GB" dirty="0"/>
          </a:p>
          <a:p>
            <a:endParaRPr lang="en-GB" dirty="0"/>
          </a:p>
          <a:p>
            <a:r>
              <a:rPr lang="en-GB" dirty="0"/>
              <a:t>Did the organisation have enough Sec Ops in place to defend against the attack? What would the follow up actions be?</a:t>
            </a:r>
          </a:p>
          <a:p>
            <a:r>
              <a:rPr lang="en-GB" dirty="0"/>
              <a:t>How would the breach be reported?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the rubber ducky scenario, Intrusion Prevention Systems should have been in place</a:t>
            </a:r>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14</a:t>
            </a:fld>
            <a:endParaRPr lang="en-GB"/>
          </a:p>
        </p:txBody>
      </p:sp>
    </p:spTree>
    <p:extLst>
      <p:ext uri="{BB962C8B-B14F-4D97-AF65-F5344CB8AC3E}">
        <p14:creationId xmlns:p14="http://schemas.microsoft.com/office/powerpoint/2010/main" val="176014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laminated version of this for groups to read. Collect discussion notes after 15min.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NCSC IR timeline is useful to highlight here: https://www.ncsc.gov.uk/collection/incident-management/appendix-incident-timelines  </a:t>
            </a:r>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15</a:t>
            </a:fld>
            <a:endParaRPr lang="en-GB"/>
          </a:p>
        </p:txBody>
      </p:sp>
    </p:spTree>
    <p:extLst>
      <p:ext uri="{BB962C8B-B14F-4D97-AF65-F5344CB8AC3E}">
        <p14:creationId xmlns:p14="http://schemas.microsoft.com/office/powerpoint/2010/main" val="203128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attendees to map the scenario stage 1.1 – 1.4 to the Cyber Kill Chain</a:t>
            </a:r>
          </a:p>
          <a:p>
            <a:endParaRPr lang="en-GB" dirty="0"/>
          </a:p>
          <a:p>
            <a:r>
              <a:rPr lang="en-GB" dirty="0"/>
              <a:t>Reconnaissance – Helen would have been aware of internal IT systems, and potentially vulnerabilities based on device OS etc. However most of her reconnaissance was based around social engineering Evan as he was the human factor who was a vulnerability.</a:t>
            </a:r>
          </a:p>
          <a:p>
            <a:r>
              <a:rPr lang="en-GB" dirty="0"/>
              <a:t>Weaponization - Her weaponization was ransomware which she could have easily obtained via the dark web. It is unlikely that Helen would have designed and implemented her own exploit.</a:t>
            </a:r>
          </a:p>
          <a:p>
            <a:r>
              <a:rPr lang="en-GB" dirty="0"/>
              <a:t>Delivery - Her delivery was in the form of a rubber ducky USB.</a:t>
            </a:r>
          </a:p>
          <a:p>
            <a:r>
              <a:rPr lang="en-GB" dirty="0"/>
              <a:t>Exploitation - She exploited the vulnerabilities that exist firstly in USB ports being enabled, and potentially no IPS/IDS in place. But Evan was the human vulnerability she exploited.</a:t>
            </a:r>
          </a:p>
          <a:p>
            <a:r>
              <a:rPr lang="en-GB" dirty="0"/>
              <a:t>Installation - The installation was carried out by Evan when he inserted the USB and opened the file.</a:t>
            </a:r>
          </a:p>
          <a:p>
            <a:r>
              <a:rPr lang="en-GB" dirty="0"/>
              <a:t>Command and Control - The command and control channel was obtained through the ransomware, although there was no remote access to internal systems.</a:t>
            </a:r>
          </a:p>
          <a:p>
            <a:r>
              <a:rPr lang="en-GB" dirty="0"/>
              <a:t>Actions on Objectives - The malicious activities were the encryption of the host machines files and the ransom for payment of bitcoins.</a:t>
            </a:r>
          </a:p>
          <a:p>
            <a:r>
              <a:rPr lang="en-GB" dirty="0"/>
              <a:t>**Summary – the organisation did not have sufficient mitigations in place. Outside of the cyber kills chain – the human factor was the biggest influence on the root cause – Helen. Could the organisation have done more considering the working environment, workloads and pressures etc that Helen experienced.</a:t>
            </a:r>
          </a:p>
          <a:p>
            <a:endParaRPr lang="en-GB" dirty="0"/>
          </a:p>
          <a:p>
            <a:r>
              <a:rPr lang="en-GB" dirty="0"/>
              <a:t>Hand out print off so groups can fill in the blanks.</a:t>
            </a:r>
          </a:p>
          <a:p>
            <a:r>
              <a:rPr lang="en-GB" dirty="0"/>
              <a:t>In groups, complete the sections next to each of the 7 Cyber Kill Chain steps in the context of Helen and Evans actions.</a:t>
            </a:r>
          </a:p>
          <a:p>
            <a:r>
              <a:rPr lang="en-GB" dirty="0"/>
              <a:t>Think about how your organisation could have prevented this attack – (*The CKC is based around having mitigation in place for any one of the steps which will break the attack chain)</a:t>
            </a:r>
          </a:p>
        </p:txBody>
      </p:sp>
      <p:sp>
        <p:nvSpPr>
          <p:cNvPr id="4" name="Slide Number Placeholder 3"/>
          <p:cNvSpPr>
            <a:spLocks noGrp="1"/>
          </p:cNvSpPr>
          <p:nvPr>
            <p:ph type="sldNum" sz="quarter" idx="5"/>
          </p:nvPr>
        </p:nvSpPr>
        <p:spPr/>
        <p:txBody>
          <a:bodyPr/>
          <a:lstStyle/>
          <a:p>
            <a:fld id="{A5511BF0-809C-4D08-B220-D0CB5061C969}" type="slidenum">
              <a:rPr lang="en-GB" smtClean="0"/>
              <a:t>16</a:t>
            </a:fld>
            <a:endParaRPr lang="en-GB"/>
          </a:p>
        </p:txBody>
      </p:sp>
    </p:spTree>
    <p:extLst>
      <p:ext uri="{BB962C8B-B14F-4D97-AF65-F5344CB8AC3E}">
        <p14:creationId xmlns:p14="http://schemas.microsoft.com/office/powerpoint/2010/main" val="175178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chosen KAs under the first phase of this project:</a:t>
            </a:r>
          </a:p>
          <a:p>
            <a:pPr marL="171450" indent="-171450">
              <a:buFont typeface="Arial" panose="020B0604020202020204" pitchFamily="34" charset="0"/>
              <a:buChar char="•"/>
            </a:pPr>
            <a:r>
              <a:rPr lang="en-GB" dirty="0"/>
              <a:t>Adversarial Behaviours</a:t>
            </a:r>
          </a:p>
          <a:p>
            <a:pPr marL="171450" indent="-171450">
              <a:buFont typeface="Arial" panose="020B0604020202020204" pitchFamily="34" charset="0"/>
              <a:buChar char="•"/>
            </a:pPr>
            <a:r>
              <a:rPr lang="en-GB" dirty="0"/>
              <a:t>Human Factors</a:t>
            </a:r>
          </a:p>
          <a:p>
            <a:pPr marL="171450" indent="-171450">
              <a:buFont typeface="Arial" panose="020B0604020202020204" pitchFamily="34" charset="0"/>
              <a:buChar char="•"/>
            </a:pPr>
            <a:r>
              <a:rPr lang="en-GB" dirty="0"/>
              <a:t>Malware &amp; Attack Technologies</a:t>
            </a:r>
          </a:p>
          <a:p>
            <a:pPr marL="171450" indent="-171450">
              <a:buFont typeface="Arial" panose="020B0604020202020204" pitchFamily="34" charset="0"/>
              <a:buChar char="•"/>
            </a:pPr>
            <a:r>
              <a:rPr lang="en-GB" dirty="0"/>
              <a:t>Security Operations &amp; Incident Management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Why? </a:t>
            </a:r>
          </a:p>
          <a:p>
            <a:pPr marL="171450" indent="-171450">
              <a:buFont typeface="Arial" panose="020B0604020202020204" pitchFamily="34" charset="0"/>
              <a:buChar char="•"/>
            </a:pPr>
            <a:r>
              <a:rPr lang="en-GB" dirty="0"/>
              <a:t>These KAs represent the steps involved in a security breach/cyber attack. </a:t>
            </a:r>
          </a:p>
          <a:p>
            <a:pPr marL="171450" indent="-171450">
              <a:buFont typeface="Arial" panose="020B0604020202020204" pitchFamily="34" charset="0"/>
              <a:buChar char="•"/>
            </a:pPr>
            <a:r>
              <a:rPr lang="en-GB" dirty="0"/>
              <a:t>i.e. Adversary is the threat&gt;</a:t>
            </a:r>
          </a:p>
          <a:p>
            <a:pPr marL="171450" indent="-171450">
              <a:buFont typeface="Arial" panose="020B0604020202020204" pitchFamily="34" charset="0"/>
              <a:buChar char="•"/>
            </a:pPr>
            <a:r>
              <a:rPr lang="en-GB" dirty="0"/>
              <a:t>Human Factors provide the (human) opportunity for an attacker&gt;</a:t>
            </a:r>
          </a:p>
          <a:p>
            <a:pPr marL="171450" indent="-171450">
              <a:buFont typeface="Arial" panose="020B0604020202020204" pitchFamily="34" charset="0"/>
              <a:buChar char="•"/>
            </a:pPr>
            <a:r>
              <a:rPr lang="en-GB" dirty="0"/>
              <a:t>Malware is the source&gt;</a:t>
            </a:r>
          </a:p>
          <a:p>
            <a:pPr marL="171450" indent="-171450">
              <a:buFont typeface="Arial" panose="020B0604020202020204" pitchFamily="34" charset="0"/>
              <a:buChar char="•"/>
            </a:pPr>
            <a:r>
              <a:rPr lang="en-GB" dirty="0"/>
              <a:t>Security Operations is the protection and response.</a:t>
            </a:r>
          </a:p>
          <a:p>
            <a:pPr marL="171450" indent="-171450">
              <a:buFont typeface="Arial" panose="020B0604020202020204" pitchFamily="34" charset="0"/>
              <a:buChar char="•"/>
            </a:pPr>
            <a:endParaRPr lang="en-GB" dirty="0">
              <a:cs typeface="Calibri" panose="020F0502020204030204"/>
            </a:endParaRPr>
          </a:p>
          <a:p>
            <a:r>
              <a:rPr lang="en-GB" dirty="0">
                <a:cs typeface="Calibri" panose="020F0502020204030204"/>
              </a:rPr>
              <a:t>Mention here how these KAs can help organisations understand the key factors, processes, implications of any particular area. The scenarios given are intended to be appropriate to the attendees, but </a:t>
            </a:r>
            <a:r>
              <a:rPr lang="en-GB" dirty="0" err="1">
                <a:cs typeface="Calibri" panose="020F0502020204030204"/>
              </a:rPr>
              <a:t>CyBOK</a:t>
            </a:r>
            <a:r>
              <a:rPr lang="en-GB" dirty="0">
                <a:cs typeface="Calibri" panose="020F0502020204030204"/>
              </a:rPr>
              <a:t> has 21 KAs in total and a number of these will also be relevant, though they haven't been specifically covered here. Encourage the attendees to visit the CyBOK website and mention that there are a number of resources available to use / learn about the KAs.</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A5511BF0-809C-4D08-B220-D0CB5061C969}" type="slidenum">
              <a:rPr lang="en-GB" smtClean="0"/>
              <a:t>17</a:t>
            </a:fld>
            <a:endParaRPr lang="en-GB"/>
          </a:p>
        </p:txBody>
      </p:sp>
    </p:spTree>
    <p:extLst>
      <p:ext uri="{BB962C8B-B14F-4D97-AF65-F5344CB8AC3E}">
        <p14:creationId xmlns:p14="http://schemas.microsoft.com/office/powerpoint/2010/main" val="18265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a:t>
            </a:r>
            <a:r>
              <a:rPr lang="en-US" dirty="0" err="1">
                <a:cs typeface="Calibri"/>
              </a:rPr>
              <a:t>colour</a:t>
            </a:r>
            <a:r>
              <a:rPr lang="en-US" dirty="0">
                <a:cs typeface="Calibri"/>
              </a:rPr>
              <a:t>-coded KA here maps to examples of job roles within an </a:t>
            </a:r>
            <a:r>
              <a:rPr lang="en-US" dirty="0" err="1">
                <a:cs typeface="Calibri"/>
              </a:rPr>
              <a:t>organisation</a:t>
            </a:r>
            <a:r>
              <a:rPr lang="en-US" dirty="0">
                <a:cs typeface="Calibri"/>
              </a:rPr>
              <a:t>.</a:t>
            </a:r>
          </a:p>
          <a:p>
            <a:r>
              <a:rPr lang="en-US" dirty="0">
                <a:cs typeface="Calibri"/>
              </a:rPr>
              <a:t>The job roles are not inclusive, and for this presentation we are focusing on Senior Stakeholders/All Staff.</a:t>
            </a:r>
          </a:p>
          <a:p>
            <a:r>
              <a:rPr lang="en-US" dirty="0">
                <a:cs typeface="Calibri"/>
              </a:rPr>
              <a:t>Feedback – which of the other KAs would the audience like to see in other phases/workshops?</a:t>
            </a:r>
          </a:p>
        </p:txBody>
      </p:sp>
      <p:sp>
        <p:nvSpPr>
          <p:cNvPr id="4" name="Slide Number Placeholder 3"/>
          <p:cNvSpPr>
            <a:spLocks noGrp="1"/>
          </p:cNvSpPr>
          <p:nvPr>
            <p:ph type="sldNum" sz="quarter" idx="5"/>
          </p:nvPr>
        </p:nvSpPr>
        <p:spPr/>
        <p:txBody>
          <a:bodyPr/>
          <a:lstStyle/>
          <a:p>
            <a:fld id="{A5511BF0-809C-4D08-B220-D0CB5061C969}" type="slidenum">
              <a:rPr lang="en-GB" smtClean="0"/>
              <a:t>18</a:t>
            </a:fld>
            <a:endParaRPr lang="en-GB"/>
          </a:p>
        </p:txBody>
      </p:sp>
    </p:spTree>
    <p:extLst>
      <p:ext uri="{BB962C8B-B14F-4D97-AF65-F5344CB8AC3E}">
        <p14:creationId xmlns:p14="http://schemas.microsoft.com/office/powerpoint/2010/main" val="361565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2</a:t>
            </a:fld>
            <a:endParaRPr lang="en-GB"/>
          </a:p>
        </p:txBody>
      </p:sp>
    </p:spTree>
    <p:extLst>
      <p:ext uri="{BB962C8B-B14F-4D97-AF65-F5344CB8AC3E}">
        <p14:creationId xmlns:p14="http://schemas.microsoft.com/office/powerpoint/2010/main" val="352412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Comprehensive body of knowledge (BOK).</a:t>
            </a:r>
          </a:p>
          <a:p>
            <a:pPr marL="171450" indent="-171450">
              <a:buFont typeface="Arial" panose="020B0604020202020204" pitchFamily="34" charset="0"/>
              <a:buChar char="•"/>
            </a:pPr>
            <a:r>
              <a:rPr lang="en-GB" dirty="0"/>
              <a:t>Underpins education &amp; professional training.</a:t>
            </a:r>
          </a:p>
          <a:p>
            <a:pPr marL="171450" indent="-171450">
              <a:buFont typeface="Arial" panose="020B0604020202020204" pitchFamily="34" charset="0"/>
              <a:buChar char="•"/>
            </a:pPr>
            <a:r>
              <a:rPr lang="en-GB" dirty="0"/>
              <a:t>21 KAs across 5 categories (later slide).</a:t>
            </a:r>
          </a:p>
          <a:p>
            <a:pPr marL="171450" indent="-171450">
              <a:buFont typeface="Arial" panose="020B0604020202020204" pitchFamily="34" charset="0"/>
              <a:buChar char="•"/>
            </a:pPr>
            <a:r>
              <a:rPr lang="en-GB" dirty="0"/>
              <a:t>Collaboration of 115+ world experts.</a:t>
            </a:r>
          </a:p>
          <a:p>
            <a:pPr marL="171450" indent="-171450">
              <a:buFont typeface="Arial" panose="020B0604020202020204" pitchFamily="34" charset="0"/>
              <a:buChar char="•"/>
            </a:pPr>
            <a:r>
              <a:rPr lang="en-GB" dirty="0"/>
              <a:t>Underpins degree programmes in UK Universities.</a:t>
            </a:r>
          </a:p>
          <a:p>
            <a:pPr marL="171450" indent="-171450">
              <a:buFont typeface="Arial" panose="020B0604020202020204" pitchFamily="34" charset="0"/>
              <a:buChar char="•"/>
            </a:pPr>
            <a:r>
              <a:rPr lang="en-GB" dirty="0"/>
              <a:t>Its application across wider community is less established. (Hence this project).</a:t>
            </a:r>
          </a:p>
        </p:txBody>
      </p:sp>
      <p:sp>
        <p:nvSpPr>
          <p:cNvPr id="4" name="Slide Number Placeholder 3"/>
          <p:cNvSpPr>
            <a:spLocks noGrp="1"/>
          </p:cNvSpPr>
          <p:nvPr>
            <p:ph type="sldNum" sz="quarter" idx="5"/>
          </p:nvPr>
        </p:nvSpPr>
        <p:spPr/>
        <p:txBody>
          <a:bodyPr/>
          <a:lstStyle/>
          <a:p>
            <a:fld id="{A5511BF0-809C-4D08-B220-D0CB5061C969}" type="slidenum">
              <a:rPr lang="en-GB" smtClean="0"/>
              <a:t>3</a:t>
            </a:fld>
            <a:endParaRPr lang="en-GB"/>
          </a:p>
        </p:txBody>
      </p:sp>
    </p:spTree>
    <p:extLst>
      <p:ext uri="{BB962C8B-B14F-4D97-AF65-F5344CB8AC3E}">
        <p14:creationId xmlns:p14="http://schemas.microsoft.com/office/powerpoint/2010/main" val="279955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chosen KAs under the first phase of this project:</a:t>
            </a:r>
          </a:p>
          <a:p>
            <a:pPr marL="171450" indent="-171450">
              <a:buFont typeface="Arial" panose="020B0604020202020204" pitchFamily="34" charset="0"/>
              <a:buChar char="•"/>
            </a:pPr>
            <a:r>
              <a:rPr lang="en-GB" dirty="0"/>
              <a:t>Adversarial Behaviours</a:t>
            </a:r>
          </a:p>
          <a:p>
            <a:pPr marL="171450" indent="-171450">
              <a:buFont typeface="Arial" panose="020B0604020202020204" pitchFamily="34" charset="0"/>
              <a:buChar char="•"/>
            </a:pPr>
            <a:r>
              <a:rPr lang="en-GB" dirty="0"/>
              <a:t>Human Factors</a:t>
            </a:r>
          </a:p>
          <a:p>
            <a:pPr marL="171450" indent="-171450">
              <a:buFont typeface="Arial" panose="020B0604020202020204" pitchFamily="34" charset="0"/>
              <a:buChar char="•"/>
            </a:pPr>
            <a:r>
              <a:rPr lang="en-GB" dirty="0"/>
              <a:t>Malware &amp; Attack Technologies</a:t>
            </a:r>
          </a:p>
          <a:p>
            <a:pPr marL="171450" indent="-171450">
              <a:buFont typeface="Arial" panose="020B0604020202020204" pitchFamily="34" charset="0"/>
              <a:buChar char="•"/>
            </a:pPr>
            <a:r>
              <a:rPr lang="en-GB" dirty="0"/>
              <a:t>Security Operations &amp; Incident Management</a:t>
            </a:r>
          </a:p>
          <a:p>
            <a:pPr marL="0" indent="0">
              <a:buFont typeface="Arial" panose="020B0604020202020204" pitchFamily="34" charset="0"/>
              <a:buNone/>
            </a:pPr>
            <a:r>
              <a:rPr lang="en-GB" dirty="0"/>
              <a:t>Why? </a:t>
            </a:r>
          </a:p>
          <a:p>
            <a:pPr marL="171450" indent="-171450">
              <a:buFont typeface="Arial" panose="020B0604020202020204" pitchFamily="34" charset="0"/>
              <a:buChar char="•"/>
            </a:pPr>
            <a:r>
              <a:rPr lang="en-GB" dirty="0"/>
              <a:t>These KAs represent the steps involved in a security breach/cyber attack. </a:t>
            </a:r>
          </a:p>
          <a:p>
            <a:pPr marL="171450" indent="-171450">
              <a:buFont typeface="Arial" panose="020B0604020202020204" pitchFamily="34" charset="0"/>
              <a:buChar char="•"/>
            </a:pPr>
            <a:r>
              <a:rPr lang="en-GB" dirty="0"/>
              <a:t>i.e. Adversary is the threat&gt;</a:t>
            </a:r>
          </a:p>
          <a:p>
            <a:pPr marL="171450" indent="-171450">
              <a:buFont typeface="Arial" panose="020B0604020202020204" pitchFamily="34" charset="0"/>
              <a:buChar char="•"/>
            </a:pPr>
            <a:r>
              <a:rPr lang="en-GB" dirty="0"/>
              <a:t>Human Factors provide the (human) opportunity for an attacker&gt;</a:t>
            </a:r>
          </a:p>
          <a:p>
            <a:pPr marL="171450" indent="-171450">
              <a:buFont typeface="Arial" panose="020B0604020202020204" pitchFamily="34" charset="0"/>
              <a:buChar char="•"/>
            </a:pPr>
            <a:r>
              <a:rPr lang="en-GB" dirty="0"/>
              <a:t>Malware is the source&gt;</a:t>
            </a:r>
          </a:p>
          <a:p>
            <a:pPr marL="171450" indent="-171450">
              <a:buFont typeface="Arial" panose="020B0604020202020204" pitchFamily="34" charset="0"/>
              <a:buChar char="•"/>
            </a:pPr>
            <a:r>
              <a:rPr lang="en-GB" dirty="0"/>
              <a:t>Security Operations is the protection and response.</a:t>
            </a:r>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5</a:t>
            </a:fld>
            <a:endParaRPr lang="en-GB"/>
          </a:p>
        </p:txBody>
      </p:sp>
    </p:spTree>
    <p:extLst>
      <p:ext uri="{BB962C8B-B14F-4D97-AF65-F5344CB8AC3E}">
        <p14:creationId xmlns:p14="http://schemas.microsoft.com/office/powerpoint/2010/main" val="87839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laminated version of this for groups to read. Collect discussion notes after 15min. </a:t>
            </a:r>
          </a:p>
          <a:p>
            <a:endParaRPr lang="en-GB"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Adversarial behaviours – prompts to help discussion:</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Who and why</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a:t>
            </a:r>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6</a:t>
            </a:fld>
            <a:endParaRPr lang="en-GB"/>
          </a:p>
        </p:txBody>
      </p:sp>
    </p:spTree>
    <p:extLst>
      <p:ext uri="{BB962C8B-B14F-4D97-AF65-F5344CB8AC3E}">
        <p14:creationId xmlns:p14="http://schemas.microsoft.com/office/powerpoint/2010/main" val="24581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 1.1 relates to the Adversarial Behaviours KA. Understanding why people engage in these behaviours, and what format that might take can help organisations mitigate some attacks and prepare for them should they occur.</a:t>
            </a:r>
          </a:p>
          <a:p>
            <a:endParaRPr lang="en-GB" dirty="0"/>
          </a:p>
          <a:p>
            <a:r>
              <a:rPr lang="en-GB" dirty="0"/>
              <a:t>It is useful to discuss the following: </a:t>
            </a:r>
          </a:p>
          <a:p>
            <a:pPr marL="171450" indent="-171450">
              <a:buFont typeface="Arial" panose="020B0604020202020204" pitchFamily="34" charset="0"/>
              <a:buChar char="•"/>
            </a:pPr>
            <a:r>
              <a:rPr lang="en-GB" dirty="0"/>
              <a:t>Describe the difference between cyber-enabled and cyber-dependant. i.e. Cyber-enabled is the use of the internet, whereas cyber-dependant is the use of electronic devices.</a:t>
            </a:r>
          </a:p>
          <a:p>
            <a:pPr marL="171450" indent="-171450">
              <a:buFont typeface="Arial" panose="020B0604020202020204" pitchFamily="34" charset="0"/>
              <a:buChar char="•"/>
            </a:pPr>
            <a:r>
              <a:rPr lang="en-GB" dirty="0"/>
              <a:t>State Actors are the APTs of the adversaries.</a:t>
            </a:r>
          </a:p>
          <a:p>
            <a:pPr marL="171450" indent="-171450">
              <a:buFont typeface="Arial" panose="020B0604020202020204" pitchFamily="34" charset="0"/>
              <a:buChar char="•"/>
            </a:pPr>
            <a:r>
              <a:rPr lang="en-GB" dirty="0"/>
              <a:t>Hacktivists, although generally less of a threat can still do significant damage.</a:t>
            </a:r>
          </a:p>
          <a:p>
            <a:pPr marL="171450" indent="-171450">
              <a:buFont typeface="Arial" panose="020B0604020202020204" pitchFamily="34" charset="0"/>
              <a:buChar char="•"/>
            </a:pPr>
            <a:r>
              <a:rPr lang="en-GB" dirty="0"/>
              <a:t>Helen Back was using a USB rubber ducky, so was a cyber dependent criminal. Although she was not a ‘state actor’ she committed sabotage.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It may also be useful to mention:</a:t>
            </a:r>
          </a:p>
          <a:p>
            <a:pPr marL="171450" lvl="0" indent="-171450">
              <a:lnSpc>
                <a:spcPct val="107000"/>
              </a:lnSpc>
              <a:buFont typeface="Arial" panose="020B0604020202020204" pitchFamily="34" charset="0"/>
              <a:buChar char="•"/>
            </a:pPr>
            <a:r>
              <a:rPr lang="en-GB" sz="1200" kern="1200" dirty="0">
                <a:solidFill>
                  <a:schemeClr val="tx1"/>
                </a:solidFill>
                <a:latin typeface="+mn-lt"/>
                <a:ea typeface="+mn-ea"/>
                <a:cs typeface="+mn-cs"/>
              </a:rPr>
              <a:t>Attack trees</a:t>
            </a:r>
          </a:p>
          <a:p>
            <a:pPr marL="171450" lvl="0" indent="-171450">
              <a:lnSpc>
                <a:spcPct val="107000"/>
              </a:lnSpc>
              <a:spcAft>
                <a:spcPts val="800"/>
              </a:spcAft>
              <a:buFont typeface="Arial" panose="020B0604020202020204" pitchFamily="34" charset="0"/>
              <a:buChar char="•"/>
            </a:pPr>
            <a:r>
              <a:rPr lang="en-GB" sz="1200" kern="1200" dirty="0">
                <a:solidFill>
                  <a:schemeClr val="tx1"/>
                </a:solidFill>
                <a:latin typeface="+mn-lt"/>
                <a:ea typeface="+mn-ea"/>
                <a:cs typeface="+mn-cs"/>
              </a:rPr>
              <a:t>Kill chain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(covered in more detail later)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7</a:t>
            </a:fld>
            <a:endParaRPr lang="en-GB"/>
          </a:p>
        </p:txBody>
      </p:sp>
    </p:spTree>
    <p:extLst>
      <p:ext uri="{BB962C8B-B14F-4D97-AF65-F5344CB8AC3E}">
        <p14:creationId xmlns:p14="http://schemas.microsoft.com/office/powerpoint/2010/main" val="174067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laminated version of this for groups to read. Collect discussion notes after 15min. </a:t>
            </a:r>
          </a:p>
          <a:p>
            <a:endParaRPr lang="en-GB" dirty="0"/>
          </a:p>
          <a:p>
            <a:r>
              <a:rPr lang="en-GB" dirty="0"/>
              <a:t>Human Factors – prompts to help discussion:</a:t>
            </a:r>
          </a:p>
          <a:p>
            <a:pPr marL="171450" indent="-171450">
              <a:buFont typeface="Arial" panose="020B0604020202020204" pitchFamily="34" charset="0"/>
              <a:buChar char="•"/>
            </a:pPr>
            <a:r>
              <a:rPr lang="en-GB" dirty="0"/>
              <a:t>Who is the victim?</a:t>
            </a:r>
          </a:p>
          <a:p>
            <a:pPr marL="171450" indent="-171450">
              <a:buFont typeface="Arial" panose="020B0604020202020204" pitchFamily="34" charset="0"/>
              <a:buChar char="•"/>
            </a:pPr>
            <a:r>
              <a:rPr lang="en-GB" dirty="0"/>
              <a:t>Why?</a:t>
            </a:r>
          </a:p>
          <a:p>
            <a:pPr marL="171450" indent="-171450">
              <a:buFont typeface="Arial" panose="020B0604020202020204" pitchFamily="34" charset="0"/>
              <a:buChar char="•"/>
            </a:pPr>
            <a:r>
              <a:rPr lang="en-GB" dirty="0"/>
              <a:t>Could his actions have been discouraged and if so, how?</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8</a:t>
            </a:fld>
            <a:endParaRPr lang="en-GB"/>
          </a:p>
        </p:txBody>
      </p:sp>
    </p:spTree>
    <p:extLst>
      <p:ext uri="{BB962C8B-B14F-4D97-AF65-F5344CB8AC3E}">
        <p14:creationId xmlns:p14="http://schemas.microsoft.com/office/powerpoint/2010/main" val="96474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 1.2 relates to the Human Factors KA. Human factors are of significant importance in cyber security, though often overlooked. Areas from the KA which are worth discussing include:</a:t>
            </a:r>
          </a:p>
          <a:p>
            <a:endParaRPr lang="en-GB" dirty="0"/>
          </a:p>
          <a:p>
            <a:pPr marL="285750" lvl="0" indent="-285750">
              <a:lnSpc>
                <a:spcPct val="107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(Fit the task to the human) – a key theory, though not directly relevant here it is still a very useful point to consider</a:t>
            </a:r>
          </a:p>
          <a:p>
            <a:pPr marL="285750" lvl="0" indent="-285750">
              <a:lnSpc>
                <a:spcPct val="107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Human capability</a:t>
            </a:r>
          </a:p>
          <a:p>
            <a:pPr marL="285750" lvl="0" indent="-285750">
              <a:lnSpc>
                <a:spcPct val="107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Human error</a:t>
            </a:r>
          </a:p>
          <a:p>
            <a:pPr marL="285750" lvl="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Awareness and education</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The adversary will exploit the social context of the organisation and its colleagues.</a:t>
            </a:r>
          </a:p>
          <a:p>
            <a:pPr marL="171450" indent="-171450">
              <a:buFont typeface="Arial" panose="020B0604020202020204" pitchFamily="34" charset="0"/>
              <a:buChar char="•"/>
            </a:pPr>
            <a:r>
              <a:rPr lang="en-GB" dirty="0"/>
              <a:t>If a user has no understanding of cyber security, their perception can be altered.</a:t>
            </a:r>
          </a:p>
          <a:p>
            <a:pPr marL="171450" indent="-171450">
              <a:buFont typeface="Arial" panose="020B0604020202020204" pitchFamily="34" charset="0"/>
              <a:buChar char="•"/>
            </a:pPr>
            <a:r>
              <a:rPr lang="en-GB" dirty="0"/>
              <a:t>The impact of this is that users’ tasks are disrupted, goals are not achieved and business processes are impacted.</a:t>
            </a:r>
          </a:p>
          <a:p>
            <a:pPr marL="171450" indent="-171450">
              <a:buFont typeface="Arial" panose="020B0604020202020204" pitchFamily="34" charset="0"/>
              <a:buChar char="•"/>
            </a:pPr>
            <a:r>
              <a:rPr lang="en-GB" dirty="0"/>
              <a:t>Evan Lee was exploited due to the organisational context – firstly the threat of redundancies and colleagues who would have been discussing the redundancy situation.</a:t>
            </a:r>
          </a:p>
          <a:p>
            <a:pPr marL="171450" indent="-171450">
              <a:buFont typeface="Arial" panose="020B0604020202020204" pitchFamily="34" charset="0"/>
              <a:buChar char="•"/>
            </a:pPr>
            <a:r>
              <a:rPr lang="en-GB" dirty="0"/>
              <a:t>Evans’ perception was altered by his personal emotional state – worrying about being made redundant after recently obtaining a mortgage.</a:t>
            </a:r>
          </a:p>
          <a:p>
            <a:pPr marL="171450" indent="-171450">
              <a:buFont typeface="Arial" panose="020B0604020202020204" pitchFamily="34" charset="0"/>
              <a:buChar char="•"/>
            </a:pPr>
            <a:r>
              <a:rPr lang="en-GB" dirty="0"/>
              <a:t>The impact of the scenario was breaking the CIA – integrity and availability of data which consequently disrupted tasks which affected the organisations process.</a:t>
            </a:r>
          </a:p>
        </p:txBody>
      </p:sp>
      <p:sp>
        <p:nvSpPr>
          <p:cNvPr id="4" name="Slide Number Placeholder 3"/>
          <p:cNvSpPr>
            <a:spLocks noGrp="1"/>
          </p:cNvSpPr>
          <p:nvPr>
            <p:ph type="sldNum" sz="quarter" idx="5"/>
          </p:nvPr>
        </p:nvSpPr>
        <p:spPr/>
        <p:txBody>
          <a:bodyPr/>
          <a:lstStyle/>
          <a:p>
            <a:fld id="{A5511BF0-809C-4D08-B220-D0CB5061C969}" type="slidenum">
              <a:rPr lang="en-GB" smtClean="0"/>
              <a:t>9</a:t>
            </a:fld>
            <a:endParaRPr lang="en-GB"/>
          </a:p>
        </p:txBody>
      </p:sp>
    </p:spTree>
    <p:extLst>
      <p:ext uri="{BB962C8B-B14F-4D97-AF65-F5344CB8AC3E}">
        <p14:creationId xmlns:p14="http://schemas.microsoft.com/office/powerpoint/2010/main" val="276806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laminated version of this for groups to read. Collect discussion notes after 15min.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5511BF0-809C-4D08-B220-D0CB5061C969}" type="slidenum">
              <a:rPr lang="en-GB" smtClean="0"/>
              <a:t>10</a:t>
            </a:fld>
            <a:endParaRPr lang="en-GB"/>
          </a:p>
        </p:txBody>
      </p:sp>
    </p:spTree>
    <p:extLst>
      <p:ext uri="{BB962C8B-B14F-4D97-AF65-F5344CB8AC3E}">
        <p14:creationId xmlns:p14="http://schemas.microsoft.com/office/powerpoint/2010/main" val="288893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78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3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itillium Web" panose="00000400000000000000" pitchFamily="2" charset="0"/>
              </a:defRPr>
            </a:lvl1pPr>
          </a:lstStyle>
          <a:p>
            <a:r>
              <a:rPr lang="en-US"/>
              <a:t>CLICK TO EDIT MASTER TITLE STYLE</a:t>
            </a:r>
            <a:endParaRPr lang="en-GB"/>
          </a:p>
        </p:txBody>
      </p:sp>
    </p:spTree>
    <p:extLst>
      <p:ext uri="{BB962C8B-B14F-4D97-AF65-F5344CB8AC3E}">
        <p14:creationId xmlns:p14="http://schemas.microsoft.com/office/powerpoint/2010/main" val="168707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Header &amp; on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28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0594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er &amp;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366077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Header &amp; 2 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3347438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Header &amp; spl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3959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Header only Grey Ban">
    <p:spTree>
      <p:nvGrpSpPr>
        <p:cNvPr id="1" name=""/>
        <p:cNvGrpSpPr/>
        <p:nvPr/>
      </p:nvGrpSpPr>
      <p:grpSpPr>
        <a:xfrm>
          <a:off x="0" y="0"/>
          <a:ext cx="0" cy="0"/>
          <a:chOff x="0" y="0"/>
          <a:chExt cx="0" cy="0"/>
        </a:xfrm>
      </p:grpSpPr>
      <p:sp>
        <p:nvSpPr>
          <p:cNvPr id="3" name="Rectangle 2"/>
          <p:cNvSpPr/>
          <p:nvPr userDrawn="1"/>
        </p:nvSpPr>
        <p:spPr>
          <a:xfrm>
            <a:off x="0" y="0"/>
            <a:ext cx="12192000" cy="1325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sp>
        <p:nvSpPr>
          <p:cNvPr id="2" name="Title 1"/>
          <p:cNvSpPr>
            <a:spLocks noGrp="1"/>
          </p:cNvSpPr>
          <p:nvPr>
            <p:ph type="title" hasCustomPrompt="1"/>
          </p:nvPr>
        </p:nvSpPr>
        <p:spPr/>
        <p:txBody>
          <a:bodyPr/>
          <a:lstStyle>
            <a:lvl1pPr>
              <a:defRPr>
                <a:latin typeface="Titillium Web" panose="00000400000000000000" pitchFamily="2" charset="0"/>
              </a:defRPr>
            </a:lvl1pPr>
          </a:lstStyle>
          <a:p>
            <a:r>
              <a:rPr lang="en-US"/>
              <a:t>CLICK TO EDIT MASTER TITLE STYLE</a:t>
            </a:r>
            <a:endParaRPr lang="en-GB"/>
          </a:p>
        </p:txBody>
      </p:sp>
    </p:spTree>
    <p:extLst>
      <p:ext uri="{BB962C8B-B14F-4D97-AF65-F5344CB8AC3E}">
        <p14:creationId xmlns:p14="http://schemas.microsoft.com/office/powerpoint/2010/main" val="91763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eader &amp; body">
    <p:spTree>
      <p:nvGrpSpPr>
        <p:cNvPr id="1" name=""/>
        <p:cNvGrpSpPr/>
        <p:nvPr/>
      </p:nvGrpSpPr>
      <p:grpSpPr>
        <a:xfrm>
          <a:off x="0" y="0"/>
          <a:ext cx="0" cy="0"/>
          <a:chOff x="0" y="0"/>
          <a:chExt cx="0" cy="0"/>
        </a:xfrm>
      </p:grpSpPr>
      <p:sp>
        <p:nvSpPr>
          <p:cNvPr id="4" name="Rectangle 3"/>
          <p:cNvSpPr/>
          <p:nvPr userDrawn="1"/>
        </p:nvSpPr>
        <p:spPr>
          <a:xfrm>
            <a:off x="0" y="0"/>
            <a:ext cx="12192000" cy="1325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sp>
        <p:nvSpPr>
          <p:cNvPr id="2" name="Title 1"/>
          <p:cNvSpPr>
            <a:spLocks noGrp="1"/>
          </p:cNvSpPr>
          <p:nvPr>
            <p:ph type="title" hasCustomPrompt="1"/>
          </p:nvPr>
        </p:nvSpPr>
        <p:spPr/>
        <p:txBody>
          <a:bodyPr/>
          <a:lstStyle>
            <a:lvl1pPr>
              <a:defRPr>
                <a:latin typeface="Titillium Web" panose="00000400000000000000" pitchFamily="2"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Titillium Web" panose="00000400000000000000" pitchFamily="2" charset="0"/>
              </a:defRPr>
            </a:lvl1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787138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eader &amp; 2 body">
    <p:spTree>
      <p:nvGrpSpPr>
        <p:cNvPr id="1" name=""/>
        <p:cNvGrpSpPr/>
        <p:nvPr/>
      </p:nvGrpSpPr>
      <p:grpSpPr>
        <a:xfrm>
          <a:off x="0" y="0"/>
          <a:ext cx="0" cy="0"/>
          <a:chOff x="0" y="0"/>
          <a:chExt cx="0" cy="0"/>
        </a:xfrm>
      </p:grpSpPr>
      <p:sp>
        <p:nvSpPr>
          <p:cNvPr id="5" name="Rectangle 4"/>
          <p:cNvSpPr/>
          <p:nvPr userDrawn="1"/>
        </p:nvSpPr>
        <p:spPr>
          <a:xfrm>
            <a:off x="0" y="0"/>
            <a:ext cx="12192000" cy="1325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sp>
        <p:nvSpPr>
          <p:cNvPr id="2" name="Title 1"/>
          <p:cNvSpPr>
            <a:spLocks noGrp="1"/>
          </p:cNvSpPr>
          <p:nvPr>
            <p:ph type="title" hasCustomPrompt="1"/>
          </p:nvPr>
        </p:nvSpPr>
        <p:spPr/>
        <p:txBody>
          <a:bodyPr/>
          <a:lstStyle>
            <a:lvl1pPr>
              <a:defRPr>
                <a:latin typeface="Titillium Web" panose="00000400000000000000" pitchFamily="2" charset="0"/>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defRPr>
                <a:latin typeface="Titillium Web" panose="00000400000000000000" pitchFamily="2" charset="0"/>
              </a:defRPr>
            </a:lvl1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latin typeface="Titillium Web" panose="00000400000000000000" pitchFamily="2" charset="0"/>
              </a:defRPr>
            </a:lvl1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Tree>
    <p:extLst>
      <p:ext uri="{BB962C8B-B14F-4D97-AF65-F5344CB8AC3E}">
        <p14:creationId xmlns:p14="http://schemas.microsoft.com/office/powerpoint/2010/main" val="2962587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Header &amp; split">
    <p:spTree>
      <p:nvGrpSpPr>
        <p:cNvPr id="1" name=""/>
        <p:cNvGrpSpPr/>
        <p:nvPr/>
      </p:nvGrpSpPr>
      <p:grpSpPr>
        <a:xfrm>
          <a:off x="0" y="0"/>
          <a:ext cx="0" cy="0"/>
          <a:chOff x="0" y="0"/>
          <a:chExt cx="0" cy="0"/>
        </a:xfrm>
      </p:grpSpPr>
      <p:sp>
        <p:nvSpPr>
          <p:cNvPr id="6" name="Rectangle 5"/>
          <p:cNvSpPr/>
          <p:nvPr userDrawn="1"/>
        </p:nvSpPr>
        <p:spPr>
          <a:xfrm>
            <a:off x="0" y="0"/>
            <a:ext cx="4991100" cy="1325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839788" y="0"/>
            <a:ext cx="3932237" cy="1325563"/>
          </a:xfrm>
        </p:spPr>
        <p:txBody>
          <a:bodyPr anchor="ctr">
            <a:normAutofit/>
          </a:bodyPr>
          <a:lstStyle>
            <a:lvl1pPr>
              <a:defRPr sz="28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1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rgbClr val="3EAAE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439" y="5984433"/>
            <a:ext cx="2352502" cy="796322"/>
          </a:xfrm>
          <a:prstGeom prst="rect">
            <a:avLst/>
          </a:prstGeom>
        </p:spPr>
      </p:pic>
      <p:sp>
        <p:nvSpPr>
          <p:cNvPr id="3" name="Text Placeholder 2"/>
          <p:cNvSpPr>
            <a:spLocks noGrp="1"/>
          </p:cNvSpPr>
          <p:nvPr>
            <p:ph type="body" sz="quarter" idx="10" hasCustomPrompt="1"/>
          </p:nvPr>
        </p:nvSpPr>
        <p:spPr>
          <a:xfrm>
            <a:off x="720000" y="1714998"/>
            <a:ext cx="8334950" cy="1018936"/>
          </a:xfrm>
          <a:prstGeom prst="rect">
            <a:avLst/>
          </a:prstGeom>
        </p:spPr>
        <p:txBody>
          <a:bodyPr anchor="ctr">
            <a:noAutofit/>
          </a:bodyPr>
          <a:lstStyle>
            <a:lvl1pPr marL="0" indent="0">
              <a:buFontTx/>
              <a:buNone/>
              <a:defRPr sz="2800">
                <a:solidFill>
                  <a:srgbClr val="FFFFFF"/>
                </a:solidFill>
                <a:latin typeface="Titillium Web" panose="00000400000000000000" pitchFamily="2" charset="0"/>
              </a:defRPr>
            </a:lvl1pPr>
            <a:lvl2pPr marL="457200" indent="0">
              <a:buFontTx/>
              <a:buNone/>
              <a:defRPr sz="2600">
                <a:latin typeface="+mn-lt"/>
              </a:defRPr>
            </a:lvl2pPr>
            <a:lvl3pPr marL="914400" indent="0">
              <a:buFontTx/>
              <a:buNone/>
              <a:defRPr sz="2600">
                <a:latin typeface="+mn-lt"/>
              </a:defRPr>
            </a:lvl3pPr>
            <a:lvl4pPr marL="1371600" indent="0">
              <a:buFontTx/>
              <a:buNone/>
              <a:defRPr sz="2600">
                <a:latin typeface="+mn-lt"/>
              </a:defRPr>
            </a:lvl4pPr>
            <a:lvl5pPr marL="1828800" indent="0">
              <a:buFontTx/>
              <a:buNone/>
              <a:defRPr sz="2600">
                <a:latin typeface="+mn-lt"/>
              </a:defRPr>
            </a:lvl5pPr>
          </a:lstStyle>
          <a:p>
            <a:pPr lvl="0"/>
            <a:r>
              <a:rPr lang="en-US"/>
              <a:t>PRESENTATION TITLE</a:t>
            </a:r>
            <a:endParaRPr lang="en-GB"/>
          </a:p>
        </p:txBody>
      </p:sp>
      <p:sp>
        <p:nvSpPr>
          <p:cNvPr id="8" name="Text Placeholder 7"/>
          <p:cNvSpPr>
            <a:spLocks noGrp="1"/>
          </p:cNvSpPr>
          <p:nvPr>
            <p:ph type="body" sz="quarter" idx="11" hasCustomPrompt="1"/>
          </p:nvPr>
        </p:nvSpPr>
        <p:spPr>
          <a:xfrm>
            <a:off x="720000" y="2733934"/>
            <a:ext cx="8334375" cy="784225"/>
          </a:xfrm>
          <a:prstGeom prst="rect">
            <a:avLst/>
          </a:prstGeom>
        </p:spPr>
        <p:txBody>
          <a:bodyPr>
            <a:noAutofit/>
          </a:bodyPr>
          <a:lstStyle>
            <a:lvl1pPr marL="0" indent="0">
              <a:buNone/>
              <a:defRPr sz="2800">
                <a:solidFill>
                  <a:srgbClr val="FFFFFF"/>
                </a:solidFill>
                <a:latin typeface="Titillium Web" panose="00000400000000000000" pitchFamily="2" charset="0"/>
              </a:defRPr>
            </a:lvl1pPr>
            <a:lvl2pPr marL="457200" indent="0">
              <a:buNone/>
              <a:defRPr sz="2800">
                <a:solidFill>
                  <a:srgbClr val="FFFFFF"/>
                </a:solidFill>
                <a:latin typeface="+mn-lt"/>
              </a:defRPr>
            </a:lvl2pPr>
            <a:lvl3pPr marL="914400" indent="0">
              <a:buNone/>
              <a:defRPr sz="2800">
                <a:solidFill>
                  <a:srgbClr val="FFFFFF"/>
                </a:solidFill>
                <a:latin typeface="+mn-lt"/>
              </a:defRPr>
            </a:lvl3pPr>
            <a:lvl4pPr marL="1371600" indent="0">
              <a:buNone/>
              <a:defRPr sz="2800">
                <a:solidFill>
                  <a:srgbClr val="FFFFFF"/>
                </a:solidFill>
                <a:latin typeface="+mn-lt"/>
              </a:defRPr>
            </a:lvl4pPr>
            <a:lvl5pPr marL="1828800" indent="0">
              <a:buNone/>
              <a:defRPr sz="2800">
                <a:solidFill>
                  <a:srgbClr val="FFFFFF"/>
                </a:solidFill>
                <a:latin typeface="+mn-lt"/>
              </a:defRPr>
            </a:lvl5pPr>
          </a:lstStyle>
          <a:p>
            <a:pPr lvl="0"/>
            <a:r>
              <a:rPr lang="en-US"/>
              <a:t>SUBTITLE OR VERSION</a:t>
            </a:r>
            <a:endParaRPr lang="en-GB"/>
          </a:p>
        </p:txBody>
      </p:sp>
      <p:sp>
        <p:nvSpPr>
          <p:cNvPr id="10" name="Text Placeholder 9"/>
          <p:cNvSpPr>
            <a:spLocks noGrp="1"/>
          </p:cNvSpPr>
          <p:nvPr>
            <p:ph type="body" sz="quarter" idx="12" hasCustomPrompt="1"/>
          </p:nvPr>
        </p:nvSpPr>
        <p:spPr>
          <a:xfrm>
            <a:off x="720000" y="4189672"/>
            <a:ext cx="7456487" cy="783544"/>
          </a:xfrm>
          <a:prstGeom prst="rect">
            <a:avLst/>
          </a:prstGeom>
        </p:spPr>
        <p:txBody>
          <a:bodyPr>
            <a:normAutofit/>
          </a:bodyPr>
          <a:lstStyle>
            <a:lvl1pPr marL="0" indent="0">
              <a:buNone/>
              <a:defRPr sz="1800" baseline="0">
                <a:solidFill>
                  <a:srgbClr val="FFFFFF"/>
                </a:solidFill>
                <a:latin typeface="Titillium Web" panose="000004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Tree>
    <p:extLst>
      <p:ext uri="{BB962C8B-B14F-4D97-AF65-F5344CB8AC3E}">
        <p14:creationId xmlns:p14="http://schemas.microsoft.com/office/powerpoint/2010/main" val="20620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bg>
      <p:bgPr>
        <a:solidFill>
          <a:srgbClr val="3EAAE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20000" y="3186057"/>
            <a:ext cx="10188575" cy="485887"/>
          </a:xfrm>
          <a:prstGeom prst="rect">
            <a:avLst/>
          </a:prstGeom>
        </p:spPr>
        <p:txBody>
          <a:bodyPr/>
          <a:lstStyle>
            <a:lvl1pPr marL="0" indent="0">
              <a:buNone/>
              <a:defRPr sz="2600" baseline="0">
                <a:solidFill>
                  <a:srgbClr val="FFFFFF"/>
                </a:solidFill>
                <a:latin typeface="Titillium Web" panose="000004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HEADER HERE</a:t>
            </a:r>
          </a:p>
        </p:txBody>
      </p:sp>
      <p:grpSp>
        <p:nvGrpSpPr>
          <p:cNvPr id="4" name="Group 3"/>
          <p:cNvGrpSpPr/>
          <p:nvPr userDrawn="1"/>
        </p:nvGrpSpPr>
        <p:grpSpPr>
          <a:xfrm>
            <a:off x="0" y="6410130"/>
            <a:ext cx="12192000" cy="447870"/>
            <a:chOff x="0" y="6394194"/>
            <a:chExt cx="12192000" cy="447870"/>
          </a:xfrm>
        </p:grpSpPr>
        <p:sp>
          <p:nvSpPr>
            <p:cNvPr id="5" name="Rectangle 4"/>
            <p:cNvSpPr/>
            <p:nvPr/>
          </p:nvSpPr>
          <p:spPr>
            <a:xfrm>
              <a:off x="0" y="6394194"/>
              <a:ext cx="12192000" cy="447870"/>
            </a:xfrm>
            <a:prstGeom prst="rect">
              <a:avLst/>
            </a:prstGeom>
            <a:solidFill>
              <a:srgbClr val="3E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881" y="6416881"/>
              <a:ext cx="1189059" cy="402497"/>
            </a:xfrm>
            <a:prstGeom prst="rect">
              <a:avLst/>
            </a:prstGeom>
          </p:spPr>
        </p:pic>
      </p:grpSp>
      <p:sp>
        <p:nvSpPr>
          <p:cNvPr id="7" name="TextBox 6"/>
          <p:cNvSpPr txBox="1"/>
          <p:nvPr userDrawn="1"/>
        </p:nvSpPr>
        <p:spPr>
          <a:xfrm>
            <a:off x="0" y="6410131"/>
            <a:ext cx="4064000" cy="447870"/>
          </a:xfrm>
          <a:prstGeom prst="rect">
            <a:avLst/>
          </a:prstGeom>
          <a:noFill/>
        </p:spPr>
        <p:txBody>
          <a:bodyPr wrap="none" rtlCol="0" anchor="ctr">
            <a:noAutofit/>
          </a:bodyPr>
          <a:lstStyle/>
          <a:p>
            <a:pPr algn="l"/>
            <a:r>
              <a:rPr lang="en-GB" sz="1200">
                <a:solidFill>
                  <a:schemeClr val="bg1"/>
                </a:solidFill>
                <a:latin typeface="Titillium Web" panose="00000400000000000000" pitchFamily="2" charset="0"/>
              </a:rPr>
              <a:t>COPYRIGHT © 2021 ITSUS CONSULTING</a:t>
            </a:r>
          </a:p>
        </p:txBody>
      </p:sp>
      <p:sp>
        <p:nvSpPr>
          <p:cNvPr id="8" name="TextBox 7"/>
          <p:cNvSpPr txBox="1"/>
          <p:nvPr userDrawn="1"/>
        </p:nvSpPr>
        <p:spPr>
          <a:xfrm>
            <a:off x="4064000" y="6410131"/>
            <a:ext cx="4064000" cy="447870"/>
          </a:xfrm>
          <a:prstGeom prst="rect">
            <a:avLst/>
          </a:prstGeom>
          <a:noFill/>
        </p:spPr>
        <p:txBody>
          <a:bodyPr wrap="none" rtlCol="0">
            <a:noAutofit/>
          </a:bodyPr>
          <a:lstStyle/>
          <a:p>
            <a:pPr algn="ctr"/>
            <a:r>
              <a:rPr lang="en-GB" sz="1200" cap="all">
                <a:solidFill>
                  <a:schemeClr val="bg1"/>
                </a:solidFill>
                <a:latin typeface="Titillium Web" panose="00000400000000000000" pitchFamily="2" charset="0"/>
              </a:rPr>
              <a:t>Slide</a:t>
            </a:r>
            <a:r>
              <a:rPr lang="en-GB" sz="1200" cap="all" baseline="0">
                <a:solidFill>
                  <a:schemeClr val="bg1"/>
                </a:solidFill>
                <a:latin typeface="Titillium Web" panose="00000400000000000000" pitchFamily="2" charset="0"/>
              </a:rPr>
              <a:t> </a:t>
            </a:r>
            <a:fld id="{E34499BC-B710-4F6A-B11F-CA470BBA4DFD}" type="slidenum">
              <a:rPr lang="en-GB" sz="1200" cap="all" baseline="0" smtClean="0">
                <a:solidFill>
                  <a:schemeClr val="bg1"/>
                </a:solidFill>
                <a:latin typeface="Titillium Web" panose="00000400000000000000" pitchFamily="2" charset="0"/>
              </a:rPr>
              <a:t>‹#›</a:t>
            </a:fld>
            <a:endParaRPr lang="en-GB" sz="1200" cap="all" baseline="0">
              <a:solidFill>
                <a:schemeClr val="bg1"/>
              </a:solidFill>
              <a:latin typeface="Titillium Web" panose="00000400000000000000" pitchFamily="2" charset="0"/>
            </a:endParaRPr>
          </a:p>
          <a:p>
            <a:pPr algn="ctr"/>
            <a:fld id="{2EA6FD34-E720-404D-BD0C-B9BDE6BEAD10}" type="datetime4">
              <a:rPr lang="en-GB" sz="1200" cap="all" smtClean="0">
                <a:solidFill>
                  <a:schemeClr val="bg1"/>
                </a:solidFill>
                <a:latin typeface="Titillium Web" panose="00000400000000000000" pitchFamily="2" charset="0"/>
              </a:rPr>
              <a:t>30 August 2023</a:t>
            </a:fld>
            <a:endParaRPr lang="en-GB" sz="1200" cap="all">
              <a:solidFill>
                <a:schemeClr val="bg1"/>
              </a:solidFill>
              <a:latin typeface="Titillium Web" panose="00000400000000000000" pitchFamily="2" charset="0"/>
            </a:endParaRPr>
          </a:p>
        </p:txBody>
      </p:sp>
    </p:spTree>
    <p:extLst>
      <p:ext uri="{BB962C8B-B14F-4D97-AF65-F5344CB8AC3E}">
        <p14:creationId xmlns:p14="http://schemas.microsoft.com/office/powerpoint/2010/main" val="28255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 Questions?">
    <p:bg>
      <p:bgPr>
        <a:solidFill>
          <a:srgbClr val="3EAAE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439" y="5984433"/>
            <a:ext cx="2352502" cy="796322"/>
          </a:xfrm>
          <a:prstGeom prst="rect">
            <a:avLst/>
          </a:prstGeom>
        </p:spPr>
      </p:pic>
      <p:sp>
        <p:nvSpPr>
          <p:cNvPr id="6" name="Text Placeholder 5"/>
          <p:cNvSpPr>
            <a:spLocks noGrp="1"/>
          </p:cNvSpPr>
          <p:nvPr>
            <p:ph type="body" sz="quarter" idx="10" hasCustomPrompt="1"/>
          </p:nvPr>
        </p:nvSpPr>
        <p:spPr>
          <a:xfrm>
            <a:off x="720000" y="3188935"/>
            <a:ext cx="7660659" cy="490904"/>
          </a:xfrm>
          <a:prstGeom prst="rect">
            <a:avLst/>
          </a:prstGeom>
        </p:spPr>
        <p:txBody>
          <a:bodyPr>
            <a:spAutoFit/>
          </a:bodyPr>
          <a:lstStyle>
            <a:lvl1pPr marL="0" indent="0">
              <a:buNone/>
              <a:defRPr baseline="0">
                <a:solidFill>
                  <a:schemeClr val="bg1"/>
                </a:solidFill>
                <a:latin typeface="Titillium Web" panose="00000400000000000000" pitchFamily="2" charset="0"/>
              </a:defRPr>
            </a:lvl1pPr>
          </a:lstStyle>
          <a:p>
            <a:pPr lvl="0"/>
            <a:r>
              <a:rPr lang="en-US"/>
              <a:t>THANK YOU / QUESTIONS?</a:t>
            </a:r>
          </a:p>
        </p:txBody>
      </p:sp>
    </p:spTree>
    <p:extLst>
      <p:ext uri="{BB962C8B-B14F-4D97-AF65-F5344CB8AC3E}">
        <p14:creationId xmlns:p14="http://schemas.microsoft.com/office/powerpoint/2010/main" val="317372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2537" y="6040416"/>
            <a:ext cx="2242678" cy="684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175" y="2006082"/>
            <a:ext cx="1310965" cy="3806890"/>
          </a:xfrm>
          <a:prstGeom prst="rect">
            <a:avLst/>
          </a:prstGeom>
        </p:spPr>
      </p:pic>
      <p:sp>
        <p:nvSpPr>
          <p:cNvPr id="4" name="TextBox 3"/>
          <p:cNvSpPr txBox="1"/>
          <p:nvPr userDrawn="1"/>
        </p:nvSpPr>
        <p:spPr>
          <a:xfrm>
            <a:off x="634482" y="1045029"/>
            <a:ext cx="2988319" cy="707886"/>
          </a:xfrm>
          <a:prstGeom prst="rect">
            <a:avLst/>
          </a:prstGeom>
          <a:noFill/>
        </p:spPr>
        <p:txBody>
          <a:bodyPr wrap="none" rtlCol="0">
            <a:spAutoFit/>
          </a:bodyPr>
          <a:lstStyle/>
          <a:p>
            <a:r>
              <a:rPr lang="en-GB" sz="4000">
                <a:solidFill>
                  <a:srgbClr val="2BAAE1"/>
                </a:solidFill>
                <a:latin typeface="Titillium Web" panose="00000400000000000000" pitchFamily="2" charset="0"/>
              </a:rPr>
              <a:t>CONTACT</a:t>
            </a:r>
            <a:r>
              <a:rPr lang="en-GB" sz="4000" baseline="0">
                <a:solidFill>
                  <a:srgbClr val="2BAAE1"/>
                </a:solidFill>
                <a:latin typeface="Titillium Web" panose="00000400000000000000" pitchFamily="2" charset="0"/>
              </a:rPr>
              <a:t> US</a:t>
            </a:r>
            <a:endParaRPr lang="en-GB" sz="4000">
              <a:solidFill>
                <a:srgbClr val="2BAAE1"/>
              </a:solidFill>
              <a:latin typeface="Titillium Web" panose="00000400000000000000" pitchFamily="2" charset="0"/>
            </a:endParaRPr>
          </a:p>
        </p:txBody>
      </p:sp>
      <p:sp>
        <p:nvSpPr>
          <p:cNvPr id="5" name="TextBox 4"/>
          <p:cNvSpPr txBox="1"/>
          <p:nvPr userDrawn="1"/>
        </p:nvSpPr>
        <p:spPr>
          <a:xfrm>
            <a:off x="1810140" y="2127379"/>
            <a:ext cx="7231018" cy="3539430"/>
          </a:xfrm>
          <a:prstGeom prst="rect">
            <a:avLst/>
          </a:prstGeom>
          <a:noFill/>
        </p:spPr>
        <p:txBody>
          <a:bodyPr wrap="none" rtlCol="0">
            <a:spAutoFit/>
          </a:bodyPr>
          <a:lstStyle/>
          <a:p>
            <a:r>
              <a:rPr lang="en-GB" sz="2800" b="1">
                <a:solidFill>
                  <a:srgbClr val="404041"/>
                </a:solidFill>
                <a:latin typeface="Titillium Web" panose="00000400000000000000" pitchFamily="2" charset="0"/>
              </a:rPr>
              <a:t>ITSUS Consulting</a:t>
            </a:r>
          </a:p>
          <a:p>
            <a:r>
              <a:rPr lang="en-GB" sz="2800">
                <a:solidFill>
                  <a:srgbClr val="404041"/>
                </a:solidFill>
                <a:latin typeface="Titillium Web" panose="00000400000000000000" pitchFamily="2" charset="0"/>
              </a:rPr>
              <a:t>4 </a:t>
            </a:r>
            <a:r>
              <a:rPr lang="en-GB" sz="2800" err="1">
                <a:solidFill>
                  <a:srgbClr val="404041"/>
                </a:solidFill>
                <a:latin typeface="Titillium Web" panose="00000400000000000000" pitchFamily="2" charset="0"/>
              </a:rPr>
              <a:t>Earlswood</a:t>
            </a:r>
            <a:r>
              <a:rPr lang="en-GB" sz="2800">
                <a:solidFill>
                  <a:srgbClr val="404041"/>
                </a:solidFill>
                <a:latin typeface="Titillium Web" panose="00000400000000000000" pitchFamily="2" charset="0"/>
              </a:rPr>
              <a:t> Road, </a:t>
            </a:r>
            <a:r>
              <a:rPr lang="en-GB" sz="2800" err="1">
                <a:solidFill>
                  <a:srgbClr val="404041"/>
                </a:solidFill>
                <a:latin typeface="Titillium Web" panose="00000400000000000000" pitchFamily="2" charset="0"/>
              </a:rPr>
              <a:t>Llanishen</a:t>
            </a:r>
            <a:r>
              <a:rPr lang="en-GB" sz="2800">
                <a:solidFill>
                  <a:srgbClr val="404041"/>
                </a:solidFill>
                <a:latin typeface="Titillium Web" panose="00000400000000000000" pitchFamily="2" charset="0"/>
              </a:rPr>
              <a:t>, Cardiff CF14</a:t>
            </a:r>
            <a:r>
              <a:rPr lang="en-GB" sz="2800" baseline="0">
                <a:solidFill>
                  <a:srgbClr val="404041"/>
                </a:solidFill>
                <a:latin typeface="Titillium Web" panose="00000400000000000000" pitchFamily="2" charset="0"/>
              </a:rPr>
              <a:t> 5GH</a:t>
            </a:r>
          </a:p>
          <a:p>
            <a:endParaRPr lang="en-GB" sz="2800" baseline="0">
              <a:solidFill>
                <a:srgbClr val="404041"/>
              </a:solidFill>
              <a:latin typeface="Titillium Web" panose="00000400000000000000" pitchFamily="2" charset="0"/>
            </a:endParaRPr>
          </a:p>
          <a:p>
            <a:r>
              <a:rPr lang="en-GB" sz="2800" b="1" baseline="0">
                <a:solidFill>
                  <a:srgbClr val="404041"/>
                </a:solidFill>
                <a:latin typeface="Titillium Web" panose="00000400000000000000" pitchFamily="2" charset="0"/>
              </a:rPr>
              <a:t>Phone/Fax</a:t>
            </a:r>
          </a:p>
          <a:p>
            <a:r>
              <a:rPr lang="en-GB" sz="2800" baseline="0">
                <a:solidFill>
                  <a:srgbClr val="404041"/>
                </a:solidFill>
                <a:latin typeface="Titillium Web" panose="00000400000000000000" pitchFamily="2" charset="0"/>
              </a:rPr>
              <a:t>T: 02920 003 170     F: 02920 007 062</a:t>
            </a:r>
          </a:p>
          <a:p>
            <a:endParaRPr lang="en-GB" sz="2800" baseline="0">
              <a:solidFill>
                <a:srgbClr val="404041"/>
              </a:solidFill>
              <a:latin typeface="Titillium Web" panose="00000400000000000000" pitchFamily="2" charset="0"/>
            </a:endParaRPr>
          </a:p>
          <a:p>
            <a:r>
              <a:rPr lang="en-GB" sz="2800" b="1" baseline="0">
                <a:solidFill>
                  <a:srgbClr val="404041"/>
                </a:solidFill>
                <a:latin typeface="Titillium Web" panose="00000400000000000000" pitchFamily="2" charset="0"/>
              </a:rPr>
              <a:t>Email</a:t>
            </a:r>
          </a:p>
          <a:p>
            <a:r>
              <a:rPr lang="en-GB" sz="2800" baseline="0">
                <a:solidFill>
                  <a:srgbClr val="404041"/>
                </a:solidFill>
                <a:latin typeface="Titillium Web" panose="00000400000000000000" pitchFamily="2" charset="0"/>
              </a:rPr>
              <a:t>sales@itsusconsulting.com</a:t>
            </a:r>
            <a:endParaRPr lang="en-GB" sz="2800">
              <a:solidFill>
                <a:srgbClr val="404041"/>
              </a:solidFill>
              <a:latin typeface="Titillium Web" panose="00000400000000000000" pitchFamily="2" charset="0"/>
            </a:endParaRPr>
          </a:p>
        </p:txBody>
      </p:sp>
    </p:spTree>
    <p:extLst>
      <p:ext uri="{BB962C8B-B14F-4D97-AF65-F5344CB8AC3E}">
        <p14:creationId xmlns:p14="http://schemas.microsoft.com/office/powerpoint/2010/main" val="135619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Holly">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52" y="0"/>
            <a:ext cx="12172748" cy="6868864"/>
          </a:xfrm>
          <a:prstGeom prst="rect">
            <a:avLst/>
          </a:prstGeom>
        </p:spPr>
      </p:pic>
      <p:sp>
        <p:nvSpPr>
          <p:cNvPr id="16" name="Rectangle 15"/>
          <p:cNvSpPr/>
          <p:nvPr userDrawn="1"/>
        </p:nvSpPr>
        <p:spPr>
          <a:xfrm>
            <a:off x="-1" y="0"/>
            <a:ext cx="5254907" cy="6858000"/>
          </a:xfrm>
          <a:prstGeom prst="rect">
            <a:avLst/>
          </a:prstGeom>
          <a:gradFill>
            <a:gsLst>
              <a:gs pos="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9A5DF9D-2054-42D4-B2EE-46B508CE3FD6}"/>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9175" y="2006082"/>
            <a:ext cx="1310965" cy="3806890"/>
          </a:xfrm>
          <a:prstGeom prst="rect">
            <a:avLst/>
          </a:prstGeom>
        </p:spPr>
      </p:pic>
      <p:sp>
        <p:nvSpPr>
          <p:cNvPr id="11" name="TextBox 10">
            <a:extLst>
              <a:ext uri="{FF2B5EF4-FFF2-40B4-BE49-F238E27FC236}">
                <a16:creationId xmlns:a16="http://schemas.microsoft.com/office/drawing/2014/main" id="{6A435A89-AA95-4F94-8882-9A5F8D034249}"/>
              </a:ext>
            </a:extLst>
          </p:cNvPr>
          <p:cNvSpPr txBox="1"/>
          <p:nvPr userDrawn="1"/>
        </p:nvSpPr>
        <p:spPr>
          <a:xfrm>
            <a:off x="634482" y="1045029"/>
            <a:ext cx="2988319" cy="707886"/>
          </a:xfrm>
          <a:prstGeom prst="rect">
            <a:avLst/>
          </a:prstGeom>
          <a:noFill/>
        </p:spPr>
        <p:txBody>
          <a:bodyPr wrap="none" rtlCol="0">
            <a:spAutoFit/>
          </a:bodyPr>
          <a:lstStyle/>
          <a:p>
            <a:r>
              <a:rPr lang="en-GB" sz="4000">
                <a:solidFill>
                  <a:srgbClr val="2BAAE1"/>
                </a:solidFill>
                <a:latin typeface="Titillium Web" panose="00000400000000000000" pitchFamily="2" charset="0"/>
              </a:rPr>
              <a:t>CONTACT</a:t>
            </a:r>
            <a:r>
              <a:rPr lang="en-GB" sz="4000" baseline="0">
                <a:solidFill>
                  <a:srgbClr val="2BAAE1"/>
                </a:solidFill>
                <a:latin typeface="Titillium Web" panose="00000400000000000000" pitchFamily="2" charset="0"/>
              </a:rPr>
              <a:t> US</a:t>
            </a:r>
            <a:endParaRPr lang="en-GB" sz="4000">
              <a:solidFill>
                <a:srgbClr val="2BAAE1"/>
              </a:solidFill>
              <a:latin typeface="Titillium Web" panose="00000400000000000000" pitchFamily="2" charset="0"/>
            </a:endParaRPr>
          </a:p>
        </p:txBody>
      </p:sp>
      <p:sp>
        <p:nvSpPr>
          <p:cNvPr id="15" name="TextBox 14">
            <a:extLst>
              <a:ext uri="{FF2B5EF4-FFF2-40B4-BE49-F238E27FC236}">
                <a16:creationId xmlns:a16="http://schemas.microsoft.com/office/drawing/2014/main" id="{CDFAE6FF-D54C-40E2-8045-060DD41B7F53}"/>
              </a:ext>
            </a:extLst>
          </p:cNvPr>
          <p:cNvSpPr txBox="1"/>
          <p:nvPr userDrawn="1"/>
        </p:nvSpPr>
        <p:spPr>
          <a:xfrm>
            <a:off x="1810140" y="2127379"/>
            <a:ext cx="7231018" cy="3539430"/>
          </a:xfrm>
          <a:prstGeom prst="rect">
            <a:avLst/>
          </a:prstGeom>
          <a:noFill/>
        </p:spPr>
        <p:txBody>
          <a:bodyPr wrap="none" rtlCol="0">
            <a:spAutoFit/>
          </a:bodyPr>
          <a:lstStyle/>
          <a:p>
            <a:r>
              <a:rPr lang="en-GB" sz="2800" b="1">
                <a:solidFill>
                  <a:srgbClr val="404041"/>
                </a:solidFill>
                <a:latin typeface="Titillium Web" panose="00000400000000000000" pitchFamily="2" charset="0"/>
              </a:rPr>
              <a:t>ITSUS Consulting</a:t>
            </a:r>
          </a:p>
          <a:p>
            <a:r>
              <a:rPr lang="en-GB" sz="2800">
                <a:solidFill>
                  <a:srgbClr val="404041"/>
                </a:solidFill>
                <a:latin typeface="Titillium Web" panose="00000400000000000000" pitchFamily="2" charset="0"/>
              </a:rPr>
              <a:t>4 </a:t>
            </a:r>
            <a:r>
              <a:rPr lang="en-GB" sz="2800" err="1">
                <a:solidFill>
                  <a:srgbClr val="404041"/>
                </a:solidFill>
                <a:latin typeface="Titillium Web" panose="00000400000000000000" pitchFamily="2" charset="0"/>
              </a:rPr>
              <a:t>Earlswood</a:t>
            </a:r>
            <a:r>
              <a:rPr lang="en-GB" sz="2800">
                <a:solidFill>
                  <a:srgbClr val="404041"/>
                </a:solidFill>
                <a:latin typeface="Titillium Web" panose="00000400000000000000" pitchFamily="2" charset="0"/>
              </a:rPr>
              <a:t> Road, </a:t>
            </a:r>
            <a:r>
              <a:rPr lang="en-GB" sz="2800" err="1">
                <a:solidFill>
                  <a:srgbClr val="404041"/>
                </a:solidFill>
                <a:latin typeface="Titillium Web" panose="00000400000000000000" pitchFamily="2" charset="0"/>
              </a:rPr>
              <a:t>Llanishen</a:t>
            </a:r>
            <a:r>
              <a:rPr lang="en-GB" sz="2800">
                <a:solidFill>
                  <a:srgbClr val="404041"/>
                </a:solidFill>
                <a:latin typeface="Titillium Web" panose="00000400000000000000" pitchFamily="2" charset="0"/>
              </a:rPr>
              <a:t>, Cardiff CF14</a:t>
            </a:r>
            <a:r>
              <a:rPr lang="en-GB" sz="2800" baseline="0">
                <a:solidFill>
                  <a:srgbClr val="404041"/>
                </a:solidFill>
                <a:latin typeface="Titillium Web" panose="00000400000000000000" pitchFamily="2" charset="0"/>
              </a:rPr>
              <a:t> 5GH</a:t>
            </a:r>
          </a:p>
          <a:p>
            <a:endParaRPr lang="en-GB" sz="2800" baseline="0">
              <a:solidFill>
                <a:srgbClr val="404041"/>
              </a:solidFill>
              <a:latin typeface="Titillium Web" panose="00000400000000000000" pitchFamily="2" charset="0"/>
            </a:endParaRPr>
          </a:p>
          <a:p>
            <a:r>
              <a:rPr lang="en-GB" sz="2800" b="1" baseline="0">
                <a:solidFill>
                  <a:srgbClr val="404041"/>
                </a:solidFill>
                <a:latin typeface="Titillium Web" panose="00000400000000000000" pitchFamily="2" charset="0"/>
              </a:rPr>
              <a:t>Phone/Fax</a:t>
            </a:r>
          </a:p>
          <a:p>
            <a:r>
              <a:rPr lang="en-GB" sz="2800" baseline="0">
                <a:solidFill>
                  <a:srgbClr val="404041"/>
                </a:solidFill>
                <a:latin typeface="Titillium Web" panose="00000400000000000000" pitchFamily="2" charset="0"/>
              </a:rPr>
              <a:t>T: 02920 003 170     F: 02920 007 062</a:t>
            </a:r>
          </a:p>
          <a:p>
            <a:endParaRPr lang="en-GB" sz="2800" baseline="0">
              <a:solidFill>
                <a:srgbClr val="404041"/>
              </a:solidFill>
              <a:latin typeface="Titillium Web" panose="00000400000000000000" pitchFamily="2" charset="0"/>
            </a:endParaRPr>
          </a:p>
          <a:p>
            <a:r>
              <a:rPr lang="en-GB" sz="2800" b="1" baseline="0">
                <a:solidFill>
                  <a:srgbClr val="404041"/>
                </a:solidFill>
                <a:latin typeface="Titillium Web" panose="00000400000000000000" pitchFamily="2" charset="0"/>
              </a:rPr>
              <a:t>Email</a:t>
            </a:r>
          </a:p>
          <a:p>
            <a:r>
              <a:rPr lang="en-GB" sz="2800" baseline="0">
                <a:solidFill>
                  <a:srgbClr val="404041"/>
                </a:solidFill>
                <a:latin typeface="Titillium Web" panose="00000400000000000000" pitchFamily="2" charset="0"/>
              </a:rPr>
              <a:t>sales@itsusconsulting.com</a:t>
            </a:r>
            <a:endParaRPr lang="en-GB" sz="2800">
              <a:solidFill>
                <a:srgbClr val="404041"/>
              </a:solidFill>
              <a:latin typeface="Titillium Web" panose="00000400000000000000" pitchFamily="2" charset="0"/>
            </a:endParaRPr>
          </a:p>
        </p:txBody>
      </p:sp>
    </p:spTree>
    <p:extLst>
      <p:ext uri="{BB962C8B-B14F-4D97-AF65-F5344CB8AC3E}">
        <p14:creationId xmlns:p14="http://schemas.microsoft.com/office/powerpoint/2010/main" val="308702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rgbClr val="3EAAE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439" y="5984433"/>
            <a:ext cx="2352502" cy="796322"/>
          </a:xfrm>
          <a:prstGeom prst="rect">
            <a:avLst/>
          </a:prstGeom>
        </p:spPr>
      </p:pic>
      <p:sp>
        <p:nvSpPr>
          <p:cNvPr id="3" name="Text Placeholder 2"/>
          <p:cNvSpPr>
            <a:spLocks noGrp="1"/>
          </p:cNvSpPr>
          <p:nvPr>
            <p:ph type="body" sz="quarter" idx="10" hasCustomPrompt="1"/>
          </p:nvPr>
        </p:nvSpPr>
        <p:spPr>
          <a:xfrm>
            <a:off x="720000" y="1714998"/>
            <a:ext cx="8334950" cy="1018936"/>
          </a:xfrm>
          <a:prstGeom prst="rect">
            <a:avLst/>
          </a:prstGeom>
        </p:spPr>
        <p:txBody>
          <a:bodyPr anchor="ctr">
            <a:noAutofit/>
          </a:bodyPr>
          <a:lstStyle>
            <a:lvl1pPr marL="0" indent="0">
              <a:buFontTx/>
              <a:buNone/>
              <a:defRPr sz="2800">
                <a:solidFill>
                  <a:srgbClr val="FFFFFF"/>
                </a:solidFill>
                <a:latin typeface="Titillium Web" panose="00000400000000000000" pitchFamily="2" charset="0"/>
              </a:defRPr>
            </a:lvl1pPr>
            <a:lvl2pPr marL="457200" indent="0">
              <a:buFontTx/>
              <a:buNone/>
              <a:defRPr sz="2600">
                <a:latin typeface="+mn-lt"/>
              </a:defRPr>
            </a:lvl2pPr>
            <a:lvl3pPr marL="914400" indent="0">
              <a:buFontTx/>
              <a:buNone/>
              <a:defRPr sz="2600">
                <a:latin typeface="+mn-lt"/>
              </a:defRPr>
            </a:lvl3pPr>
            <a:lvl4pPr marL="1371600" indent="0">
              <a:buFontTx/>
              <a:buNone/>
              <a:defRPr sz="2600">
                <a:latin typeface="+mn-lt"/>
              </a:defRPr>
            </a:lvl4pPr>
            <a:lvl5pPr marL="1828800" indent="0">
              <a:buFontTx/>
              <a:buNone/>
              <a:defRPr sz="2600">
                <a:latin typeface="+mn-lt"/>
              </a:defRPr>
            </a:lvl5pPr>
          </a:lstStyle>
          <a:p>
            <a:pPr lvl="0"/>
            <a:r>
              <a:rPr lang="en-US"/>
              <a:t>PRESENTATION TITLE</a:t>
            </a:r>
            <a:endParaRPr lang="en-GB"/>
          </a:p>
        </p:txBody>
      </p:sp>
      <p:sp>
        <p:nvSpPr>
          <p:cNvPr id="8" name="Text Placeholder 7"/>
          <p:cNvSpPr>
            <a:spLocks noGrp="1"/>
          </p:cNvSpPr>
          <p:nvPr>
            <p:ph type="body" sz="quarter" idx="11" hasCustomPrompt="1"/>
          </p:nvPr>
        </p:nvSpPr>
        <p:spPr>
          <a:xfrm>
            <a:off x="720000" y="2733934"/>
            <a:ext cx="8334375" cy="784225"/>
          </a:xfrm>
          <a:prstGeom prst="rect">
            <a:avLst/>
          </a:prstGeom>
        </p:spPr>
        <p:txBody>
          <a:bodyPr>
            <a:noAutofit/>
          </a:bodyPr>
          <a:lstStyle>
            <a:lvl1pPr marL="0" indent="0">
              <a:buNone/>
              <a:defRPr sz="2800">
                <a:solidFill>
                  <a:srgbClr val="FFFFFF"/>
                </a:solidFill>
                <a:latin typeface="Titillium Web" panose="00000400000000000000" pitchFamily="2" charset="0"/>
              </a:defRPr>
            </a:lvl1pPr>
            <a:lvl2pPr marL="457200" indent="0">
              <a:buNone/>
              <a:defRPr sz="2800">
                <a:solidFill>
                  <a:srgbClr val="FFFFFF"/>
                </a:solidFill>
                <a:latin typeface="+mn-lt"/>
              </a:defRPr>
            </a:lvl2pPr>
            <a:lvl3pPr marL="914400" indent="0">
              <a:buNone/>
              <a:defRPr sz="2800">
                <a:solidFill>
                  <a:srgbClr val="FFFFFF"/>
                </a:solidFill>
                <a:latin typeface="+mn-lt"/>
              </a:defRPr>
            </a:lvl3pPr>
            <a:lvl4pPr marL="1371600" indent="0">
              <a:buNone/>
              <a:defRPr sz="2800">
                <a:solidFill>
                  <a:srgbClr val="FFFFFF"/>
                </a:solidFill>
                <a:latin typeface="+mn-lt"/>
              </a:defRPr>
            </a:lvl4pPr>
            <a:lvl5pPr marL="1828800" indent="0">
              <a:buNone/>
              <a:defRPr sz="2800">
                <a:solidFill>
                  <a:srgbClr val="FFFFFF"/>
                </a:solidFill>
                <a:latin typeface="+mn-lt"/>
              </a:defRPr>
            </a:lvl5pPr>
          </a:lstStyle>
          <a:p>
            <a:pPr lvl="0"/>
            <a:r>
              <a:rPr lang="en-US"/>
              <a:t>SUBTITLE OR VERSION</a:t>
            </a:r>
            <a:endParaRPr lang="en-GB"/>
          </a:p>
        </p:txBody>
      </p:sp>
      <p:sp>
        <p:nvSpPr>
          <p:cNvPr id="10" name="Text Placeholder 9"/>
          <p:cNvSpPr>
            <a:spLocks noGrp="1"/>
          </p:cNvSpPr>
          <p:nvPr>
            <p:ph type="body" sz="quarter" idx="12" hasCustomPrompt="1"/>
          </p:nvPr>
        </p:nvSpPr>
        <p:spPr>
          <a:xfrm>
            <a:off x="720000" y="4189672"/>
            <a:ext cx="7456487" cy="783544"/>
          </a:xfrm>
          <a:prstGeom prst="rect">
            <a:avLst/>
          </a:prstGeom>
        </p:spPr>
        <p:txBody>
          <a:bodyPr>
            <a:normAutofit/>
          </a:bodyPr>
          <a:lstStyle>
            <a:lvl1pPr marL="0" indent="0">
              <a:buNone/>
              <a:defRPr sz="1800" baseline="0">
                <a:solidFill>
                  <a:srgbClr val="FFFFFF"/>
                </a:solidFill>
                <a:latin typeface="Titillium Web" panose="000004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Tree>
    <p:extLst>
      <p:ext uri="{BB962C8B-B14F-4D97-AF65-F5344CB8AC3E}">
        <p14:creationId xmlns:p14="http://schemas.microsoft.com/office/powerpoint/2010/main" val="310198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solidFill>
          <a:srgbClr val="3EAAE0"/>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20000" y="3186057"/>
            <a:ext cx="10188575" cy="485887"/>
          </a:xfrm>
          <a:prstGeom prst="rect">
            <a:avLst/>
          </a:prstGeom>
        </p:spPr>
        <p:txBody>
          <a:bodyPr/>
          <a:lstStyle>
            <a:lvl1pPr marL="0" indent="0">
              <a:buNone/>
              <a:defRPr sz="2600" baseline="0">
                <a:solidFill>
                  <a:srgbClr val="FFFFFF"/>
                </a:solidFill>
                <a:latin typeface="Titillium Web" panose="000004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SECTION HEADER HERE</a:t>
            </a:r>
          </a:p>
        </p:txBody>
      </p:sp>
      <p:grpSp>
        <p:nvGrpSpPr>
          <p:cNvPr id="4" name="Group 3"/>
          <p:cNvGrpSpPr/>
          <p:nvPr userDrawn="1"/>
        </p:nvGrpSpPr>
        <p:grpSpPr>
          <a:xfrm>
            <a:off x="0" y="6410130"/>
            <a:ext cx="12192000" cy="447870"/>
            <a:chOff x="0" y="6394194"/>
            <a:chExt cx="12192000" cy="447870"/>
          </a:xfrm>
        </p:grpSpPr>
        <p:sp>
          <p:nvSpPr>
            <p:cNvPr id="5" name="Rectangle 4"/>
            <p:cNvSpPr/>
            <p:nvPr/>
          </p:nvSpPr>
          <p:spPr>
            <a:xfrm>
              <a:off x="0" y="6394194"/>
              <a:ext cx="12192000" cy="447870"/>
            </a:xfrm>
            <a:prstGeom prst="rect">
              <a:avLst/>
            </a:prstGeom>
            <a:solidFill>
              <a:srgbClr val="3E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2881" y="6416881"/>
              <a:ext cx="1189059" cy="402497"/>
            </a:xfrm>
            <a:prstGeom prst="rect">
              <a:avLst/>
            </a:prstGeom>
          </p:spPr>
        </p:pic>
      </p:grpSp>
      <p:sp>
        <p:nvSpPr>
          <p:cNvPr id="7" name="TextBox 6"/>
          <p:cNvSpPr txBox="1"/>
          <p:nvPr userDrawn="1"/>
        </p:nvSpPr>
        <p:spPr>
          <a:xfrm>
            <a:off x="0" y="6410131"/>
            <a:ext cx="4064000" cy="447870"/>
          </a:xfrm>
          <a:prstGeom prst="rect">
            <a:avLst/>
          </a:prstGeom>
          <a:noFill/>
        </p:spPr>
        <p:txBody>
          <a:bodyPr wrap="none" rtlCol="0" anchor="ctr">
            <a:noAutofit/>
          </a:bodyPr>
          <a:lstStyle/>
          <a:p>
            <a:pPr algn="l"/>
            <a:r>
              <a:rPr lang="en-GB" sz="1200">
                <a:solidFill>
                  <a:schemeClr val="bg1"/>
                </a:solidFill>
                <a:latin typeface="Titillium Web" panose="00000400000000000000" pitchFamily="2" charset="0"/>
              </a:rPr>
              <a:t>COPYRIGHT © 2021 ITSUS CONSULTING</a:t>
            </a:r>
          </a:p>
        </p:txBody>
      </p:sp>
      <p:sp>
        <p:nvSpPr>
          <p:cNvPr id="8" name="TextBox 7"/>
          <p:cNvSpPr txBox="1"/>
          <p:nvPr userDrawn="1"/>
        </p:nvSpPr>
        <p:spPr>
          <a:xfrm>
            <a:off x="4064000" y="6410131"/>
            <a:ext cx="4064000" cy="447870"/>
          </a:xfrm>
          <a:prstGeom prst="rect">
            <a:avLst/>
          </a:prstGeom>
          <a:noFill/>
        </p:spPr>
        <p:txBody>
          <a:bodyPr wrap="none" rtlCol="0">
            <a:noAutofit/>
          </a:bodyPr>
          <a:lstStyle/>
          <a:p>
            <a:pPr algn="ctr"/>
            <a:r>
              <a:rPr lang="en-GB" sz="1200" cap="all">
                <a:solidFill>
                  <a:schemeClr val="bg1"/>
                </a:solidFill>
                <a:latin typeface="Titillium Web" panose="00000400000000000000" pitchFamily="2" charset="0"/>
              </a:rPr>
              <a:t>Slide</a:t>
            </a:r>
            <a:r>
              <a:rPr lang="en-GB" sz="1200" cap="all" baseline="0">
                <a:solidFill>
                  <a:schemeClr val="bg1"/>
                </a:solidFill>
                <a:latin typeface="Titillium Web" panose="00000400000000000000" pitchFamily="2" charset="0"/>
              </a:rPr>
              <a:t> </a:t>
            </a:r>
            <a:fld id="{E34499BC-B710-4F6A-B11F-CA470BBA4DFD}" type="slidenum">
              <a:rPr lang="en-GB" sz="1200" cap="all" baseline="0" smtClean="0">
                <a:solidFill>
                  <a:schemeClr val="bg1"/>
                </a:solidFill>
                <a:latin typeface="Titillium Web" panose="00000400000000000000" pitchFamily="2" charset="0"/>
              </a:rPr>
              <a:t>‹#›</a:t>
            </a:fld>
            <a:endParaRPr lang="en-GB" sz="1200" cap="all" baseline="0">
              <a:solidFill>
                <a:schemeClr val="bg1"/>
              </a:solidFill>
              <a:latin typeface="Titillium Web" panose="00000400000000000000" pitchFamily="2" charset="0"/>
            </a:endParaRPr>
          </a:p>
          <a:p>
            <a:pPr algn="ctr"/>
            <a:fld id="{2EA6FD34-E720-404D-BD0C-B9BDE6BEAD10}" type="datetime4">
              <a:rPr lang="en-GB" sz="1200" cap="all" smtClean="0">
                <a:solidFill>
                  <a:schemeClr val="bg1"/>
                </a:solidFill>
                <a:latin typeface="Titillium Web" panose="00000400000000000000" pitchFamily="2" charset="0"/>
              </a:rPr>
              <a:t>30 August 2023</a:t>
            </a:fld>
            <a:endParaRPr lang="en-GB" sz="1200" cap="all">
              <a:solidFill>
                <a:schemeClr val="bg1"/>
              </a:solidFill>
              <a:latin typeface="Titillium Web" panose="00000400000000000000" pitchFamily="2" charset="0"/>
            </a:endParaRPr>
          </a:p>
        </p:txBody>
      </p:sp>
    </p:spTree>
    <p:extLst>
      <p:ext uri="{BB962C8B-B14F-4D97-AF65-F5344CB8AC3E}">
        <p14:creationId xmlns:p14="http://schemas.microsoft.com/office/powerpoint/2010/main" val="336465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 Questions?">
    <p:bg>
      <p:bgPr>
        <a:solidFill>
          <a:srgbClr val="3EAAE0"/>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439" y="5984433"/>
            <a:ext cx="2352502" cy="796322"/>
          </a:xfrm>
          <a:prstGeom prst="rect">
            <a:avLst/>
          </a:prstGeom>
        </p:spPr>
      </p:pic>
      <p:sp>
        <p:nvSpPr>
          <p:cNvPr id="6" name="Text Placeholder 5"/>
          <p:cNvSpPr>
            <a:spLocks noGrp="1"/>
          </p:cNvSpPr>
          <p:nvPr>
            <p:ph type="body" sz="quarter" idx="10" hasCustomPrompt="1"/>
          </p:nvPr>
        </p:nvSpPr>
        <p:spPr>
          <a:xfrm>
            <a:off x="720000" y="3188935"/>
            <a:ext cx="7660659" cy="490904"/>
          </a:xfrm>
          <a:prstGeom prst="rect">
            <a:avLst/>
          </a:prstGeom>
        </p:spPr>
        <p:txBody>
          <a:bodyPr>
            <a:spAutoFit/>
          </a:bodyPr>
          <a:lstStyle>
            <a:lvl1pPr marL="0" indent="0">
              <a:buNone/>
              <a:defRPr baseline="0">
                <a:solidFill>
                  <a:schemeClr val="bg1"/>
                </a:solidFill>
                <a:latin typeface="Titillium Web" panose="00000400000000000000" pitchFamily="2" charset="0"/>
              </a:defRPr>
            </a:lvl1pPr>
          </a:lstStyle>
          <a:p>
            <a:pPr lvl="0"/>
            <a:r>
              <a:rPr lang="en-US"/>
              <a:t>THANK YOU / QUESTIONS?</a:t>
            </a:r>
          </a:p>
        </p:txBody>
      </p:sp>
    </p:spTree>
    <p:extLst>
      <p:ext uri="{BB962C8B-B14F-4D97-AF65-F5344CB8AC3E}">
        <p14:creationId xmlns:p14="http://schemas.microsoft.com/office/powerpoint/2010/main" val="23623180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959977"/>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414784"/>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707" r:id="rId3"/>
    <p:sldLayoutId id="2147483708" r:id="rId4"/>
    <p:sldLayoutId id="214748372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5">
            <a:extLst>
              <a:ext uri="{BEBA8EAE-BF5A-486C-A8C5-ECC9F3942E4B}">
                <a14:imgProps xmlns:a14="http://schemas.microsoft.com/office/drawing/2010/main">
                  <a14:imgLayer r:embed="rId6">
                    <a14:imgEffect>
                      <a14:artisticBlur radius="5"/>
                    </a14:imgEffect>
                    <a14:imgEffect>
                      <a14:saturation sat="0"/>
                    </a14:imgEffect>
                  </a14:imgLayer>
                </a14:imgProps>
              </a:ext>
              <a:ext uri="{28A0092B-C50C-407E-A947-70E740481C1C}">
                <a14:useLocalDpi xmlns:a14="http://schemas.microsoft.com/office/drawing/2010/main" val="0"/>
              </a:ext>
            </a:extLst>
          </a:blip>
          <a:srcRect l="16666" r="16460"/>
          <a:stretch/>
        </p:blipFill>
        <p:spPr>
          <a:xfrm>
            <a:off x="-600" y="1"/>
            <a:ext cx="12193200" cy="6837309"/>
          </a:xfrm>
          <a:prstGeom prst="rect">
            <a:avLst/>
          </a:prstGeom>
        </p:spPr>
      </p:pic>
      <p:sp>
        <p:nvSpPr>
          <p:cNvPr id="3" name="Rectangle 2"/>
          <p:cNvSpPr/>
          <p:nvPr userDrawn="1"/>
        </p:nvSpPr>
        <p:spPr>
          <a:xfrm>
            <a:off x="-600" y="0"/>
            <a:ext cx="12193200" cy="6858000"/>
          </a:xfrm>
          <a:prstGeom prst="rect">
            <a:avLst/>
          </a:prstGeom>
          <a:gradFill flip="none" rotWithShape="1">
            <a:gsLst>
              <a:gs pos="0">
                <a:srgbClr val="3EAAE0"/>
              </a:gs>
              <a:gs pos="100000">
                <a:srgbClr val="3EAAE0">
                  <a:alpha val="8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0560848"/>
      </p:ext>
    </p:extLst>
  </p:cSld>
  <p:clrMap bg1="lt1" tx1="dk1" bg2="lt2" tx2="dk2" accent1="accent1" accent2="accent2" accent3="accent3" accent4="accent4" accent5="accent5" accent6="accent6" hlink="hlink" folHlink="folHlink"/>
  <p:sldLayoutIdLst>
    <p:sldLayoutId id="2147483743" r:id="rId1"/>
    <p:sldLayoutId id="2147483733" r:id="rId2"/>
    <p:sldLayoutId id="214748374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00734"/>
          </a:xfrm>
          <a:prstGeom prst="rect">
            <a:avLst/>
          </a:prstGeom>
        </p:spPr>
        <p:txBody>
          <a:bodyPr vert="horz" lIns="91440" tIns="45720" rIns="91440" bIns="45720" rtlCol="0">
            <a:normAutofit/>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grpSp>
        <p:nvGrpSpPr>
          <p:cNvPr id="7" name="Group 6"/>
          <p:cNvGrpSpPr/>
          <p:nvPr userDrawn="1"/>
        </p:nvGrpSpPr>
        <p:grpSpPr>
          <a:xfrm>
            <a:off x="0" y="6410130"/>
            <a:ext cx="12192000" cy="447870"/>
            <a:chOff x="0" y="6394194"/>
            <a:chExt cx="12192000" cy="447870"/>
          </a:xfrm>
        </p:grpSpPr>
        <p:sp>
          <p:nvSpPr>
            <p:cNvPr id="8" name="Rectangle 7"/>
            <p:cNvSpPr/>
            <p:nvPr/>
          </p:nvSpPr>
          <p:spPr>
            <a:xfrm>
              <a:off x="0" y="6394194"/>
              <a:ext cx="12192000" cy="447870"/>
            </a:xfrm>
            <a:prstGeom prst="rect">
              <a:avLst/>
            </a:prstGeom>
            <a:solidFill>
              <a:srgbClr val="3E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2881" y="6416881"/>
              <a:ext cx="1189059" cy="402497"/>
            </a:xfrm>
            <a:prstGeom prst="rect">
              <a:avLst/>
            </a:prstGeom>
          </p:spPr>
        </p:pic>
      </p:grpSp>
      <p:sp>
        <p:nvSpPr>
          <p:cNvPr id="10" name="TextBox 9"/>
          <p:cNvSpPr txBox="1"/>
          <p:nvPr userDrawn="1"/>
        </p:nvSpPr>
        <p:spPr>
          <a:xfrm>
            <a:off x="0" y="6410131"/>
            <a:ext cx="4064000" cy="447870"/>
          </a:xfrm>
          <a:prstGeom prst="rect">
            <a:avLst/>
          </a:prstGeom>
          <a:noFill/>
        </p:spPr>
        <p:txBody>
          <a:bodyPr wrap="none" rtlCol="0" anchor="ctr">
            <a:noAutofit/>
          </a:bodyPr>
          <a:lstStyle/>
          <a:p>
            <a:pPr algn="l"/>
            <a:r>
              <a:rPr lang="en-GB" sz="1200">
                <a:solidFill>
                  <a:schemeClr val="bg1"/>
                </a:solidFill>
                <a:latin typeface="Titillium Web" panose="00000400000000000000" pitchFamily="2" charset="0"/>
              </a:rPr>
              <a:t>COPYRIGHT © 2021 ITSUS CONSULTING</a:t>
            </a:r>
          </a:p>
        </p:txBody>
      </p:sp>
      <p:sp>
        <p:nvSpPr>
          <p:cNvPr id="11" name="TextBox 10"/>
          <p:cNvSpPr txBox="1"/>
          <p:nvPr userDrawn="1"/>
        </p:nvSpPr>
        <p:spPr>
          <a:xfrm>
            <a:off x="4064000" y="6410131"/>
            <a:ext cx="4064000" cy="447870"/>
          </a:xfrm>
          <a:prstGeom prst="rect">
            <a:avLst/>
          </a:prstGeom>
          <a:noFill/>
        </p:spPr>
        <p:txBody>
          <a:bodyPr wrap="none" rtlCol="0">
            <a:noAutofit/>
          </a:bodyPr>
          <a:lstStyle/>
          <a:p>
            <a:pPr algn="ctr"/>
            <a:r>
              <a:rPr lang="en-GB" sz="1200" cap="all">
                <a:solidFill>
                  <a:schemeClr val="bg1"/>
                </a:solidFill>
                <a:latin typeface="Titillium Web" panose="00000400000000000000" pitchFamily="2" charset="0"/>
              </a:rPr>
              <a:t>Slide</a:t>
            </a:r>
            <a:r>
              <a:rPr lang="en-GB" sz="1200" cap="all" baseline="0">
                <a:solidFill>
                  <a:schemeClr val="bg1"/>
                </a:solidFill>
                <a:latin typeface="Titillium Web" panose="00000400000000000000" pitchFamily="2" charset="0"/>
              </a:rPr>
              <a:t> </a:t>
            </a:r>
            <a:fld id="{E34499BC-B710-4F6A-B11F-CA470BBA4DFD}" type="slidenum">
              <a:rPr lang="en-GB" sz="1200" cap="all" baseline="0" smtClean="0">
                <a:solidFill>
                  <a:schemeClr val="bg1"/>
                </a:solidFill>
                <a:latin typeface="Titillium Web" panose="00000400000000000000" pitchFamily="2" charset="0"/>
              </a:rPr>
              <a:t>‹#›</a:t>
            </a:fld>
            <a:endParaRPr lang="en-GB" sz="1200" cap="all" baseline="0">
              <a:solidFill>
                <a:schemeClr val="bg1"/>
              </a:solidFill>
              <a:latin typeface="Titillium Web" panose="00000400000000000000" pitchFamily="2" charset="0"/>
            </a:endParaRPr>
          </a:p>
          <a:p>
            <a:pPr algn="ctr"/>
            <a:fld id="{2EA6FD34-E720-404D-BD0C-B9BDE6BEAD10}" type="datetime4">
              <a:rPr lang="en-GB" sz="1200" cap="all" smtClean="0">
                <a:solidFill>
                  <a:schemeClr val="bg1"/>
                </a:solidFill>
                <a:latin typeface="Titillium Web" panose="00000400000000000000" pitchFamily="2" charset="0"/>
              </a:rPr>
              <a:t>30 August 2023</a:t>
            </a:fld>
            <a:endParaRPr lang="en-GB" sz="1200" cap="all">
              <a:solidFill>
                <a:schemeClr val="bg1"/>
              </a:solidFill>
              <a:latin typeface="Titillium Web" panose="00000400000000000000" pitchFamily="2" charset="0"/>
            </a:endParaRPr>
          </a:p>
        </p:txBody>
      </p:sp>
    </p:spTree>
    <p:extLst>
      <p:ext uri="{BB962C8B-B14F-4D97-AF65-F5344CB8AC3E}">
        <p14:creationId xmlns:p14="http://schemas.microsoft.com/office/powerpoint/2010/main" val="32281573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2800" kern="1200">
          <a:solidFill>
            <a:srgbClr val="2BAAE1"/>
          </a:solidFill>
          <a:latin typeface="Titillium Web" panose="00000400000000000000" pitchFamily="2"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Titillium Web" panose="000004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00734"/>
          </a:xfrm>
          <a:prstGeom prst="rect">
            <a:avLst/>
          </a:prstGeom>
        </p:spPr>
        <p:txBody>
          <a:bodyPr vert="horz" lIns="91440" tIns="45720" rIns="91440" bIns="45720" rtlCol="0">
            <a:normAutofit/>
          </a:bodyPr>
          <a:lstStyle/>
          <a:p>
            <a:pPr lvl="0"/>
            <a:r>
              <a:rPr lang="en-US"/>
              <a:t>Click to edit Master text styles</a:t>
            </a:r>
          </a:p>
          <a:p>
            <a:pPr lvl="0"/>
            <a:r>
              <a:rPr lang="en-US"/>
              <a:t>Second level</a:t>
            </a:r>
          </a:p>
          <a:p>
            <a:pPr lvl="0"/>
            <a:r>
              <a:rPr lang="en-US"/>
              <a:t>Third level</a:t>
            </a:r>
          </a:p>
          <a:p>
            <a:pPr lvl="0"/>
            <a:r>
              <a:rPr lang="en-US"/>
              <a:t>Fourth level</a:t>
            </a:r>
          </a:p>
          <a:p>
            <a:pPr lvl="0"/>
            <a:r>
              <a:rPr lang="en-US"/>
              <a:t>Fifth level</a:t>
            </a:r>
            <a:endParaRPr lang="en-GB"/>
          </a:p>
        </p:txBody>
      </p:sp>
      <p:grpSp>
        <p:nvGrpSpPr>
          <p:cNvPr id="7" name="Group 6"/>
          <p:cNvGrpSpPr/>
          <p:nvPr userDrawn="1"/>
        </p:nvGrpSpPr>
        <p:grpSpPr>
          <a:xfrm>
            <a:off x="0" y="6410130"/>
            <a:ext cx="12192000" cy="447870"/>
            <a:chOff x="0" y="6394194"/>
            <a:chExt cx="12192000" cy="447870"/>
          </a:xfrm>
        </p:grpSpPr>
        <p:sp>
          <p:nvSpPr>
            <p:cNvPr id="8" name="Rectangle 7"/>
            <p:cNvSpPr/>
            <p:nvPr/>
          </p:nvSpPr>
          <p:spPr>
            <a:xfrm>
              <a:off x="0" y="6394194"/>
              <a:ext cx="12192000" cy="447870"/>
            </a:xfrm>
            <a:prstGeom prst="rect">
              <a:avLst/>
            </a:prstGeom>
            <a:solidFill>
              <a:srgbClr val="3E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itillium Web" panose="00000400000000000000" pitchFamily="2"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2881" y="6416881"/>
              <a:ext cx="1189059" cy="402497"/>
            </a:xfrm>
            <a:prstGeom prst="rect">
              <a:avLst/>
            </a:prstGeom>
          </p:spPr>
        </p:pic>
      </p:grpSp>
      <p:sp>
        <p:nvSpPr>
          <p:cNvPr id="11" name="TextBox 10"/>
          <p:cNvSpPr txBox="1"/>
          <p:nvPr userDrawn="1"/>
        </p:nvSpPr>
        <p:spPr>
          <a:xfrm>
            <a:off x="4064000" y="6410131"/>
            <a:ext cx="4064000" cy="447870"/>
          </a:xfrm>
          <a:prstGeom prst="rect">
            <a:avLst/>
          </a:prstGeom>
          <a:noFill/>
        </p:spPr>
        <p:txBody>
          <a:bodyPr wrap="none" rtlCol="0">
            <a:noAutofit/>
          </a:bodyPr>
          <a:lstStyle/>
          <a:p>
            <a:pPr algn="ctr"/>
            <a:r>
              <a:rPr lang="en-GB" sz="1200" cap="all">
                <a:solidFill>
                  <a:schemeClr val="bg1"/>
                </a:solidFill>
                <a:latin typeface="Titillium Web" panose="00000400000000000000" pitchFamily="2" charset="0"/>
              </a:rPr>
              <a:t>Slide</a:t>
            </a:r>
            <a:r>
              <a:rPr lang="en-GB" sz="1200" cap="all" baseline="0">
                <a:solidFill>
                  <a:schemeClr val="bg1"/>
                </a:solidFill>
                <a:latin typeface="Titillium Web" panose="00000400000000000000" pitchFamily="2" charset="0"/>
              </a:rPr>
              <a:t> </a:t>
            </a:r>
            <a:fld id="{E34499BC-B710-4F6A-B11F-CA470BBA4DFD}" type="slidenum">
              <a:rPr lang="en-GB" sz="1200" cap="all" baseline="0" smtClean="0">
                <a:solidFill>
                  <a:schemeClr val="bg1"/>
                </a:solidFill>
                <a:latin typeface="Titillium Web" panose="00000400000000000000" pitchFamily="2" charset="0"/>
              </a:rPr>
              <a:t>‹#›</a:t>
            </a:fld>
            <a:endParaRPr lang="en-GB" sz="1200" cap="all" baseline="0">
              <a:solidFill>
                <a:schemeClr val="bg1"/>
              </a:solidFill>
              <a:latin typeface="Titillium Web" panose="00000400000000000000" pitchFamily="2" charset="0"/>
            </a:endParaRPr>
          </a:p>
          <a:p>
            <a:pPr algn="ctr"/>
            <a:fld id="{2EA6FD34-E720-404D-BD0C-B9BDE6BEAD10}" type="datetime4">
              <a:rPr lang="en-GB" sz="1200" cap="all" smtClean="0">
                <a:solidFill>
                  <a:schemeClr val="bg1"/>
                </a:solidFill>
                <a:latin typeface="Titillium Web" panose="00000400000000000000" pitchFamily="2" charset="0"/>
              </a:rPr>
              <a:t>30 August 2023</a:t>
            </a:fld>
            <a:endParaRPr lang="en-GB" sz="1200" cap="all">
              <a:solidFill>
                <a:schemeClr val="bg1"/>
              </a:solidFill>
              <a:latin typeface="Titillium Web" panose="00000400000000000000" pitchFamily="2" charset="0"/>
            </a:endParaRPr>
          </a:p>
        </p:txBody>
      </p:sp>
    </p:spTree>
    <p:extLst>
      <p:ext uri="{BB962C8B-B14F-4D97-AF65-F5344CB8AC3E}">
        <p14:creationId xmlns:p14="http://schemas.microsoft.com/office/powerpoint/2010/main" val="1735964747"/>
      </p:ext>
    </p:extLst>
  </p:cSld>
  <p:clrMap bg1="lt1" tx1="dk1" bg2="lt2" tx2="dk2" accent1="accent1" accent2="accent2" accent3="accent3" accent4="accent4" accent5="accent5" accent6="accent6" hlink="hlink" folHlink="folHlink"/>
  <p:sldLayoutIdLst>
    <p:sldLayoutId id="2147483723" r:id="rId1"/>
    <p:sldLayoutId id="2147483734" r:id="rId2"/>
    <p:sldLayoutId id="2147483726" r:id="rId3"/>
    <p:sldLayoutId id="2147483739" r:id="rId4"/>
  </p:sldLayoutIdLst>
  <p:txStyles>
    <p:titleStyle>
      <a:lvl1pPr algn="l" defTabSz="914400" rtl="0" eaLnBrk="1" latinLnBrk="0" hangingPunct="1">
        <a:lnSpc>
          <a:spcPct val="90000"/>
        </a:lnSpc>
        <a:spcBef>
          <a:spcPct val="0"/>
        </a:spcBef>
        <a:buNone/>
        <a:defRPr sz="2800" kern="1200">
          <a:solidFill>
            <a:srgbClr val="2BAAE1"/>
          </a:solidFill>
          <a:latin typeface="Titillium Web" panose="00000400000000000000" pitchFamily="2" charset="0"/>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Titillium Web" panose="000004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Titillium L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ybok.org/knowledgebase1_1/" TargetMode="External"/><Relationship Id="rId2" Type="http://schemas.openxmlformats.org/officeDocument/2006/relationships/hyperlink" Target="https://www.cybok.org/" TargetMode="Externa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11.png"/><Relationship Id="rId16" Type="http://schemas.openxmlformats.org/officeDocument/2006/relationships/image" Target="../media/image39.svg"/><Relationship Id="rId1" Type="http://schemas.openxmlformats.org/officeDocument/2006/relationships/slideLayout" Target="../slideLayouts/slideLayout1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218" r="12038"/>
          <a:stretch/>
        </p:blipFill>
        <p:spPr>
          <a:xfrm>
            <a:off x="-600" y="-1"/>
            <a:ext cx="12193200" cy="6036723"/>
          </a:xfrm>
          <a:prstGeom prst="rect">
            <a:avLst/>
          </a:prstGeom>
        </p:spPr>
      </p:pic>
      <p:sp>
        <p:nvSpPr>
          <p:cNvPr id="3" name="Rectangle 2"/>
          <p:cNvSpPr/>
          <p:nvPr/>
        </p:nvSpPr>
        <p:spPr>
          <a:xfrm>
            <a:off x="0" y="5907187"/>
            <a:ext cx="12192000" cy="950814"/>
          </a:xfrm>
          <a:prstGeom prst="rect">
            <a:avLst/>
          </a:prstGeom>
          <a:solidFill>
            <a:srgbClr val="3E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447" y="5984433"/>
            <a:ext cx="2352502" cy="796322"/>
          </a:xfrm>
          <a:prstGeom prst="rect">
            <a:avLst/>
          </a:prstGeom>
        </p:spPr>
      </p:pic>
      <p:sp>
        <p:nvSpPr>
          <p:cNvPr id="8" name="TextBox 7"/>
          <p:cNvSpPr txBox="1"/>
          <p:nvPr/>
        </p:nvSpPr>
        <p:spPr>
          <a:xfrm>
            <a:off x="102637" y="5907187"/>
            <a:ext cx="11924522" cy="950813"/>
          </a:xfrm>
          <a:prstGeom prst="rect">
            <a:avLst/>
          </a:prstGeom>
          <a:noFill/>
        </p:spPr>
        <p:txBody>
          <a:bodyPr wrap="square" rtlCol="0" anchor="ctr">
            <a:noAutofit/>
          </a:bodyPr>
          <a:lstStyle/>
          <a:p>
            <a:pPr algn="r"/>
            <a:r>
              <a:rPr lang="en-GB" sz="1100">
                <a:solidFill>
                  <a:schemeClr val="bg1"/>
                </a:solidFill>
                <a:latin typeface="Titillium Lt" panose="00000400000000000000" pitchFamily="50" charset="0"/>
              </a:rPr>
              <a:t>COPYRIGHT © 2014 ITSUS CONSULTING</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218" r="12038"/>
          <a:stretch/>
        </p:blipFill>
        <p:spPr>
          <a:xfrm>
            <a:off x="-600" y="-1"/>
            <a:ext cx="12193200" cy="6036723"/>
          </a:xfrm>
          <a:prstGeom prst="rect">
            <a:avLst/>
          </a:prstGeom>
        </p:spPr>
      </p:pic>
      <p:sp>
        <p:nvSpPr>
          <p:cNvPr id="10" name="Rectangle 9"/>
          <p:cNvSpPr/>
          <p:nvPr/>
        </p:nvSpPr>
        <p:spPr>
          <a:xfrm>
            <a:off x="0" y="5907187"/>
            <a:ext cx="12192000" cy="950814"/>
          </a:xfrm>
          <a:prstGeom prst="rect">
            <a:avLst/>
          </a:prstGeom>
          <a:solidFill>
            <a:srgbClr val="3EA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447" y="5984433"/>
            <a:ext cx="2352502" cy="796322"/>
          </a:xfrm>
          <a:prstGeom prst="rect">
            <a:avLst/>
          </a:prstGeom>
        </p:spPr>
      </p:pic>
      <p:sp>
        <p:nvSpPr>
          <p:cNvPr id="15" name="TextBox 14"/>
          <p:cNvSpPr txBox="1"/>
          <p:nvPr/>
        </p:nvSpPr>
        <p:spPr>
          <a:xfrm>
            <a:off x="102637" y="5907187"/>
            <a:ext cx="11924522" cy="950813"/>
          </a:xfrm>
          <a:prstGeom prst="rect">
            <a:avLst/>
          </a:prstGeom>
          <a:noFill/>
        </p:spPr>
        <p:txBody>
          <a:bodyPr wrap="square" rtlCol="0" anchor="ctr">
            <a:noAutofit/>
          </a:bodyPr>
          <a:lstStyle/>
          <a:p>
            <a:pPr algn="r"/>
            <a:endParaRPr lang="en-GB" sz="1100" dirty="0">
              <a:solidFill>
                <a:schemeClr val="bg1"/>
              </a:solidFill>
              <a:latin typeface="Titillium Web" panose="00000400000000000000" pitchFamily="2" charset="0"/>
            </a:endParaRPr>
          </a:p>
        </p:txBody>
      </p:sp>
      <p:sp>
        <p:nvSpPr>
          <p:cNvPr id="16" name="TextBox 15">
            <a:extLst>
              <a:ext uri="{FF2B5EF4-FFF2-40B4-BE49-F238E27FC236}">
                <a16:creationId xmlns:a16="http://schemas.microsoft.com/office/drawing/2014/main" id="{1F5C1F2B-5D4A-4AE0-8D1B-2DDE34171FF2}"/>
              </a:ext>
            </a:extLst>
          </p:cNvPr>
          <p:cNvSpPr txBox="1"/>
          <p:nvPr/>
        </p:nvSpPr>
        <p:spPr>
          <a:xfrm>
            <a:off x="357446" y="1698683"/>
            <a:ext cx="4628645" cy="695915"/>
          </a:xfrm>
          <a:prstGeom prst="rect">
            <a:avLst/>
          </a:prstGeom>
          <a:solidFill>
            <a:srgbClr val="3EAAE0"/>
          </a:solidFill>
        </p:spPr>
        <p:txBody>
          <a:bodyPr wrap="square" rtlCol="0" anchor="ctr">
            <a:noAutofit/>
          </a:bodyPr>
          <a:lstStyle/>
          <a:p>
            <a:r>
              <a:rPr lang="en-GB" sz="4000" cap="all">
                <a:solidFill>
                  <a:schemeClr val="bg1"/>
                </a:solidFill>
                <a:latin typeface="Titillium Web" panose="00000400000000000000" pitchFamily="2" charset="0"/>
              </a:rPr>
              <a:t>ITSUS Consulting</a:t>
            </a:r>
          </a:p>
        </p:txBody>
      </p:sp>
      <p:sp>
        <p:nvSpPr>
          <p:cNvPr id="17" name="TextBox 16">
            <a:extLst>
              <a:ext uri="{FF2B5EF4-FFF2-40B4-BE49-F238E27FC236}">
                <a16:creationId xmlns:a16="http://schemas.microsoft.com/office/drawing/2014/main" id="{F1DBC1E7-D9C4-4BBC-A197-92D808A0E0A6}"/>
              </a:ext>
            </a:extLst>
          </p:cNvPr>
          <p:cNvSpPr txBox="1"/>
          <p:nvPr/>
        </p:nvSpPr>
        <p:spPr>
          <a:xfrm>
            <a:off x="357446" y="2516829"/>
            <a:ext cx="6638439" cy="1561687"/>
          </a:xfrm>
          <a:prstGeom prst="rect">
            <a:avLst/>
          </a:prstGeom>
          <a:solidFill>
            <a:srgbClr val="F3F3F4"/>
          </a:solidFill>
        </p:spPr>
        <p:txBody>
          <a:bodyPr wrap="square" rtlCol="0" anchor="ctr">
            <a:noAutofit/>
          </a:bodyPr>
          <a:lstStyle/>
          <a:p>
            <a:r>
              <a:rPr lang="en-GB" sz="4000" cap="all">
                <a:solidFill>
                  <a:srgbClr val="0D3C70"/>
                </a:solidFill>
                <a:latin typeface="Titillium Web" panose="00000400000000000000" pitchFamily="2" charset="0"/>
              </a:rPr>
              <a:t>Secure Communications </a:t>
            </a:r>
          </a:p>
          <a:p>
            <a:r>
              <a:rPr lang="en-GB" sz="4000" cap="all">
                <a:solidFill>
                  <a:srgbClr val="0D3C70"/>
                </a:solidFill>
                <a:latin typeface="Titillium Web" panose="00000400000000000000" pitchFamily="2" charset="0"/>
              </a:rPr>
              <a:t>Expertly Delivered</a:t>
            </a:r>
          </a:p>
        </p:txBody>
      </p:sp>
      <p:sp>
        <p:nvSpPr>
          <p:cNvPr id="18" name="TextBox 17">
            <a:extLst>
              <a:ext uri="{FF2B5EF4-FFF2-40B4-BE49-F238E27FC236}">
                <a16:creationId xmlns:a16="http://schemas.microsoft.com/office/drawing/2014/main" id="{2FDD62E6-C58B-4A7A-8938-A3444B9231F7}"/>
              </a:ext>
            </a:extLst>
          </p:cNvPr>
          <p:cNvSpPr txBox="1"/>
          <p:nvPr/>
        </p:nvSpPr>
        <p:spPr>
          <a:xfrm>
            <a:off x="357446" y="1698683"/>
            <a:ext cx="4628645" cy="695915"/>
          </a:xfrm>
          <a:prstGeom prst="rect">
            <a:avLst/>
          </a:prstGeom>
          <a:solidFill>
            <a:srgbClr val="3EAAE0"/>
          </a:solidFill>
        </p:spPr>
        <p:txBody>
          <a:bodyPr wrap="square" rtlCol="0" anchor="ctr">
            <a:noAutofit/>
          </a:bodyPr>
          <a:lstStyle/>
          <a:p>
            <a:r>
              <a:rPr lang="en-GB" sz="4000" b="1" cap="all" dirty="0">
                <a:solidFill>
                  <a:schemeClr val="bg1"/>
                </a:solidFill>
                <a:latin typeface="Titillium Web" panose="00000400000000000000" pitchFamily="2" charset="0"/>
              </a:rPr>
              <a:t>ITSUS Consulting</a:t>
            </a:r>
          </a:p>
        </p:txBody>
      </p:sp>
      <p:sp>
        <p:nvSpPr>
          <p:cNvPr id="19" name="TextBox 18">
            <a:extLst>
              <a:ext uri="{FF2B5EF4-FFF2-40B4-BE49-F238E27FC236}">
                <a16:creationId xmlns:a16="http://schemas.microsoft.com/office/drawing/2014/main" id="{C2360E1C-0D48-4484-98EF-D64AF816E78C}"/>
              </a:ext>
            </a:extLst>
          </p:cNvPr>
          <p:cNvSpPr txBox="1"/>
          <p:nvPr/>
        </p:nvSpPr>
        <p:spPr>
          <a:xfrm>
            <a:off x="357446" y="2516829"/>
            <a:ext cx="6638439" cy="1561687"/>
          </a:xfrm>
          <a:prstGeom prst="rect">
            <a:avLst/>
          </a:prstGeom>
          <a:solidFill>
            <a:srgbClr val="F3F3F4"/>
          </a:solidFill>
        </p:spPr>
        <p:txBody>
          <a:bodyPr wrap="square" rtlCol="0" anchor="ctr">
            <a:noAutofit/>
          </a:bodyPr>
          <a:lstStyle/>
          <a:p>
            <a:r>
              <a:rPr lang="en-GB" sz="4000" cap="all">
                <a:solidFill>
                  <a:srgbClr val="0D3C70"/>
                </a:solidFill>
                <a:latin typeface="Titillium Web" panose="00000400000000000000" pitchFamily="2" charset="0"/>
              </a:rPr>
              <a:t>Secure Communications </a:t>
            </a:r>
          </a:p>
          <a:p>
            <a:r>
              <a:rPr lang="en-GB" sz="4000" cap="all">
                <a:solidFill>
                  <a:srgbClr val="0D3C70"/>
                </a:solidFill>
                <a:latin typeface="Titillium Web" panose="00000400000000000000" pitchFamily="2" charset="0"/>
              </a:rPr>
              <a:t>Expertly Delivered</a:t>
            </a:r>
          </a:p>
        </p:txBody>
      </p:sp>
      <p:pic>
        <p:nvPicPr>
          <p:cNvPr id="5" name="Picture 4" descr="A black and red logo&#10;&#10;Description automatically generated with low confidence">
            <a:extLst>
              <a:ext uri="{FF2B5EF4-FFF2-40B4-BE49-F238E27FC236}">
                <a16:creationId xmlns:a16="http://schemas.microsoft.com/office/drawing/2014/main" id="{F1F1284C-322E-7200-7A78-3EC8D4B29C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0960" y="6158953"/>
            <a:ext cx="1574584" cy="528881"/>
          </a:xfrm>
          <a:prstGeom prst="rect">
            <a:avLst/>
          </a:prstGeom>
        </p:spPr>
      </p:pic>
    </p:spTree>
    <p:extLst>
      <p:ext uri="{BB962C8B-B14F-4D97-AF65-F5344CB8AC3E}">
        <p14:creationId xmlns:p14="http://schemas.microsoft.com/office/powerpoint/2010/main" val="2785345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942-F4E3-52B3-EAF0-B93BC42159CC}"/>
              </a:ext>
            </a:extLst>
          </p:cNvPr>
          <p:cNvSpPr>
            <a:spLocks noGrp="1"/>
          </p:cNvSpPr>
          <p:nvPr>
            <p:ph type="title"/>
          </p:nvPr>
        </p:nvSpPr>
        <p:spPr/>
        <p:txBody>
          <a:bodyPr/>
          <a:lstStyle/>
          <a:p>
            <a:r>
              <a:rPr lang="en-GB" dirty="0"/>
              <a:t>Scenario 1.3: The ransomware</a:t>
            </a:r>
            <a:br>
              <a:rPr lang="en-GB" dirty="0"/>
            </a:br>
            <a:r>
              <a:rPr lang="en-GB" sz="1800" dirty="0"/>
              <a:t>KA: https://www.cybok.org/media/downloads/Malware_Attack_Technologies_v1.0.1.pdf</a:t>
            </a:r>
          </a:p>
        </p:txBody>
      </p:sp>
      <p:sp>
        <p:nvSpPr>
          <p:cNvPr id="3" name="Content Placeholder 2">
            <a:extLst>
              <a:ext uri="{FF2B5EF4-FFF2-40B4-BE49-F238E27FC236}">
                <a16:creationId xmlns:a16="http://schemas.microsoft.com/office/drawing/2014/main" id="{85416273-54EE-C0C5-A39A-CE541CB3868E}"/>
              </a:ext>
            </a:extLst>
          </p:cNvPr>
          <p:cNvSpPr>
            <a:spLocks noGrp="1"/>
          </p:cNvSpPr>
          <p:nvPr>
            <p:ph idx="1"/>
          </p:nvPr>
        </p:nvSpPr>
        <p:spPr>
          <a:xfrm>
            <a:off x="838200" y="1325563"/>
            <a:ext cx="10515600" cy="4564024"/>
          </a:xfrm>
        </p:spPr>
        <p:txBody>
          <a:bodyPr vert="horz" lIns="91440" tIns="45720" rIns="91440" bIns="45720" rtlCol="0" anchor="t">
            <a:normAutofit/>
          </a:bodyPr>
          <a:lstStyle/>
          <a:p>
            <a:r>
              <a:rPr lang="en-GB"/>
              <a:t>Evan inserts the USB into his PC and sees the pdf entitled ‘Redundancies-2023’. Evan double clicks the file to open it up and the file disappears. </a:t>
            </a:r>
          </a:p>
          <a:p>
            <a:r>
              <a:rPr lang="en-GB"/>
              <a:t>Evan is confronted by a ransomware message:</a:t>
            </a:r>
          </a:p>
          <a:p>
            <a:endParaRPr lang="en-GB"/>
          </a:p>
          <a:p>
            <a:endParaRPr lang="en-GB"/>
          </a:p>
          <a:p>
            <a:endParaRPr lang="en-GB"/>
          </a:p>
          <a:p>
            <a:endParaRPr lang="en-GB"/>
          </a:p>
        </p:txBody>
      </p:sp>
      <p:pic>
        <p:nvPicPr>
          <p:cNvPr id="4" name="Picture 3" descr="A black and red logo&#10;&#10;Description automatically generated with low confidence">
            <a:extLst>
              <a:ext uri="{FF2B5EF4-FFF2-40B4-BE49-F238E27FC236}">
                <a16:creationId xmlns:a16="http://schemas.microsoft.com/office/drawing/2014/main" id="{ECE079DF-5986-4CC5-6582-EFAF15947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pic>
        <p:nvPicPr>
          <p:cNvPr id="6" name="Picture 5">
            <a:extLst>
              <a:ext uri="{FF2B5EF4-FFF2-40B4-BE49-F238E27FC236}">
                <a16:creationId xmlns:a16="http://schemas.microsoft.com/office/drawing/2014/main" id="{3D893881-06E6-23D9-6B80-CC0A845426F2}"/>
              </a:ext>
            </a:extLst>
          </p:cNvPr>
          <p:cNvPicPr>
            <a:picLocks noChangeAspect="1"/>
          </p:cNvPicPr>
          <p:nvPr/>
        </p:nvPicPr>
        <p:blipFill>
          <a:blip r:embed="rId4"/>
          <a:stretch>
            <a:fillRect/>
          </a:stretch>
        </p:blipFill>
        <p:spPr>
          <a:xfrm>
            <a:off x="3439681" y="2273688"/>
            <a:ext cx="5702000" cy="4115961"/>
          </a:xfrm>
          <a:prstGeom prst="rect">
            <a:avLst/>
          </a:prstGeom>
        </p:spPr>
      </p:pic>
    </p:spTree>
    <p:extLst>
      <p:ext uri="{BB962C8B-B14F-4D97-AF65-F5344CB8AC3E}">
        <p14:creationId xmlns:p14="http://schemas.microsoft.com/office/powerpoint/2010/main" val="314588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942-F4E3-52B3-EAF0-B93BC42159CC}"/>
              </a:ext>
            </a:extLst>
          </p:cNvPr>
          <p:cNvSpPr>
            <a:spLocks noGrp="1"/>
          </p:cNvSpPr>
          <p:nvPr>
            <p:ph type="title"/>
          </p:nvPr>
        </p:nvSpPr>
        <p:spPr/>
        <p:txBody>
          <a:bodyPr/>
          <a:lstStyle/>
          <a:p>
            <a:r>
              <a:rPr lang="en-GB" dirty="0"/>
              <a:t>Scenario 1.3: The ransomware</a:t>
            </a:r>
            <a:br>
              <a:rPr lang="en-GB" dirty="0"/>
            </a:br>
            <a:r>
              <a:rPr lang="en-GB" sz="1800" dirty="0"/>
              <a:t>KA:</a:t>
            </a:r>
            <a:r>
              <a:rPr lang="en-GB" dirty="0"/>
              <a:t> </a:t>
            </a:r>
            <a:r>
              <a:rPr lang="en-GB" sz="1800" dirty="0"/>
              <a:t>https://www.cybok.org/media/downloads/Malware_Attack_Technologies_v1.0.1.pdf</a:t>
            </a:r>
          </a:p>
        </p:txBody>
      </p:sp>
      <p:sp>
        <p:nvSpPr>
          <p:cNvPr id="3" name="Content Placeholder 2">
            <a:extLst>
              <a:ext uri="{FF2B5EF4-FFF2-40B4-BE49-F238E27FC236}">
                <a16:creationId xmlns:a16="http://schemas.microsoft.com/office/drawing/2014/main" id="{85416273-54EE-C0C5-A39A-CE541CB3868E}"/>
              </a:ext>
            </a:extLst>
          </p:cNvPr>
          <p:cNvSpPr>
            <a:spLocks noGrp="1"/>
          </p:cNvSpPr>
          <p:nvPr>
            <p:ph idx="1"/>
          </p:nvPr>
        </p:nvSpPr>
        <p:spPr>
          <a:xfrm>
            <a:off x="838200" y="1825625"/>
            <a:ext cx="10515600" cy="4564024"/>
          </a:xfrm>
        </p:spPr>
        <p:txBody>
          <a:bodyPr vert="horz" lIns="91440" tIns="45720" rIns="91440" bIns="45720" rtlCol="0" anchor="t">
            <a:normAutofit/>
          </a:bodyPr>
          <a:lstStyle/>
          <a:p>
            <a:r>
              <a:rPr lang="en-GB" dirty="0">
                <a:latin typeface="Titillium Web"/>
              </a:rPr>
              <a:t>The ransomware is malicious software that encrypts a user's files making them unavailable. It is a security breach as it has broken the CIA (Confidentiality, Integrity and Availability) triad by making files unavailable, which has affected the integrity and availability of the data. </a:t>
            </a:r>
            <a:endParaRPr lang="en-GB" dirty="0"/>
          </a:p>
          <a:p>
            <a:r>
              <a:rPr lang="en-GB" dirty="0">
                <a:latin typeface="Titillium Web"/>
              </a:rPr>
              <a:t>The ransomware has also gained ‘persistence’ on Evan's machine, by creating its own set of Windows keys inside the Windows registry.  Evan tries several times to reboot his PC but the pop up remains.</a:t>
            </a:r>
          </a:p>
          <a:p>
            <a:r>
              <a:rPr lang="en-GB" dirty="0">
                <a:latin typeface="Titillium Web"/>
              </a:rPr>
              <a:t>Caroline Sweet is a colleague of Evan's, and the ransomware has spread to her machine. She immediately reports this to the security team.</a:t>
            </a:r>
          </a:p>
          <a:p>
            <a:endParaRPr lang="en-GB" dirty="0"/>
          </a:p>
          <a:p>
            <a:endParaRPr lang="en-GB" dirty="0"/>
          </a:p>
          <a:p>
            <a:r>
              <a:rPr lang="en-GB" b="1" dirty="0">
                <a:latin typeface="Titillium Web"/>
              </a:rPr>
              <a:t>Discussion point – Discuss the actions of Evan and Caroline. What immediate action should either of them have taken? </a:t>
            </a:r>
          </a:p>
          <a:p>
            <a:endParaRPr lang="en-GB" dirty="0"/>
          </a:p>
        </p:txBody>
      </p:sp>
      <p:pic>
        <p:nvPicPr>
          <p:cNvPr id="4" name="Picture 3" descr="A black and red logo&#10;&#10;Description automatically generated with low confidence">
            <a:extLst>
              <a:ext uri="{FF2B5EF4-FFF2-40B4-BE49-F238E27FC236}">
                <a16:creationId xmlns:a16="http://schemas.microsoft.com/office/drawing/2014/main" id="{ECE079DF-5986-4CC5-6582-EFAF15947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228410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a:effectLst/>
          <a:scene3d>
            <a:camera prst="orthographicFront">
              <a:rot lat="0" lon="0" rev="0"/>
            </a:camera>
            <a:lightRig rig="glow" dir="t">
              <a:rot lat="0" lon="0" rev="4800000"/>
            </a:lightRig>
          </a:scene3d>
          <a:sp3d prstMaterial="matte">
            <a:bevelT w="127000" h="63500"/>
          </a:sp3d>
        </p:spPr>
        <p:txBody>
          <a:bodyPr>
            <a:normAutofit/>
          </a:bodyPr>
          <a:lstStyle/>
          <a:p>
            <a:r>
              <a:rPr lang="en-GB" dirty="0"/>
              <a:t>KA – Malware &amp; Attack Technologies:</a:t>
            </a:r>
            <a:br>
              <a:rPr lang="en-GB" dirty="0"/>
            </a:br>
            <a:r>
              <a:rPr lang="en-GB" dirty="0"/>
              <a:t>Malware Activities – The Cyber Kill Chain</a:t>
            </a:r>
            <a:br>
              <a:rPr lang="en-GB" dirty="0"/>
            </a:br>
            <a:r>
              <a:rPr lang="en-GB" sz="1300" dirty="0"/>
              <a:t>https://www.cybok.org/media/downloads/Malware_Attack_Technologies_v1.0.1.pdf</a:t>
            </a:r>
            <a:endParaRPr lang="en-GB" sz="1300" dirty="0">
              <a:latin typeface="Titillium Web" panose="00000400000000000000" pitchFamily="2" charset="0"/>
            </a:endParaRPr>
          </a:p>
        </p:txBody>
      </p:sp>
      <p:pic>
        <p:nvPicPr>
          <p:cNvPr id="11" name="Picture 10">
            <a:extLst>
              <a:ext uri="{FF2B5EF4-FFF2-40B4-BE49-F238E27FC236}">
                <a16:creationId xmlns:a16="http://schemas.microsoft.com/office/drawing/2014/main" id="{684473FB-331D-363F-28FB-762253006A85}"/>
              </a:ext>
            </a:extLst>
          </p:cNvPr>
          <p:cNvPicPr>
            <a:picLocks noChangeAspect="1"/>
          </p:cNvPicPr>
          <p:nvPr/>
        </p:nvPicPr>
        <p:blipFill>
          <a:blip r:embed="rId3"/>
          <a:stretch>
            <a:fillRect/>
          </a:stretch>
        </p:blipFill>
        <p:spPr>
          <a:xfrm>
            <a:off x="1722432" y="1528105"/>
            <a:ext cx="1853974" cy="4849095"/>
          </a:xfrm>
          <a:prstGeom prst="rect">
            <a:avLst/>
          </a:prstGeom>
          <a:ln>
            <a:noFill/>
          </a:ln>
          <a:effectLst/>
          <a:scene3d>
            <a:camera prst="orthographicFront">
              <a:rot lat="0" lon="0" rev="0"/>
            </a:camera>
            <a:lightRig rig="glow" dir="t">
              <a:rot lat="0" lon="0" rev="4800000"/>
            </a:lightRig>
          </a:scene3d>
          <a:sp3d prstMaterial="matte">
            <a:bevelT w="127000" h="63500"/>
          </a:sp3d>
        </p:spPr>
      </p:pic>
      <p:grpSp>
        <p:nvGrpSpPr>
          <p:cNvPr id="37" name="Group 36">
            <a:extLst>
              <a:ext uri="{FF2B5EF4-FFF2-40B4-BE49-F238E27FC236}">
                <a16:creationId xmlns:a16="http://schemas.microsoft.com/office/drawing/2014/main" id="{18E4D090-50C8-E6B9-7D16-F3C321351283}"/>
              </a:ext>
            </a:extLst>
          </p:cNvPr>
          <p:cNvGrpSpPr/>
          <p:nvPr/>
        </p:nvGrpSpPr>
        <p:grpSpPr>
          <a:xfrm>
            <a:off x="3274946" y="1528105"/>
            <a:ext cx="2135239" cy="1932609"/>
            <a:chOff x="3960762" y="1495447"/>
            <a:chExt cx="720000" cy="1932609"/>
          </a:xfrm>
          <a:scene3d>
            <a:camera prst="orthographicFront">
              <a:rot lat="0" lon="0" rev="0"/>
            </a:camera>
            <a:lightRig rig="glow" dir="t">
              <a:rot lat="0" lon="0" rev="4800000"/>
            </a:lightRig>
          </a:scene3d>
        </p:grpSpPr>
        <p:sp>
          <p:nvSpPr>
            <p:cNvPr id="38" name="Freeform: Shape 37">
              <a:extLst>
                <a:ext uri="{FF2B5EF4-FFF2-40B4-BE49-F238E27FC236}">
                  <a16:creationId xmlns:a16="http://schemas.microsoft.com/office/drawing/2014/main" id="{0035D93D-B217-35D3-7639-1AF46DAEBA63}"/>
                </a:ext>
              </a:extLst>
            </p:cNvPr>
            <p:cNvSpPr/>
            <p:nvPr/>
          </p:nvSpPr>
          <p:spPr>
            <a:xfrm>
              <a:off x="3960762" y="1495447"/>
              <a:ext cx="720000" cy="623422"/>
            </a:xfrm>
            <a:custGeom>
              <a:avLst/>
              <a:gdLst>
                <a:gd name="connsiteX0" fmla="*/ 0 w 720000"/>
                <a:gd name="connsiteY0" fmla="*/ 0 h 623422"/>
                <a:gd name="connsiteX1" fmla="*/ 720000 w 720000"/>
                <a:gd name="connsiteY1" fmla="*/ 0 h 623422"/>
                <a:gd name="connsiteX2" fmla="*/ 720000 w 720000"/>
                <a:gd name="connsiteY2" fmla="*/ 623422 h 623422"/>
                <a:gd name="connsiteX3" fmla="*/ 0 w 720000"/>
                <a:gd name="connsiteY3" fmla="*/ 623422 h 623422"/>
                <a:gd name="connsiteX4" fmla="*/ 0 w 720000"/>
                <a:gd name="connsiteY4" fmla="*/ 0 h 62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623422">
                  <a:moveTo>
                    <a:pt x="0" y="0"/>
                  </a:moveTo>
                  <a:lnTo>
                    <a:pt x="720000" y="0"/>
                  </a:lnTo>
                  <a:lnTo>
                    <a:pt x="720000" y="623422"/>
                  </a:lnTo>
                  <a:lnTo>
                    <a:pt x="0" y="623422"/>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Reconnaissance</a:t>
              </a:r>
            </a:p>
          </p:txBody>
        </p:sp>
        <p:sp>
          <p:nvSpPr>
            <p:cNvPr id="39" name="Freeform: Shape 38">
              <a:extLst>
                <a:ext uri="{FF2B5EF4-FFF2-40B4-BE49-F238E27FC236}">
                  <a16:creationId xmlns:a16="http://schemas.microsoft.com/office/drawing/2014/main" id="{68D2F271-4505-B6EF-D5BD-4217D087F79D}"/>
                </a:ext>
              </a:extLst>
            </p:cNvPr>
            <p:cNvSpPr/>
            <p:nvPr/>
          </p:nvSpPr>
          <p:spPr>
            <a:xfrm>
              <a:off x="3960762" y="2150040"/>
              <a:ext cx="720000" cy="623422"/>
            </a:xfrm>
            <a:custGeom>
              <a:avLst/>
              <a:gdLst>
                <a:gd name="connsiteX0" fmla="*/ 0 w 720000"/>
                <a:gd name="connsiteY0" fmla="*/ 0 h 623422"/>
                <a:gd name="connsiteX1" fmla="*/ 720000 w 720000"/>
                <a:gd name="connsiteY1" fmla="*/ 0 h 623422"/>
                <a:gd name="connsiteX2" fmla="*/ 720000 w 720000"/>
                <a:gd name="connsiteY2" fmla="*/ 623422 h 623422"/>
                <a:gd name="connsiteX3" fmla="*/ 0 w 720000"/>
                <a:gd name="connsiteY3" fmla="*/ 623422 h 623422"/>
                <a:gd name="connsiteX4" fmla="*/ 0 w 720000"/>
                <a:gd name="connsiteY4" fmla="*/ 0 h 62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623422">
                  <a:moveTo>
                    <a:pt x="0" y="0"/>
                  </a:moveTo>
                  <a:lnTo>
                    <a:pt x="720000" y="0"/>
                  </a:lnTo>
                  <a:lnTo>
                    <a:pt x="720000" y="623422"/>
                  </a:lnTo>
                  <a:lnTo>
                    <a:pt x="0" y="623422"/>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Weaponization</a:t>
              </a:r>
            </a:p>
          </p:txBody>
        </p:sp>
        <p:sp>
          <p:nvSpPr>
            <p:cNvPr id="40" name="Freeform: Shape 39">
              <a:extLst>
                <a:ext uri="{FF2B5EF4-FFF2-40B4-BE49-F238E27FC236}">
                  <a16:creationId xmlns:a16="http://schemas.microsoft.com/office/drawing/2014/main" id="{EE65FA1C-9D46-880E-00EB-0051E2994CE8}"/>
                </a:ext>
              </a:extLst>
            </p:cNvPr>
            <p:cNvSpPr/>
            <p:nvPr/>
          </p:nvSpPr>
          <p:spPr>
            <a:xfrm>
              <a:off x="3960762" y="2804634"/>
              <a:ext cx="720000" cy="623422"/>
            </a:xfrm>
            <a:custGeom>
              <a:avLst/>
              <a:gdLst>
                <a:gd name="connsiteX0" fmla="*/ 0 w 720000"/>
                <a:gd name="connsiteY0" fmla="*/ 0 h 623422"/>
                <a:gd name="connsiteX1" fmla="*/ 720000 w 720000"/>
                <a:gd name="connsiteY1" fmla="*/ 0 h 623422"/>
                <a:gd name="connsiteX2" fmla="*/ 720000 w 720000"/>
                <a:gd name="connsiteY2" fmla="*/ 623422 h 623422"/>
                <a:gd name="connsiteX3" fmla="*/ 0 w 720000"/>
                <a:gd name="connsiteY3" fmla="*/ 623422 h 623422"/>
                <a:gd name="connsiteX4" fmla="*/ 0 w 720000"/>
                <a:gd name="connsiteY4" fmla="*/ 0 h 62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623422">
                  <a:moveTo>
                    <a:pt x="0" y="0"/>
                  </a:moveTo>
                  <a:lnTo>
                    <a:pt x="720000" y="0"/>
                  </a:lnTo>
                  <a:lnTo>
                    <a:pt x="720000" y="623422"/>
                  </a:lnTo>
                  <a:lnTo>
                    <a:pt x="0" y="623422"/>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Delivery</a:t>
              </a:r>
            </a:p>
          </p:txBody>
        </p:sp>
      </p:grpSp>
      <p:grpSp>
        <p:nvGrpSpPr>
          <p:cNvPr id="21" name="Group 20">
            <a:extLst>
              <a:ext uri="{FF2B5EF4-FFF2-40B4-BE49-F238E27FC236}">
                <a16:creationId xmlns:a16="http://schemas.microsoft.com/office/drawing/2014/main" id="{11856B2E-45C4-4D20-60E4-34A77889CA50}"/>
              </a:ext>
            </a:extLst>
          </p:cNvPr>
          <p:cNvGrpSpPr/>
          <p:nvPr/>
        </p:nvGrpSpPr>
        <p:grpSpPr>
          <a:xfrm>
            <a:off x="3274947" y="3493775"/>
            <a:ext cx="2135239" cy="623422"/>
            <a:chOff x="1415237" y="1310131"/>
            <a:chExt cx="720000" cy="623422"/>
          </a:xfrm>
          <a:scene3d>
            <a:camera prst="orthographicFront">
              <a:rot lat="0" lon="0" rev="0"/>
            </a:camera>
            <a:lightRig rig="glow" dir="t">
              <a:rot lat="0" lon="0" rev="4800000"/>
            </a:lightRig>
          </a:scene3d>
        </p:grpSpPr>
        <p:sp>
          <p:nvSpPr>
            <p:cNvPr id="22" name="Rectangle 21">
              <a:extLst>
                <a:ext uri="{FF2B5EF4-FFF2-40B4-BE49-F238E27FC236}">
                  <a16:creationId xmlns:a16="http://schemas.microsoft.com/office/drawing/2014/main" id="{CD529614-CBF8-1926-86A8-8F7747FFA165}"/>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3" name="TextBox 22">
              <a:extLst>
                <a:ext uri="{FF2B5EF4-FFF2-40B4-BE49-F238E27FC236}">
                  <a16:creationId xmlns:a16="http://schemas.microsoft.com/office/drawing/2014/main" id="{45732DF7-FA52-28EF-ADB1-7AE42CCF0A4D}"/>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Exploitation</a:t>
              </a:r>
            </a:p>
          </p:txBody>
        </p:sp>
      </p:grpSp>
      <p:grpSp>
        <p:nvGrpSpPr>
          <p:cNvPr id="24" name="Group 23">
            <a:extLst>
              <a:ext uri="{FF2B5EF4-FFF2-40B4-BE49-F238E27FC236}">
                <a16:creationId xmlns:a16="http://schemas.microsoft.com/office/drawing/2014/main" id="{F6F6B676-55A4-E372-54AD-0F5D2AEB2E26}"/>
              </a:ext>
            </a:extLst>
          </p:cNvPr>
          <p:cNvGrpSpPr/>
          <p:nvPr/>
        </p:nvGrpSpPr>
        <p:grpSpPr>
          <a:xfrm>
            <a:off x="3274946" y="4150258"/>
            <a:ext cx="2135239" cy="623422"/>
            <a:chOff x="1415237" y="1310131"/>
            <a:chExt cx="720000" cy="623422"/>
          </a:xfrm>
          <a:scene3d>
            <a:camera prst="orthographicFront">
              <a:rot lat="0" lon="0" rev="0"/>
            </a:camera>
            <a:lightRig rig="glow" dir="t">
              <a:rot lat="0" lon="0" rev="4800000"/>
            </a:lightRig>
          </a:scene3d>
        </p:grpSpPr>
        <p:sp>
          <p:nvSpPr>
            <p:cNvPr id="25" name="Rectangle 24">
              <a:extLst>
                <a:ext uri="{FF2B5EF4-FFF2-40B4-BE49-F238E27FC236}">
                  <a16:creationId xmlns:a16="http://schemas.microsoft.com/office/drawing/2014/main" id="{A32A02A4-DAE2-FAAE-AB2F-DAA2FD53530F}"/>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6" name="TextBox 25">
              <a:extLst>
                <a:ext uri="{FF2B5EF4-FFF2-40B4-BE49-F238E27FC236}">
                  <a16:creationId xmlns:a16="http://schemas.microsoft.com/office/drawing/2014/main" id="{5D34B2C6-C08B-A2FF-4644-D48DD908589B}"/>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Installation</a:t>
              </a:r>
            </a:p>
          </p:txBody>
        </p:sp>
      </p:grpSp>
      <p:grpSp>
        <p:nvGrpSpPr>
          <p:cNvPr id="27" name="Group 26">
            <a:extLst>
              <a:ext uri="{FF2B5EF4-FFF2-40B4-BE49-F238E27FC236}">
                <a16:creationId xmlns:a16="http://schemas.microsoft.com/office/drawing/2014/main" id="{0B81EE43-1125-26F2-BE71-997A1F2115B8}"/>
              </a:ext>
            </a:extLst>
          </p:cNvPr>
          <p:cNvGrpSpPr/>
          <p:nvPr/>
        </p:nvGrpSpPr>
        <p:grpSpPr>
          <a:xfrm>
            <a:off x="3274947" y="4806741"/>
            <a:ext cx="2135239" cy="623422"/>
            <a:chOff x="1415237" y="1310131"/>
            <a:chExt cx="720000" cy="623422"/>
          </a:xfrm>
          <a:scene3d>
            <a:camera prst="orthographicFront">
              <a:rot lat="0" lon="0" rev="0"/>
            </a:camera>
            <a:lightRig rig="glow" dir="t">
              <a:rot lat="0" lon="0" rev="4800000"/>
            </a:lightRig>
          </a:scene3d>
        </p:grpSpPr>
        <p:sp>
          <p:nvSpPr>
            <p:cNvPr id="28" name="Rectangle 27">
              <a:extLst>
                <a:ext uri="{FF2B5EF4-FFF2-40B4-BE49-F238E27FC236}">
                  <a16:creationId xmlns:a16="http://schemas.microsoft.com/office/drawing/2014/main" id="{20EF129A-34B3-159C-EA70-B1423A95F769}"/>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9" name="TextBox 28">
              <a:extLst>
                <a:ext uri="{FF2B5EF4-FFF2-40B4-BE49-F238E27FC236}">
                  <a16:creationId xmlns:a16="http://schemas.microsoft.com/office/drawing/2014/main" id="{9BABF309-8DE3-90E8-6B1D-2D2AC7F787DE}"/>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Command &amp; Control</a:t>
              </a:r>
            </a:p>
          </p:txBody>
        </p:sp>
      </p:grpSp>
      <p:grpSp>
        <p:nvGrpSpPr>
          <p:cNvPr id="30" name="Group 29">
            <a:extLst>
              <a:ext uri="{FF2B5EF4-FFF2-40B4-BE49-F238E27FC236}">
                <a16:creationId xmlns:a16="http://schemas.microsoft.com/office/drawing/2014/main" id="{3FD70C2E-13F2-3381-EBE7-FA47CF4656F3}"/>
              </a:ext>
            </a:extLst>
          </p:cNvPr>
          <p:cNvGrpSpPr/>
          <p:nvPr/>
        </p:nvGrpSpPr>
        <p:grpSpPr>
          <a:xfrm>
            <a:off x="3274947" y="5463224"/>
            <a:ext cx="2135238" cy="623422"/>
            <a:chOff x="1415237" y="1310131"/>
            <a:chExt cx="720000" cy="623422"/>
          </a:xfrm>
          <a:scene3d>
            <a:camera prst="orthographicFront">
              <a:rot lat="0" lon="0" rev="0"/>
            </a:camera>
            <a:lightRig rig="glow" dir="t">
              <a:rot lat="0" lon="0" rev="4800000"/>
            </a:lightRig>
          </a:scene3d>
        </p:grpSpPr>
        <p:sp>
          <p:nvSpPr>
            <p:cNvPr id="31" name="Rectangle 30">
              <a:extLst>
                <a:ext uri="{FF2B5EF4-FFF2-40B4-BE49-F238E27FC236}">
                  <a16:creationId xmlns:a16="http://schemas.microsoft.com/office/drawing/2014/main" id="{27E948C9-4CDD-0A20-54C2-9A29389FE8CB}"/>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32" name="TextBox 31">
              <a:extLst>
                <a:ext uri="{FF2B5EF4-FFF2-40B4-BE49-F238E27FC236}">
                  <a16:creationId xmlns:a16="http://schemas.microsoft.com/office/drawing/2014/main" id="{553A5C41-EECA-4CD4-303B-F732D2C6608E}"/>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Actions on Objectives</a:t>
              </a:r>
            </a:p>
          </p:txBody>
        </p:sp>
      </p:grpSp>
      <p:sp>
        <p:nvSpPr>
          <p:cNvPr id="50" name="Freeform: Shape 49">
            <a:extLst>
              <a:ext uri="{FF2B5EF4-FFF2-40B4-BE49-F238E27FC236}">
                <a16:creationId xmlns:a16="http://schemas.microsoft.com/office/drawing/2014/main" id="{3D24DC12-A6C3-0DED-C8CC-D397893FBD5F}"/>
              </a:ext>
            </a:extLst>
          </p:cNvPr>
          <p:cNvSpPr/>
          <p:nvPr/>
        </p:nvSpPr>
        <p:spPr>
          <a:xfrm>
            <a:off x="5410184" y="1528105"/>
            <a:ext cx="4994787"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r>
              <a:rPr lang="en-GB" sz="1600" b="0" i="0" u="none" strike="noStrike" baseline="0"/>
              <a:t>Harvesting email addresses,</a:t>
            </a:r>
          </a:p>
          <a:p>
            <a:pPr algn="l"/>
            <a:r>
              <a:rPr lang="en-GB" sz="1600" b="0" i="0" u="none" strike="noStrike" baseline="0"/>
              <a:t>identifying vulnerable computers and accounts, etc</a:t>
            </a:r>
            <a:endParaRPr lang="en-GB" sz="1600" kern="1200"/>
          </a:p>
        </p:txBody>
      </p:sp>
      <p:sp>
        <p:nvSpPr>
          <p:cNvPr id="55" name="Freeform: Shape 54">
            <a:extLst>
              <a:ext uri="{FF2B5EF4-FFF2-40B4-BE49-F238E27FC236}">
                <a16:creationId xmlns:a16="http://schemas.microsoft.com/office/drawing/2014/main" id="{3E74B959-7F3F-18C8-83BE-CFCC467007C1}"/>
              </a:ext>
            </a:extLst>
          </p:cNvPr>
          <p:cNvSpPr/>
          <p:nvPr/>
        </p:nvSpPr>
        <p:spPr>
          <a:xfrm>
            <a:off x="5410185" y="2186477"/>
            <a:ext cx="4994786"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marL="0" lvl="1" algn="l" defTabSz="711200">
              <a:lnSpc>
                <a:spcPct val="90000"/>
              </a:lnSpc>
              <a:spcBef>
                <a:spcPct val="0"/>
              </a:spcBef>
              <a:spcAft>
                <a:spcPct val="15000"/>
              </a:spcAft>
            </a:pPr>
            <a:endParaRPr lang="en-GB" sz="1600" b="0" i="0" u="none" strike="noStrike" baseline="0"/>
          </a:p>
          <a:p>
            <a:pPr marL="0" lvl="1" algn="l" defTabSz="711200">
              <a:lnSpc>
                <a:spcPct val="90000"/>
              </a:lnSpc>
              <a:spcBef>
                <a:spcPct val="0"/>
              </a:spcBef>
              <a:spcAft>
                <a:spcPct val="15000"/>
              </a:spcAft>
            </a:pPr>
            <a:r>
              <a:rPr lang="en-GB" sz="1600" b="0" i="0" u="none" strike="noStrike" baseline="0"/>
              <a:t>Designing exploits into a deliverable payload.</a:t>
            </a:r>
            <a:endParaRPr lang="en-GB" sz="1600" kern="1200"/>
          </a:p>
          <a:p>
            <a:pPr marL="0" lvl="1" algn="l" defTabSz="711200">
              <a:lnSpc>
                <a:spcPct val="90000"/>
              </a:lnSpc>
              <a:spcBef>
                <a:spcPct val="0"/>
              </a:spcBef>
              <a:spcAft>
                <a:spcPct val="15000"/>
              </a:spcAft>
            </a:pPr>
            <a:endParaRPr lang="en-GB" sz="1600" kern="1200"/>
          </a:p>
        </p:txBody>
      </p:sp>
      <p:sp>
        <p:nvSpPr>
          <p:cNvPr id="56" name="Freeform: Shape 55">
            <a:extLst>
              <a:ext uri="{FF2B5EF4-FFF2-40B4-BE49-F238E27FC236}">
                <a16:creationId xmlns:a16="http://schemas.microsoft.com/office/drawing/2014/main" id="{389DA145-A7F9-6378-64A5-F1EC8056CA7A}"/>
              </a:ext>
            </a:extLst>
          </p:cNvPr>
          <p:cNvSpPr/>
          <p:nvPr/>
        </p:nvSpPr>
        <p:spPr>
          <a:xfrm>
            <a:off x="5410184" y="2841071"/>
            <a:ext cx="4994785"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endParaRPr lang="en-GB" sz="1600" b="0" i="0" u="none" strike="noStrike" baseline="0"/>
          </a:p>
          <a:p>
            <a:pPr algn="l"/>
            <a:r>
              <a:rPr lang="en-GB" sz="1600" b="0" i="0" u="none" strike="noStrike" baseline="0"/>
              <a:t>Delivering the exploit payload to a victim via email,</a:t>
            </a:r>
          </a:p>
          <a:p>
            <a:pPr algn="l"/>
            <a:r>
              <a:rPr lang="en-GB" sz="1600" b="0" i="0" u="none" strike="noStrike" baseline="0"/>
              <a:t>Web download, etc.</a:t>
            </a:r>
            <a:endParaRPr lang="en-GB" sz="1600" kern="1200"/>
          </a:p>
          <a:p>
            <a:pPr marL="171450" lvl="1" indent="-171450" algn="l" defTabSz="711200">
              <a:lnSpc>
                <a:spcPct val="90000"/>
              </a:lnSpc>
              <a:spcBef>
                <a:spcPct val="0"/>
              </a:spcBef>
              <a:spcAft>
                <a:spcPct val="15000"/>
              </a:spcAft>
              <a:buChar char="•"/>
            </a:pPr>
            <a:endParaRPr lang="en-GB" sz="1600" kern="1200"/>
          </a:p>
        </p:txBody>
      </p:sp>
      <p:sp>
        <p:nvSpPr>
          <p:cNvPr id="57" name="Freeform: Shape 56">
            <a:extLst>
              <a:ext uri="{FF2B5EF4-FFF2-40B4-BE49-F238E27FC236}">
                <a16:creationId xmlns:a16="http://schemas.microsoft.com/office/drawing/2014/main" id="{E63A6AF3-55C0-51FD-57A5-F3EE2D4FBDFC}"/>
              </a:ext>
            </a:extLst>
          </p:cNvPr>
          <p:cNvSpPr/>
          <p:nvPr/>
        </p:nvSpPr>
        <p:spPr>
          <a:xfrm>
            <a:off x="5410185" y="3497554"/>
            <a:ext cx="4994784"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r>
              <a:rPr lang="en-GB" sz="1600" b="0" i="0" u="none" strike="noStrike" baseline="0"/>
              <a:t>Exploiting a vulnerability and</a:t>
            </a:r>
          </a:p>
          <a:p>
            <a:pPr algn="l"/>
            <a:r>
              <a:rPr lang="en-GB" sz="1600" b="0" i="0" u="none" strike="noStrike" baseline="0"/>
              <a:t>executing malicious code on the victim’s system.</a:t>
            </a:r>
            <a:endParaRPr lang="en-GB" sz="1600" kern="1200"/>
          </a:p>
        </p:txBody>
      </p:sp>
      <p:sp>
        <p:nvSpPr>
          <p:cNvPr id="58" name="Freeform: Shape 57">
            <a:extLst>
              <a:ext uri="{FF2B5EF4-FFF2-40B4-BE49-F238E27FC236}">
                <a16:creationId xmlns:a16="http://schemas.microsoft.com/office/drawing/2014/main" id="{A6370643-59AA-1214-6733-21D30514B9F6}"/>
              </a:ext>
            </a:extLst>
          </p:cNvPr>
          <p:cNvSpPr/>
          <p:nvPr/>
        </p:nvSpPr>
        <p:spPr>
          <a:xfrm>
            <a:off x="5410184" y="4152147"/>
            <a:ext cx="4994783"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marL="0" lvl="1" algn="l" defTabSz="711200">
              <a:lnSpc>
                <a:spcPct val="90000"/>
              </a:lnSpc>
              <a:spcBef>
                <a:spcPct val="0"/>
              </a:spcBef>
              <a:spcAft>
                <a:spcPct val="15000"/>
              </a:spcAft>
            </a:pPr>
            <a:r>
              <a:rPr lang="en-GB" sz="1600" b="0" i="0" u="none" strike="noStrike" baseline="0"/>
              <a:t>Installing (additional) malware on the victim’s system.</a:t>
            </a:r>
            <a:endParaRPr lang="en-GB" sz="1600" kern="1200"/>
          </a:p>
        </p:txBody>
      </p:sp>
      <p:sp>
        <p:nvSpPr>
          <p:cNvPr id="59" name="Freeform: Shape 58">
            <a:extLst>
              <a:ext uri="{FF2B5EF4-FFF2-40B4-BE49-F238E27FC236}">
                <a16:creationId xmlns:a16="http://schemas.microsoft.com/office/drawing/2014/main" id="{1110F89F-8BBD-B0ED-9A37-7CE0E6A7005F}"/>
              </a:ext>
            </a:extLst>
          </p:cNvPr>
          <p:cNvSpPr/>
          <p:nvPr/>
        </p:nvSpPr>
        <p:spPr>
          <a:xfrm>
            <a:off x="5411823" y="4796388"/>
            <a:ext cx="4993143"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r>
              <a:rPr lang="en-GB" sz="1600" b="0" i="0" u="none" strike="noStrike" baseline="0"/>
              <a:t>Establishing a command and control channel for attackers to remotely commandeer the victim’s system.</a:t>
            </a:r>
            <a:endParaRPr lang="en-GB" sz="1600" kern="1200"/>
          </a:p>
        </p:txBody>
      </p:sp>
      <p:sp>
        <p:nvSpPr>
          <p:cNvPr id="60" name="Freeform: Shape 59">
            <a:extLst>
              <a:ext uri="{FF2B5EF4-FFF2-40B4-BE49-F238E27FC236}">
                <a16:creationId xmlns:a16="http://schemas.microsoft.com/office/drawing/2014/main" id="{512347A8-6D3D-2F45-CF90-59CDB15E8CF9}"/>
              </a:ext>
            </a:extLst>
          </p:cNvPr>
          <p:cNvSpPr/>
          <p:nvPr/>
        </p:nvSpPr>
        <p:spPr>
          <a:xfrm>
            <a:off x="5410185" y="5453178"/>
            <a:ext cx="4993142"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marL="0" lvl="1" algn="l" defTabSz="711200">
              <a:lnSpc>
                <a:spcPct val="90000"/>
              </a:lnSpc>
              <a:spcBef>
                <a:spcPct val="0"/>
              </a:spcBef>
              <a:spcAft>
                <a:spcPct val="15000"/>
              </a:spcAft>
            </a:pPr>
            <a:r>
              <a:rPr lang="en-GB" sz="1600" b="0" i="0" u="none" strike="noStrike" baseline="0"/>
              <a:t>Carrying out malicious activities on the victim’s system and network.</a:t>
            </a:r>
            <a:endParaRPr lang="en-GB" sz="1600" kern="1200"/>
          </a:p>
        </p:txBody>
      </p:sp>
      <p:pic>
        <p:nvPicPr>
          <p:cNvPr id="2" name="Picture 1" descr="A black and red logo&#10;&#10;Description automatically generated with low confidence">
            <a:extLst>
              <a:ext uri="{FF2B5EF4-FFF2-40B4-BE49-F238E27FC236}">
                <a16:creationId xmlns:a16="http://schemas.microsoft.com/office/drawing/2014/main" id="{BFC148A5-AD88-3ECA-C992-B16E490203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74443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942-F4E3-52B3-EAF0-B93BC42159CC}"/>
              </a:ext>
            </a:extLst>
          </p:cNvPr>
          <p:cNvSpPr>
            <a:spLocks noGrp="1"/>
          </p:cNvSpPr>
          <p:nvPr>
            <p:ph type="title"/>
          </p:nvPr>
        </p:nvSpPr>
        <p:spPr/>
        <p:txBody>
          <a:bodyPr>
            <a:normAutofit/>
          </a:bodyPr>
          <a:lstStyle/>
          <a:p>
            <a:r>
              <a:rPr lang="en-GB" dirty="0"/>
              <a:t>Scenario 1.4: Incident response</a:t>
            </a:r>
            <a:br>
              <a:rPr lang="en-GB" dirty="0"/>
            </a:br>
            <a:r>
              <a:rPr lang="en-GB" sz="1800" dirty="0"/>
              <a:t>KA: https://www.cybok.org/media/downloads/Security_Operations_Incident_Management_v1.0.2.pdf</a:t>
            </a:r>
          </a:p>
        </p:txBody>
      </p:sp>
      <p:sp>
        <p:nvSpPr>
          <p:cNvPr id="3" name="Content Placeholder 2">
            <a:extLst>
              <a:ext uri="{FF2B5EF4-FFF2-40B4-BE49-F238E27FC236}">
                <a16:creationId xmlns:a16="http://schemas.microsoft.com/office/drawing/2014/main" id="{85416273-54EE-C0C5-A39A-CE541CB3868E}"/>
              </a:ext>
            </a:extLst>
          </p:cNvPr>
          <p:cNvSpPr>
            <a:spLocks noGrp="1"/>
          </p:cNvSpPr>
          <p:nvPr>
            <p:ph idx="1"/>
          </p:nvPr>
        </p:nvSpPr>
        <p:spPr/>
        <p:txBody>
          <a:bodyPr vert="horz" lIns="91440" tIns="45720" rIns="91440" bIns="45720" rtlCol="0" anchor="t">
            <a:normAutofit lnSpcReduction="10000"/>
          </a:bodyPr>
          <a:lstStyle/>
          <a:p>
            <a:r>
              <a:rPr lang="en-GB" dirty="0"/>
              <a:t>Seymour Johnson works in the Security department of Mordor District council as a security analyst.</a:t>
            </a:r>
          </a:p>
          <a:p>
            <a:r>
              <a:rPr lang="en-GB" dirty="0">
                <a:latin typeface="Titillium Web"/>
              </a:rPr>
              <a:t>After receiving a telephone call from Caroline, his first action is to follow incident reporting procedure by creating an incident at a Level 1 priority on the internal incident reporting system, and reporting this to senior managers by email. He then removes every machine in the IT Support department from the network. </a:t>
            </a:r>
            <a:endParaRPr lang="en-GB" dirty="0"/>
          </a:p>
          <a:p>
            <a:r>
              <a:rPr lang="en-GB" dirty="0"/>
              <a:t>However, several other users across other departments, finance and administration have also had their machines infected. </a:t>
            </a:r>
          </a:p>
          <a:p>
            <a:r>
              <a:rPr lang="en-GB" dirty="0"/>
              <a:t>After receiving further calls from other colleagues across the corporate estate, the decision is made to take down the corporate network.</a:t>
            </a:r>
          </a:p>
          <a:p>
            <a:endParaRPr lang="en-GB" dirty="0"/>
          </a:p>
          <a:p>
            <a:r>
              <a:rPr lang="en-GB" b="1" dirty="0"/>
              <a:t>Discussion – Could Seymour have taken more immediate remediation to prevent the spread of the ransomware? Discuss the incident reporting procedures in place in your organisation. What security solutions do you think could have prevented the malware infection and propagation?</a:t>
            </a:r>
          </a:p>
        </p:txBody>
      </p:sp>
      <p:pic>
        <p:nvPicPr>
          <p:cNvPr id="4" name="Picture 3" descr="A black and red logo&#10;&#10;Description automatically generated with low confidence">
            <a:extLst>
              <a:ext uri="{FF2B5EF4-FFF2-40B4-BE49-F238E27FC236}">
                <a16:creationId xmlns:a16="http://schemas.microsoft.com/office/drawing/2014/main" id="{F73B63AD-1E38-41FB-3F12-9D2D18B37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368223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1886"/>
            <a:ext cx="10515600" cy="1325563"/>
          </a:xfrm>
          <a:ln>
            <a:noFill/>
          </a:ln>
          <a:effectLst/>
          <a:scene3d>
            <a:camera prst="orthographicFront">
              <a:rot lat="0" lon="0" rev="0"/>
            </a:camera>
            <a:lightRig rig="glow" dir="t">
              <a:rot lat="0" lon="0" rev="4800000"/>
            </a:lightRig>
          </a:scene3d>
          <a:sp3d prstMaterial="matte">
            <a:bevelT w="127000" h="63500"/>
          </a:sp3d>
        </p:spPr>
        <p:txBody>
          <a:bodyPr>
            <a:normAutofit/>
          </a:bodyPr>
          <a:lstStyle/>
          <a:p>
            <a:r>
              <a:rPr lang="en-GB" dirty="0"/>
              <a:t>KA - Security Operations and Management: </a:t>
            </a:r>
            <a:br>
              <a:rPr lang="en-GB" dirty="0"/>
            </a:br>
            <a:r>
              <a:rPr lang="en-GB" dirty="0"/>
              <a:t>Incident Management</a:t>
            </a:r>
            <a:br>
              <a:rPr lang="en-GB" dirty="0"/>
            </a:br>
            <a:r>
              <a:rPr lang="en-GB" sz="1300" dirty="0"/>
              <a:t>https://www.cybok.org/media/downloads/Security_Operations_Incident_Management_v1.0.2.pdf</a:t>
            </a:r>
            <a:endParaRPr lang="en-GB" sz="1300" dirty="0">
              <a:latin typeface="Titillium Web" panose="00000400000000000000" pitchFamily="2" charset="0"/>
            </a:endParaRPr>
          </a:p>
        </p:txBody>
      </p:sp>
      <p:grpSp>
        <p:nvGrpSpPr>
          <p:cNvPr id="9" name="Group 8">
            <a:extLst>
              <a:ext uri="{FF2B5EF4-FFF2-40B4-BE49-F238E27FC236}">
                <a16:creationId xmlns:a16="http://schemas.microsoft.com/office/drawing/2014/main" id="{55B1C263-5E75-E1FA-8B53-5367C555008B}"/>
              </a:ext>
            </a:extLst>
          </p:cNvPr>
          <p:cNvGrpSpPr/>
          <p:nvPr/>
        </p:nvGrpSpPr>
        <p:grpSpPr>
          <a:xfrm>
            <a:off x="3280003" y="1902829"/>
            <a:ext cx="5642297" cy="3967910"/>
            <a:chOff x="2156530" y="687627"/>
            <a:chExt cx="7893352" cy="5379671"/>
          </a:xfrm>
          <a:scene3d>
            <a:camera prst="orthographicFront">
              <a:rot lat="0" lon="0" rev="0"/>
            </a:camera>
            <a:lightRig rig="glow" dir="t">
              <a:rot lat="0" lon="0" rev="4800000"/>
            </a:lightRig>
          </a:scene3d>
        </p:grpSpPr>
        <p:sp>
          <p:nvSpPr>
            <p:cNvPr id="10" name="Arrow: Circular 9">
              <a:extLst>
                <a:ext uri="{FF2B5EF4-FFF2-40B4-BE49-F238E27FC236}">
                  <a16:creationId xmlns:a16="http://schemas.microsoft.com/office/drawing/2014/main" id="{0BBD87CA-5C04-8E1F-AD2C-5021564DC151}"/>
                </a:ext>
              </a:extLst>
            </p:cNvPr>
            <p:cNvSpPr/>
            <p:nvPr/>
          </p:nvSpPr>
          <p:spPr>
            <a:xfrm>
              <a:off x="3406164" y="687627"/>
              <a:ext cx="5379671" cy="5379671"/>
            </a:xfrm>
            <a:prstGeom prst="circularArrow">
              <a:avLst>
                <a:gd name="adj1" fmla="val 5544"/>
                <a:gd name="adj2" fmla="val 330680"/>
                <a:gd name="adj3" fmla="val 13767645"/>
                <a:gd name="adj4" fmla="val 17391005"/>
                <a:gd name="adj5" fmla="val 5757"/>
              </a:avLst>
            </a:prstGeom>
            <a:ln>
              <a:noFill/>
            </a:ln>
            <a:effectLst>
              <a:outerShdw blurRad="190500" dist="228600" dir="2700000" algn="ctr">
                <a:srgbClr val="000000">
                  <a:alpha val="30000"/>
                </a:srgbClr>
              </a:outerShdw>
            </a:effectLst>
            <a:sp3d prstMaterial="matte">
              <a:bevelT w="127000" h="635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D0D84839-6343-F585-8B1B-450326760BCF}"/>
                </a:ext>
              </a:extLst>
            </p:cNvPr>
            <p:cNvSpPr/>
            <p:nvPr/>
          </p:nvSpPr>
          <p:spPr>
            <a:xfrm>
              <a:off x="4831953" y="721940"/>
              <a:ext cx="2528093" cy="1264046"/>
            </a:xfrm>
            <a:custGeom>
              <a:avLst/>
              <a:gdLst>
                <a:gd name="connsiteX0" fmla="*/ 0 w 2528093"/>
                <a:gd name="connsiteY0" fmla="*/ 210679 h 1264046"/>
                <a:gd name="connsiteX1" fmla="*/ 210679 w 2528093"/>
                <a:gd name="connsiteY1" fmla="*/ 0 h 1264046"/>
                <a:gd name="connsiteX2" fmla="*/ 2317414 w 2528093"/>
                <a:gd name="connsiteY2" fmla="*/ 0 h 1264046"/>
                <a:gd name="connsiteX3" fmla="*/ 2528093 w 2528093"/>
                <a:gd name="connsiteY3" fmla="*/ 210679 h 1264046"/>
                <a:gd name="connsiteX4" fmla="*/ 2528093 w 2528093"/>
                <a:gd name="connsiteY4" fmla="*/ 1053367 h 1264046"/>
                <a:gd name="connsiteX5" fmla="*/ 2317414 w 2528093"/>
                <a:gd name="connsiteY5" fmla="*/ 1264046 h 1264046"/>
                <a:gd name="connsiteX6" fmla="*/ 210679 w 2528093"/>
                <a:gd name="connsiteY6" fmla="*/ 1264046 h 1264046"/>
                <a:gd name="connsiteX7" fmla="*/ 0 w 2528093"/>
                <a:gd name="connsiteY7" fmla="*/ 1053367 h 1264046"/>
                <a:gd name="connsiteX8" fmla="*/ 0 w 2528093"/>
                <a:gd name="connsiteY8" fmla="*/ 210679 h 126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093" h="1264046">
                  <a:moveTo>
                    <a:pt x="0" y="210679"/>
                  </a:moveTo>
                  <a:cubicBezTo>
                    <a:pt x="0" y="94324"/>
                    <a:pt x="94324" y="0"/>
                    <a:pt x="210679" y="0"/>
                  </a:cubicBezTo>
                  <a:lnTo>
                    <a:pt x="2317414" y="0"/>
                  </a:lnTo>
                  <a:cubicBezTo>
                    <a:pt x="2433769" y="0"/>
                    <a:pt x="2528093" y="94324"/>
                    <a:pt x="2528093" y="210679"/>
                  </a:cubicBezTo>
                  <a:lnTo>
                    <a:pt x="2528093" y="1053367"/>
                  </a:lnTo>
                  <a:cubicBezTo>
                    <a:pt x="2528093" y="1169722"/>
                    <a:pt x="2433769" y="1264046"/>
                    <a:pt x="2317414" y="1264046"/>
                  </a:cubicBezTo>
                  <a:lnTo>
                    <a:pt x="210679" y="1264046"/>
                  </a:lnTo>
                  <a:cubicBezTo>
                    <a:pt x="94324" y="1264046"/>
                    <a:pt x="0" y="1169722"/>
                    <a:pt x="0" y="1053367"/>
                  </a:cubicBezTo>
                  <a:lnTo>
                    <a:pt x="0" y="210679"/>
                  </a:lnTo>
                  <a:close/>
                </a:path>
              </a:pathLst>
            </a:custGeom>
            <a:solidFill>
              <a:srgbClr val="92D05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396" tIns="248396" rIns="248396" bIns="248396" numCol="1" spcCol="1270" anchor="ctr" anchorCtr="0">
              <a:noAutofit/>
            </a:bodyPr>
            <a:lstStyle/>
            <a:p>
              <a:pPr marL="0" lvl="0" indent="0" algn="ctr" defTabSz="2178050">
                <a:lnSpc>
                  <a:spcPct val="90000"/>
                </a:lnSpc>
                <a:spcBef>
                  <a:spcPct val="0"/>
                </a:spcBef>
                <a:spcAft>
                  <a:spcPct val="35000"/>
                </a:spcAft>
                <a:buNone/>
              </a:pPr>
              <a:r>
                <a:rPr lang="en-GB" kern="1200"/>
                <a:t>Prepare</a:t>
              </a:r>
            </a:p>
          </p:txBody>
        </p:sp>
        <p:sp>
          <p:nvSpPr>
            <p:cNvPr id="12" name="Freeform: Shape 11">
              <a:extLst>
                <a:ext uri="{FF2B5EF4-FFF2-40B4-BE49-F238E27FC236}">
                  <a16:creationId xmlns:a16="http://schemas.microsoft.com/office/drawing/2014/main" id="{3AD9AE35-D94F-9EE4-F812-46A18B0D1F5D}"/>
                </a:ext>
              </a:extLst>
            </p:cNvPr>
            <p:cNvSpPr/>
            <p:nvPr/>
          </p:nvSpPr>
          <p:spPr>
            <a:xfrm>
              <a:off x="7521789" y="3377463"/>
              <a:ext cx="2528093" cy="1264047"/>
            </a:xfrm>
            <a:custGeom>
              <a:avLst/>
              <a:gdLst>
                <a:gd name="connsiteX0" fmla="*/ 0 w 2528093"/>
                <a:gd name="connsiteY0" fmla="*/ 210679 h 1264046"/>
                <a:gd name="connsiteX1" fmla="*/ 210679 w 2528093"/>
                <a:gd name="connsiteY1" fmla="*/ 0 h 1264046"/>
                <a:gd name="connsiteX2" fmla="*/ 2317414 w 2528093"/>
                <a:gd name="connsiteY2" fmla="*/ 0 h 1264046"/>
                <a:gd name="connsiteX3" fmla="*/ 2528093 w 2528093"/>
                <a:gd name="connsiteY3" fmla="*/ 210679 h 1264046"/>
                <a:gd name="connsiteX4" fmla="*/ 2528093 w 2528093"/>
                <a:gd name="connsiteY4" fmla="*/ 1053367 h 1264046"/>
                <a:gd name="connsiteX5" fmla="*/ 2317414 w 2528093"/>
                <a:gd name="connsiteY5" fmla="*/ 1264046 h 1264046"/>
                <a:gd name="connsiteX6" fmla="*/ 210679 w 2528093"/>
                <a:gd name="connsiteY6" fmla="*/ 1264046 h 1264046"/>
                <a:gd name="connsiteX7" fmla="*/ 0 w 2528093"/>
                <a:gd name="connsiteY7" fmla="*/ 1053367 h 1264046"/>
                <a:gd name="connsiteX8" fmla="*/ 0 w 2528093"/>
                <a:gd name="connsiteY8" fmla="*/ 210679 h 126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093" h="1264046">
                  <a:moveTo>
                    <a:pt x="0" y="210679"/>
                  </a:moveTo>
                  <a:cubicBezTo>
                    <a:pt x="0" y="94324"/>
                    <a:pt x="94324" y="0"/>
                    <a:pt x="210679" y="0"/>
                  </a:cubicBezTo>
                  <a:lnTo>
                    <a:pt x="2317414" y="0"/>
                  </a:lnTo>
                  <a:cubicBezTo>
                    <a:pt x="2433769" y="0"/>
                    <a:pt x="2528093" y="94324"/>
                    <a:pt x="2528093" y="210679"/>
                  </a:cubicBezTo>
                  <a:lnTo>
                    <a:pt x="2528093" y="1053367"/>
                  </a:lnTo>
                  <a:cubicBezTo>
                    <a:pt x="2528093" y="1169722"/>
                    <a:pt x="2433769" y="1264046"/>
                    <a:pt x="2317414" y="1264046"/>
                  </a:cubicBezTo>
                  <a:lnTo>
                    <a:pt x="210679" y="1264046"/>
                  </a:lnTo>
                  <a:cubicBezTo>
                    <a:pt x="94324" y="1264046"/>
                    <a:pt x="0" y="1169722"/>
                    <a:pt x="0" y="1053367"/>
                  </a:cubicBezTo>
                  <a:lnTo>
                    <a:pt x="0" y="210679"/>
                  </a:lnTo>
                  <a:close/>
                </a:path>
              </a:pathLst>
            </a:custGeom>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396" tIns="248396" rIns="248396" bIns="248396" numCol="1" spcCol="1270" anchor="ctr" anchorCtr="0">
              <a:noAutofit/>
            </a:bodyPr>
            <a:lstStyle/>
            <a:p>
              <a:pPr marL="0" lvl="0" indent="0" algn="ctr" defTabSz="2178050">
                <a:lnSpc>
                  <a:spcPct val="90000"/>
                </a:lnSpc>
                <a:spcBef>
                  <a:spcPct val="0"/>
                </a:spcBef>
                <a:spcAft>
                  <a:spcPct val="35000"/>
                </a:spcAft>
                <a:buNone/>
              </a:pPr>
              <a:r>
                <a:rPr lang="en-GB" kern="1200"/>
                <a:t>Handle</a:t>
              </a:r>
            </a:p>
          </p:txBody>
        </p:sp>
        <p:sp>
          <p:nvSpPr>
            <p:cNvPr id="15" name="Freeform: Shape 14">
              <a:extLst>
                <a:ext uri="{FF2B5EF4-FFF2-40B4-BE49-F238E27FC236}">
                  <a16:creationId xmlns:a16="http://schemas.microsoft.com/office/drawing/2014/main" id="{53B89EB5-9D7C-1BEA-1A11-5334AAE7B1E3}"/>
                </a:ext>
              </a:extLst>
            </p:cNvPr>
            <p:cNvSpPr/>
            <p:nvPr/>
          </p:nvSpPr>
          <p:spPr>
            <a:xfrm>
              <a:off x="2156530" y="3377463"/>
              <a:ext cx="2528091" cy="1264047"/>
            </a:xfrm>
            <a:custGeom>
              <a:avLst/>
              <a:gdLst>
                <a:gd name="connsiteX0" fmla="*/ 0 w 2528093"/>
                <a:gd name="connsiteY0" fmla="*/ 210679 h 1264046"/>
                <a:gd name="connsiteX1" fmla="*/ 210679 w 2528093"/>
                <a:gd name="connsiteY1" fmla="*/ 0 h 1264046"/>
                <a:gd name="connsiteX2" fmla="*/ 2317414 w 2528093"/>
                <a:gd name="connsiteY2" fmla="*/ 0 h 1264046"/>
                <a:gd name="connsiteX3" fmla="*/ 2528093 w 2528093"/>
                <a:gd name="connsiteY3" fmla="*/ 210679 h 1264046"/>
                <a:gd name="connsiteX4" fmla="*/ 2528093 w 2528093"/>
                <a:gd name="connsiteY4" fmla="*/ 1053367 h 1264046"/>
                <a:gd name="connsiteX5" fmla="*/ 2317414 w 2528093"/>
                <a:gd name="connsiteY5" fmla="*/ 1264046 h 1264046"/>
                <a:gd name="connsiteX6" fmla="*/ 210679 w 2528093"/>
                <a:gd name="connsiteY6" fmla="*/ 1264046 h 1264046"/>
                <a:gd name="connsiteX7" fmla="*/ 0 w 2528093"/>
                <a:gd name="connsiteY7" fmla="*/ 1053367 h 1264046"/>
                <a:gd name="connsiteX8" fmla="*/ 0 w 2528093"/>
                <a:gd name="connsiteY8" fmla="*/ 210679 h 126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093" h="1264046">
                  <a:moveTo>
                    <a:pt x="0" y="210679"/>
                  </a:moveTo>
                  <a:cubicBezTo>
                    <a:pt x="0" y="94324"/>
                    <a:pt x="94324" y="0"/>
                    <a:pt x="210679" y="0"/>
                  </a:cubicBezTo>
                  <a:lnTo>
                    <a:pt x="2317414" y="0"/>
                  </a:lnTo>
                  <a:cubicBezTo>
                    <a:pt x="2433769" y="0"/>
                    <a:pt x="2528093" y="94324"/>
                    <a:pt x="2528093" y="210679"/>
                  </a:cubicBezTo>
                  <a:lnTo>
                    <a:pt x="2528093" y="1053367"/>
                  </a:lnTo>
                  <a:cubicBezTo>
                    <a:pt x="2528093" y="1169722"/>
                    <a:pt x="2433769" y="1264046"/>
                    <a:pt x="2317414" y="1264046"/>
                  </a:cubicBezTo>
                  <a:lnTo>
                    <a:pt x="210679" y="1264046"/>
                  </a:lnTo>
                  <a:cubicBezTo>
                    <a:pt x="94324" y="1264046"/>
                    <a:pt x="0" y="1169722"/>
                    <a:pt x="0" y="1053367"/>
                  </a:cubicBezTo>
                  <a:lnTo>
                    <a:pt x="0" y="210679"/>
                  </a:lnTo>
                  <a:close/>
                </a:path>
              </a:pathLst>
            </a:cu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396" tIns="248396" rIns="248396" bIns="248396" numCol="1" spcCol="1270" anchor="ctr" anchorCtr="0">
              <a:noAutofit/>
            </a:bodyPr>
            <a:lstStyle/>
            <a:p>
              <a:pPr marL="0" lvl="0" indent="0" algn="ctr" defTabSz="2178050">
                <a:lnSpc>
                  <a:spcPct val="90000"/>
                </a:lnSpc>
                <a:spcBef>
                  <a:spcPct val="0"/>
                </a:spcBef>
                <a:spcAft>
                  <a:spcPct val="35000"/>
                </a:spcAft>
                <a:buNone/>
              </a:pPr>
              <a:r>
                <a:rPr lang="en-GB" kern="1200"/>
                <a:t>Follow Up</a:t>
              </a:r>
            </a:p>
          </p:txBody>
        </p:sp>
      </p:grpSp>
      <p:grpSp>
        <p:nvGrpSpPr>
          <p:cNvPr id="16" name="Group 15">
            <a:extLst>
              <a:ext uri="{FF2B5EF4-FFF2-40B4-BE49-F238E27FC236}">
                <a16:creationId xmlns:a16="http://schemas.microsoft.com/office/drawing/2014/main" id="{D5CCA819-B5FD-7F87-A02B-AE21B75AE8B1}"/>
              </a:ext>
            </a:extLst>
          </p:cNvPr>
          <p:cNvGrpSpPr/>
          <p:nvPr/>
        </p:nvGrpSpPr>
        <p:grpSpPr>
          <a:xfrm>
            <a:off x="7115178" y="1928137"/>
            <a:ext cx="4017752" cy="1630334"/>
            <a:chOff x="2032000" y="1020029"/>
            <a:chExt cx="4835331" cy="2822400"/>
          </a:xfrm>
          <a:scene3d>
            <a:camera prst="orthographicFront">
              <a:rot lat="0" lon="0" rev="0"/>
            </a:camera>
            <a:lightRig rig="glow" dir="t">
              <a:rot lat="0" lon="0" rev="4800000"/>
            </a:lightRig>
          </a:scene3d>
        </p:grpSpPr>
        <p:sp>
          <p:nvSpPr>
            <p:cNvPr id="17" name="Freeform: Shape 16">
              <a:extLst>
                <a:ext uri="{FF2B5EF4-FFF2-40B4-BE49-F238E27FC236}">
                  <a16:creationId xmlns:a16="http://schemas.microsoft.com/office/drawing/2014/main" id="{57854978-73EB-B983-3685-DEDF1F62D74E}"/>
                </a:ext>
              </a:extLst>
            </p:cNvPr>
            <p:cNvSpPr/>
            <p:nvPr/>
          </p:nvSpPr>
          <p:spPr>
            <a:xfrm>
              <a:off x="2032000" y="1020029"/>
              <a:ext cx="4835331" cy="748800"/>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rgbClr val="92D05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a:t>Establish Policies &amp; Procedures</a:t>
              </a:r>
              <a:endParaRPr lang="en-GB" sz="1400" kern="1200"/>
            </a:p>
          </p:txBody>
        </p:sp>
        <p:sp>
          <p:nvSpPr>
            <p:cNvPr id="18" name="Freeform: Shape 17">
              <a:extLst>
                <a:ext uri="{FF2B5EF4-FFF2-40B4-BE49-F238E27FC236}">
                  <a16:creationId xmlns:a16="http://schemas.microsoft.com/office/drawing/2014/main" id="{E4FA82F7-3D19-FA83-FEA7-16FC5EA9B25A}"/>
                </a:ext>
              </a:extLst>
            </p:cNvPr>
            <p:cNvSpPr/>
            <p:nvPr/>
          </p:nvSpPr>
          <p:spPr>
            <a:xfrm>
              <a:off x="2032000" y="1768829"/>
              <a:ext cx="4835331" cy="662400"/>
            </a:xfrm>
            <a:custGeom>
              <a:avLst/>
              <a:gdLst>
                <a:gd name="connsiteX0" fmla="*/ 0 w 4835331"/>
                <a:gd name="connsiteY0" fmla="*/ 0 h 662400"/>
                <a:gd name="connsiteX1" fmla="*/ 4835331 w 4835331"/>
                <a:gd name="connsiteY1" fmla="*/ 0 h 662400"/>
                <a:gd name="connsiteX2" fmla="*/ 4835331 w 4835331"/>
                <a:gd name="connsiteY2" fmla="*/ 662400 h 662400"/>
                <a:gd name="connsiteX3" fmla="*/ 0 w 4835331"/>
                <a:gd name="connsiteY3" fmla="*/ 662400 h 662400"/>
                <a:gd name="connsiteX4" fmla="*/ 0 w 483533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31" h="662400">
                  <a:moveTo>
                    <a:pt x="0" y="0"/>
                  </a:moveTo>
                  <a:lnTo>
                    <a:pt x="4835331" y="0"/>
                  </a:lnTo>
                  <a:lnTo>
                    <a:pt x="4835331" y="662400"/>
                  </a:lnTo>
                  <a:lnTo>
                    <a:pt x="0" y="66240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52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GB" sz="2300" kern="1200"/>
            </a:p>
          </p:txBody>
        </p:sp>
        <p:sp>
          <p:nvSpPr>
            <p:cNvPr id="19" name="Freeform: Shape 18">
              <a:extLst>
                <a:ext uri="{FF2B5EF4-FFF2-40B4-BE49-F238E27FC236}">
                  <a16:creationId xmlns:a16="http://schemas.microsoft.com/office/drawing/2014/main" id="{449ECE04-9BEA-0420-4B57-4ED218B87356}"/>
                </a:ext>
              </a:extLst>
            </p:cNvPr>
            <p:cNvSpPr/>
            <p:nvPr/>
          </p:nvSpPr>
          <p:spPr>
            <a:xfrm>
              <a:off x="2032000" y="1837695"/>
              <a:ext cx="4835331" cy="748800"/>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rgbClr val="92D05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kern="1200"/>
                <a:t>Establish Operational Capabilities (People/Tools)</a:t>
              </a:r>
            </a:p>
          </p:txBody>
        </p:sp>
        <p:sp>
          <p:nvSpPr>
            <p:cNvPr id="20" name="Freeform: Shape 19">
              <a:extLst>
                <a:ext uri="{FF2B5EF4-FFF2-40B4-BE49-F238E27FC236}">
                  <a16:creationId xmlns:a16="http://schemas.microsoft.com/office/drawing/2014/main" id="{97AE7B91-8E03-E932-F1F4-60CBC4552491}"/>
                </a:ext>
              </a:extLst>
            </p:cNvPr>
            <p:cNvSpPr/>
            <p:nvPr/>
          </p:nvSpPr>
          <p:spPr>
            <a:xfrm>
              <a:off x="2032000" y="3180029"/>
              <a:ext cx="4835331" cy="662400"/>
            </a:xfrm>
            <a:custGeom>
              <a:avLst/>
              <a:gdLst>
                <a:gd name="connsiteX0" fmla="*/ 0 w 4835331"/>
                <a:gd name="connsiteY0" fmla="*/ 0 h 662400"/>
                <a:gd name="connsiteX1" fmla="*/ 4835331 w 4835331"/>
                <a:gd name="connsiteY1" fmla="*/ 0 h 662400"/>
                <a:gd name="connsiteX2" fmla="*/ 4835331 w 4835331"/>
                <a:gd name="connsiteY2" fmla="*/ 662400 h 662400"/>
                <a:gd name="connsiteX3" fmla="*/ 0 w 4835331"/>
                <a:gd name="connsiteY3" fmla="*/ 662400 h 662400"/>
                <a:gd name="connsiteX4" fmla="*/ 0 w 483533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31" h="662400">
                  <a:moveTo>
                    <a:pt x="0" y="0"/>
                  </a:moveTo>
                  <a:lnTo>
                    <a:pt x="4835331" y="0"/>
                  </a:lnTo>
                  <a:lnTo>
                    <a:pt x="4835331" y="662400"/>
                  </a:lnTo>
                  <a:lnTo>
                    <a:pt x="0" y="66240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52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GB" sz="2300" kern="1200"/>
            </a:p>
          </p:txBody>
        </p:sp>
      </p:grpSp>
      <p:grpSp>
        <p:nvGrpSpPr>
          <p:cNvPr id="22" name="Group 21">
            <a:extLst>
              <a:ext uri="{FF2B5EF4-FFF2-40B4-BE49-F238E27FC236}">
                <a16:creationId xmlns:a16="http://schemas.microsoft.com/office/drawing/2014/main" id="{214E1701-D684-D586-CA95-F9EB7958E8A0}"/>
              </a:ext>
            </a:extLst>
          </p:cNvPr>
          <p:cNvGrpSpPr/>
          <p:nvPr/>
        </p:nvGrpSpPr>
        <p:grpSpPr>
          <a:xfrm>
            <a:off x="7115178" y="4842979"/>
            <a:ext cx="2709957" cy="1630334"/>
            <a:chOff x="2032000" y="1020029"/>
            <a:chExt cx="4835331" cy="2822400"/>
          </a:xfrm>
          <a:scene3d>
            <a:camera prst="orthographicFront">
              <a:rot lat="0" lon="0" rev="0"/>
            </a:camera>
            <a:lightRig rig="glow" dir="t">
              <a:rot lat="0" lon="0" rev="4800000"/>
            </a:lightRig>
          </a:scene3d>
        </p:grpSpPr>
        <p:sp>
          <p:nvSpPr>
            <p:cNvPr id="23" name="Freeform: Shape 22">
              <a:extLst>
                <a:ext uri="{FF2B5EF4-FFF2-40B4-BE49-F238E27FC236}">
                  <a16:creationId xmlns:a16="http://schemas.microsoft.com/office/drawing/2014/main" id="{EEE738C8-25ED-43BD-2CAB-4CC0CD154F15}"/>
                </a:ext>
              </a:extLst>
            </p:cNvPr>
            <p:cNvSpPr/>
            <p:nvPr/>
          </p:nvSpPr>
          <p:spPr>
            <a:xfrm>
              <a:off x="2032000" y="1020029"/>
              <a:ext cx="4835331" cy="748800"/>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chemeClr val="accent3">
                <a:lumMod val="50000"/>
                <a:lumOff val="50000"/>
              </a:schemeClr>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a:t>Communicate</a:t>
              </a:r>
              <a:endParaRPr lang="en-GB" sz="1400" kern="1200"/>
            </a:p>
          </p:txBody>
        </p:sp>
        <p:sp>
          <p:nvSpPr>
            <p:cNvPr id="24" name="Freeform: Shape 23">
              <a:extLst>
                <a:ext uri="{FF2B5EF4-FFF2-40B4-BE49-F238E27FC236}">
                  <a16:creationId xmlns:a16="http://schemas.microsoft.com/office/drawing/2014/main" id="{EE0EF79C-C0AB-F491-BACE-A4B026C85E21}"/>
                </a:ext>
              </a:extLst>
            </p:cNvPr>
            <p:cNvSpPr/>
            <p:nvPr/>
          </p:nvSpPr>
          <p:spPr>
            <a:xfrm>
              <a:off x="2032000" y="1768829"/>
              <a:ext cx="4835331" cy="662400"/>
            </a:xfrm>
            <a:custGeom>
              <a:avLst/>
              <a:gdLst>
                <a:gd name="connsiteX0" fmla="*/ 0 w 4835331"/>
                <a:gd name="connsiteY0" fmla="*/ 0 h 662400"/>
                <a:gd name="connsiteX1" fmla="*/ 4835331 w 4835331"/>
                <a:gd name="connsiteY1" fmla="*/ 0 h 662400"/>
                <a:gd name="connsiteX2" fmla="*/ 4835331 w 4835331"/>
                <a:gd name="connsiteY2" fmla="*/ 662400 h 662400"/>
                <a:gd name="connsiteX3" fmla="*/ 0 w 4835331"/>
                <a:gd name="connsiteY3" fmla="*/ 662400 h 662400"/>
                <a:gd name="connsiteX4" fmla="*/ 0 w 483533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31" h="662400">
                  <a:moveTo>
                    <a:pt x="0" y="0"/>
                  </a:moveTo>
                  <a:lnTo>
                    <a:pt x="4835331" y="0"/>
                  </a:lnTo>
                  <a:lnTo>
                    <a:pt x="4835331" y="662400"/>
                  </a:lnTo>
                  <a:lnTo>
                    <a:pt x="0" y="66240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52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GB" sz="2300" kern="1200"/>
            </a:p>
          </p:txBody>
        </p:sp>
        <p:sp>
          <p:nvSpPr>
            <p:cNvPr id="25" name="Freeform: Shape 24">
              <a:extLst>
                <a:ext uri="{FF2B5EF4-FFF2-40B4-BE49-F238E27FC236}">
                  <a16:creationId xmlns:a16="http://schemas.microsoft.com/office/drawing/2014/main" id="{5B9A8A3D-9DD7-1822-C321-DBFABFD133D6}"/>
                </a:ext>
              </a:extLst>
            </p:cNvPr>
            <p:cNvSpPr/>
            <p:nvPr/>
          </p:nvSpPr>
          <p:spPr>
            <a:xfrm>
              <a:off x="2032000" y="1837695"/>
              <a:ext cx="4835331" cy="748800"/>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chemeClr val="accent3">
                <a:lumMod val="50000"/>
                <a:lumOff val="50000"/>
              </a:schemeClr>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a:t>A</a:t>
              </a:r>
              <a:r>
                <a:rPr lang="en-GB" sz="1400" kern="1200"/>
                <a:t>nalyse</a:t>
              </a:r>
            </a:p>
          </p:txBody>
        </p:sp>
        <p:sp>
          <p:nvSpPr>
            <p:cNvPr id="26" name="Freeform: Shape 25">
              <a:extLst>
                <a:ext uri="{FF2B5EF4-FFF2-40B4-BE49-F238E27FC236}">
                  <a16:creationId xmlns:a16="http://schemas.microsoft.com/office/drawing/2014/main" id="{B8C6AA88-9E81-9C90-89D5-42E8ADC6CB6F}"/>
                </a:ext>
              </a:extLst>
            </p:cNvPr>
            <p:cNvSpPr/>
            <p:nvPr/>
          </p:nvSpPr>
          <p:spPr>
            <a:xfrm>
              <a:off x="2032000" y="3180029"/>
              <a:ext cx="4835331" cy="662400"/>
            </a:xfrm>
            <a:custGeom>
              <a:avLst/>
              <a:gdLst>
                <a:gd name="connsiteX0" fmla="*/ 0 w 4835331"/>
                <a:gd name="connsiteY0" fmla="*/ 0 h 662400"/>
                <a:gd name="connsiteX1" fmla="*/ 4835331 w 4835331"/>
                <a:gd name="connsiteY1" fmla="*/ 0 h 662400"/>
                <a:gd name="connsiteX2" fmla="*/ 4835331 w 4835331"/>
                <a:gd name="connsiteY2" fmla="*/ 662400 h 662400"/>
                <a:gd name="connsiteX3" fmla="*/ 0 w 4835331"/>
                <a:gd name="connsiteY3" fmla="*/ 662400 h 662400"/>
                <a:gd name="connsiteX4" fmla="*/ 0 w 483533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31" h="662400">
                  <a:moveTo>
                    <a:pt x="0" y="0"/>
                  </a:moveTo>
                  <a:lnTo>
                    <a:pt x="4835331" y="0"/>
                  </a:lnTo>
                  <a:lnTo>
                    <a:pt x="4835331" y="662400"/>
                  </a:lnTo>
                  <a:lnTo>
                    <a:pt x="0" y="66240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52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GB" sz="2300" kern="1200"/>
            </a:p>
          </p:txBody>
        </p:sp>
      </p:grpSp>
      <p:sp>
        <p:nvSpPr>
          <p:cNvPr id="27" name="Freeform: Shape 26">
            <a:extLst>
              <a:ext uri="{FF2B5EF4-FFF2-40B4-BE49-F238E27FC236}">
                <a16:creationId xmlns:a16="http://schemas.microsoft.com/office/drawing/2014/main" id="{A6D55047-038B-8776-5849-620EE553D02E}"/>
              </a:ext>
            </a:extLst>
          </p:cNvPr>
          <p:cNvSpPr/>
          <p:nvPr/>
        </p:nvSpPr>
        <p:spPr>
          <a:xfrm>
            <a:off x="7115178" y="5784727"/>
            <a:ext cx="2709957" cy="432538"/>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chemeClr val="accent3">
              <a:lumMod val="50000"/>
              <a:lumOff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kern="1200"/>
              <a:t>Mitigate</a:t>
            </a:r>
          </a:p>
        </p:txBody>
      </p:sp>
      <p:sp>
        <p:nvSpPr>
          <p:cNvPr id="28" name="Arrow: Curved Left 27">
            <a:extLst>
              <a:ext uri="{FF2B5EF4-FFF2-40B4-BE49-F238E27FC236}">
                <a16:creationId xmlns:a16="http://schemas.microsoft.com/office/drawing/2014/main" id="{C805B9EA-9243-927E-18D9-CD121A6A6AFF}"/>
              </a:ext>
            </a:extLst>
          </p:cNvPr>
          <p:cNvSpPr/>
          <p:nvPr/>
        </p:nvSpPr>
        <p:spPr>
          <a:xfrm>
            <a:off x="9873958" y="5597088"/>
            <a:ext cx="290804" cy="403908"/>
          </a:xfrm>
          <a:prstGeom prst="curvedLef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Arrow: Curved Left 28">
            <a:extLst>
              <a:ext uri="{FF2B5EF4-FFF2-40B4-BE49-F238E27FC236}">
                <a16:creationId xmlns:a16="http://schemas.microsoft.com/office/drawing/2014/main" id="{E1E39470-3F37-EB6D-55DB-37CA78BABC2E}"/>
              </a:ext>
            </a:extLst>
          </p:cNvPr>
          <p:cNvSpPr/>
          <p:nvPr/>
        </p:nvSpPr>
        <p:spPr>
          <a:xfrm rot="10800000">
            <a:off x="6786640" y="5531565"/>
            <a:ext cx="290804" cy="403908"/>
          </a:xfrm>
          <a:prstGeom prst="curvedLef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0" name="Group 29">
            <a:extLst>
              <a:ext uri="{FF2B5EF4-FFF2-40B4-BE49-F238E27FC236}">
                <a16:creationId xmlns:a16="http://schemas.microsoft.com/office/drawing/2014/main" id="{5935719A-8E2B-4AA7-3172-E77DEBB9A533}"/>
              </a:ext>
            </a:extLst>
          </p:cNvPr>
          <p:cNvGrpSpPr/>
          <p:nvPr/>
        </p:nvGrpSpPr>
        <p:grpSpPr>
          <a:xfrm>
            <a:off x="838200" y="3901231"/>
            <a:ext cx="2392980" cy="1630334"/>
            <a:chOff x="2032000" y="1020029"/>
            <a:chExt cx="4835331" cy="2822400"/>
          </a:xfrm>
          <a:scene3d>
            <a:camera prst="orthographicFront">
              <a:rot lat="0" lon="0" rev="0"/>
            </a:camera>
            <a:lightRig rig="glow" dir="t">
              <a:rot lat="0" lon="0" rev="4800000"/>
            </a:lightRig>
          </a:scene3d>
        </p:grpSpPr>
        <p:sp>
          <p:nvSpPr>
            <p:cNvPr id="31" name="Freeform: Shape 30">
              <a:extLst>
                <a:ext uri="{FF2B5EF4-FFF2-40B4-BE49-F238E27FC236}">
                  <a16:creationId xmlns:a16="http://schemas.microsoft.com/office/drawing/2014/main" id="{AD058598-6286-C431-D945-3316AD404ED5}"/>
                </a:ext>
              </a:extLst>
            </p:cNvPr>
            <p:cNvSpPr/>
            <p:nvPr/>
          </p:nvSpPr>
          <p:spPr>
            <a:xfrm>
              <a:off x="2032000" y="1020029"/>
              <a:ext cx="4835331" cy="748800"/>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a:t>Return to Normal Operations</a:t>
              </a:r>
              <a:endParaRPr lang="en-GB" sz="1400" kern="1200"/>
            </a:p>
          </p:txBody>
        </p:sp>
        <p:sp>
          <p:nvSpPr>
            <p:cNvPr id="32" name="Freeform: Shape 31">
              <a:extLst>
                <a:ext uri="{FF2B5EF4-FFF2-40B4-BE49-F238E27FC236}">
                  <a16:creationId xmlns:a16="http://schemas.microsoft.com/office/drawing/2014/main" id="{7074D0BD-7344-A4DB-6C9C-AB2B4BC18BAF}"/>
                </a:ext>
              </a:extLst>
            </p:cNvPr>
            <p:cNvSpPr/>
            <p:nvPr/>
          </p:nvSpPr>
          <p:spPr>
            <a:xfrm>
              <a:off x="2032000" y="1768829"/>
              <a:ext cx="4835331" cy="662400"/>
            </a:xfrm>
            <a:custGeom>
              <a:avLst/>
              <a:gdLst>
                <a:gd name="connsiteX0" fmla="*/ 0 w 4835331"/>
                <a:gd name="connsiteY0" fmla="*/ 0 h 662400"/>
                <a:gd name="connsiteX1" fmla="*/ 4835331 w 4835331"/>
                <a:gd name="connsiteY1" fmla="*/ 0 h 662400"/>
                <a:gd name="connsiteX2" fmla="*/ 4835331 w 4835331"/>
                <a:gd name="connsiteY2" fmla="*/ 662400 h 662400"/>
                <a:gd name="connsiteX3" fmla="*/ 0 w 4835331"/>
                <a:gd name="connsiteY3" fmla="*/ 662400 h 662400"/>
                <a:gd name="connsiteX4" fmla="*/ 0 w 483533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31" h="662400">
                  <a:moveTo>
                    <a:pt x="0" y="0"/>
                  </a:moveTo>
                  <a:lnTo>
                    <a:pt x="4835331" y="0"/>
                  </a:lnTo>
                  <a:lnTo>
                    <a:pt x="4835331" y="662400"/>
                  </a:lnTo>
                  <a:lnTo>
                    <a:pt x="0" y="66240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52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GB" sz="2300" kern="1200"/>
            </a:p>
          </p:txBody>
        </p:sp>
        <p:sp>
          <p:nvSpPr>
            <p:cNvPr id="33" name="Freeform: Shape 32">
              <a:extLst>
                <a:ext uri="{FF2B5EF4-FFF2-40B4-BE49-F238E27FC236}">
                  <a16:creationId xmlns:a16="http://schemas.microsoft.com/office/drawing/2014/main" id="{8B0803F2-CDBF-8B40-6137-6B8849BB5F9F}"/>
                </a:ext>
              </a:extLst>
            </p:cNvPr>
            <p:cNvSpPr/>
            <p:nvPr/>
          </p:nvSpPr>
          <p:spPr>
            <a:xfrm>
              <a:off x="2032000" y="1837695"/>
              <a:ext cx="4835331" cy="748800"/>
            </a:xfrm>
            <a:custGeom>
              <a:avLst/>
              <a:gdLst>
                <a:gd name="connsiteX0" fmla="*/ 0 w 4835331"/>
                <a:gd name="connsiteY0" fmla="*/ 124802 h 748800"/>
                <a:gd name="connsiteX1" fmla="*/ 124802 w 4835331"/>
                <a:gd name="connsiteY1" fmla="*/ 0 h 748800"/>
                <a:gd name="connsiteX2" fmla="*/ 4710529 w 4835331"/>
                <a:gd name="connsiteY2" fmla="*/ 0 h 748800"/>
                <a:gd name="connsiteX3" fmla="*/ 4835331 w 4835331"/>
                <a:gd name="connsiteY3" fmla="*/ 124802 h 748800"/>
                <a:gd name="connsiteX4" fmla="*/ 4835331 w 4835331"/>
                <a:gd name="connsiteY4" fmla="*/ 623998 h 748800"/>
                <a:gd name="connsiteX5" fmla="*/ 4710529 w 4835331"/>
                <a:gd name="connsiteY5" fmla="*/ 748800 h 748800"/>
                <a:gd name="connsiteX6" fmla="*/ 124802 w 4835331"/>
                <a:gd name="connsiteY6" fmla="*/ 748800 h 748800"/>
                <a:gd name="connsiteX7" fmla="*/ 0 w 4835331"/>
                <a:gd name="connsiteY7" fmla="*/ 623998 h 748800"/>
                <a:gd name="connsiteX8" fmla="*/ 0 w 4835331"/>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5331" h="748800">
                  <a:moveTo>
                    <a:pt x="0" y="124802"/>
                  </a:moveTo>
                  <a:cubicBezTo>
                    <a:pt x="0" y="55876"/>
                    <a:pt x="55876" y="0"/>
                    <a:pt x="124802" y="0"/>
                  </a:cubicBezTo>
                  <a:lnTo>
                    <a:pt x="4710529" y="0"/>
                  </a:lnTo>
                  <a:cubicBezTo>
                    <a:pt x="4779455" y="0"/>
                    <a:pt x="4835331" y="55876"/>
                    <a:pt x="4835331" y="124802"/>
                  </a:cubicBezTo>
                  <a:lnTo>
                    <a:pt x="4835331" y="623998"/>
                  </a:lnTo>
                  <a:cubicBezTo>
                    <a:pt x="4835331" y="692924"/>
                    <a:pt x="4779455" y="748800"/>
                    <a:pt x="4710529" y="748800"/>
                  </a:cubicBezTo>
                  <a:lnTo>
                    <a:pt x="124802" y="748800"/>
                  </a:lnTo>
                  <a:cubicBezTo>
                    <a:pt x="55876" y="748800"/>
                    <a:pt x="0" y="692924"/>
                    <a:pt x="0" y="623998"/>
                  </a:cubicBezTo>
                  <a:lnTo>
                    <a:pt x="0" y="124802"/>
                  </a:lnTo>
                  <a:close/>
                </a:path>
              </a:pathLst>
            </a:custGeom>
            <a:solidFill>
              <a:srgbClr val="FFC000"/>
            </a:solidFill>
            <a:ln>
              <a:noFill/>
            </a:ln>
            <a:effectLst>
              <a:outerShdw blurRad="190500" dist="228600" dir="2700000" algn="ctr">
                <a:srgbClr val="000000">
                  <a:alpha val="30000"/>
                </a:srgbClr>
              </a:outerShdw>
            </a:effectLst>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43" tIns="147043" rIns="147043" bIns="147043" numCol="1" spcCol="1270" anchor="ctr" anchorCtr="0">
              <a:noAutofit/>
            </a:bodyPr>
            <a:lstStyle/>
            <a:p>
              <a:pPr marL="0" lvl="0" indent="0" algn="l" defTabSz="1289050">
                <a:lnSpc>
                  <a:spcPct val="90000"/>
                </a:lnSpc>
                <a:spcBef>
                  <a:spcPct val="0"/>
                </a:spcBef>
                <a:spcAft>
                  <a:spcPct val="35000"/>
                </a:spcAft>
                <a:buNone/>
              </a:pPr>
              <a:r>
                <a:rPr lang="en-GB" sz="1400" kern="1200"/>
                <a:t>Identify &amp; Implement lessons learnt</a:t>
              </a:r>
            </a:p>
          </p:txBody>
        </p:sp>
        <p:sp>
          <p:nvSpPr>
            <p:cNvPr id="34" name="Freeform: Shape 33">
              <a:extLst>
                <a:ext uri="{FF2B5EF4-FFF2-40B4-BE49-F238E27FC236}">
                  <a16:creationId xmlns:a16="http://schemas.microsoft.com/office/drawing/2014/main" id="{EED9D307-D916-0224-897D-22CA7C9A3CD2}"/>
                </a:ext>
              </a:extLst>
            </p:cNvPr>
            <p:cNvSpPr/>
            <p:nvPr/>
          </p:nvSpPr>
          <p:spPr>
            <a:xfrm>
              <a:off x="2032000" y="3180029"/>
              <a:ext cx="4835331" cy="662400"/>
            </a:xfrm>
            <a:custGeom>
              <a:avLst/>
              <a:gdLst>
                <a:gd name="connsiteX0" fmla="*/ 0 w 4835331"/>
                <a:gd name="connsiteY0" fmla="*/ 0 h 662400"/>
                <a:gd name="connsiteX1" fmla="*/ 4835331 w 4835331"/>
                <a:gd name="connsiteY1" fmla="*/ 0 h 662400"/>
                <a:gd name="connsiteX2" fmla="*/ 4835331 w 4835331"/>
                <a:gd name="connsiteY2" fmla="*/ 662400 h 662400"/>
                <a:gd name="connsiteX3" fmla="*/ 0 w 4835331"/>
                <a:gd name="connsiteY3" fmla="*/ 662400 h 662400"/>
                <a:gd name="connsiteX4" fmla="*/ 0 w 4835331"/>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5331" h="662400">
                  <a:moveTo>
                    <a:pt x="0" y="0"/>
                  </a:moveTo>
                  <a:lnTo>
                    <a:pt x="4835331" y="0"/>
                  </a:lnTo>
                  <a:lnTo>
                    <a:pt x="4835331" y="662400"/>
                  </a:lnTo>
                  <a:lnTo>
                    <a:pt x="0" y="66240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3522"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en-GB" sz="2300" kern="1200"/>
            </a:p>
          </p:txBody>
        </p:sp>
      </p:grpSp>
      <p:sp>
        <p:nvSpPr>
          <p:cNvPr id="35" name="Freeform: Shape 34">
            <a:extLst>
              <a:ext uri="{FF2B5EF4-FFF2-40B4-BE49-F238E27FC236}">
                <a16:creationId xmlns:a16="http://schemas.microsoft.com/office/drawing/2014/main" id="{EA66C3F5-F15F-6578-9430-120D52EE0212}"/>
              </a:ext>
            </a:extLst>
          </p:cNvPr>
          <p:cNvSpPr/>
          <p:nvPr/>
        </p:nvSpPr>
        <p:spPr>
          <a:xfrm>
            <a:off x="5035515" y="2926101"/>
            <a:ext cx="2120970" cy="1892255"/>
          </a:xfrm>
          <a:custGeom>
            <a:avLst/>
            <a:gdLst>
              <a:gd name="connsiteX0" fmla="*/ 0 w 1691570"/>
              <a:gd name="connsiteY0" fmla="*/ 845785 h 1691570"/>
              <a:gd name="connsiteX1" fmla="*/ 845785 w 1691570"/>
              <a:gd name="connsiteY1" fmla="*/ 0 h 1691570"/>
              <a:gd name="connsiteX2" fmla="*/ 1691570 w 1691570"/>
              <a:gd name="connsiteY2" fmla="*/ 845785 h 1691570"/>
              <a:gd name="connsiteX3" fmla="*/ 845785 w 1691570"/>
              <a:gd name="connsiteY3" fmla="*/ 1691570 h 1691570"/>
              <a:gd name="connsiteX4" fmla="*/ 0 w 1691570"/>
              <a:gd name="connsiteY4" fmla="*/ 845785 h 169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70" h="1691570">
                <a:moveTo>
                  <a:pt x="0" y="845785"/>
                </a:moveTo>
                <a:cubicBezTo>
                  <a:pt x="0" y="378671"/>
                  <a:pt x="378671" y="0"/>
                  <a:pt x="845785" y="0"/>
                </a:cubicBezTo>
                <a:cubicBezTo>
                  <a:pt x="1312899" y="0"/>
                  <a:pt x="1691570" y="378671"/>
                  <a:pt x="1691570" y="845785"/>
                </a:cubicBezTo>
                <a:cubicBezTo>
                  <a:pt x="1691570" y="1312899"/>
                  <a:pt x="1312899" y="1691570"/>
                  <a:pt x="845785" y="1691570"/>
                </a:cubicBezTo>
                <a:cubicBezTo>
                  <a:pt x="378671" y="1691570"/>
                  <a:pt x="0" y="1312899"/>
                  <a:pt x="0" y="845785"/>
                </a:cubicBez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5665" tIns="275665" rIns="275665" bIns="275665" numCol="1" spcCol="1270" anchor="ctr" anchorCtr="0">
            <a:noAutofit/>
          </a:bodyPr>
          <a:lstStyle/>
          <a:p>
            <a:pPr marL="0" lvl="0" indent="0" algn="ctr" defTabSz="977900">
              <a:lnSpc>
                <a:spcPct val="90000"/>
              </a:lnSpc>
              <a:spcBef>
                <a:spcPct val="0"/>
              </a:spcBef>
              <a:spcAft>
                <a:spcPct val="35000"/>
              </a:spcAft>
              <a:buNone/>
            </a:pPr>
            <a:r>
              <a:rPr lang="en-GB" sz="2200" kern="1200"/>
              <a:t>Incident Management</a:t>
            </a:r>
          </a:p>
        </p:txBody>
      </p:sp>
      <p:pic>
        <p:nvPicPr>
          <p:cNvPr id="3" name="Picture 2" descr="A black and red logo&#10;&#10;Description automatically generated with low confidence">
            <a:extLst>
              <a:ext uri="{FF2B5EF4-FFF2-40B4-BE49-F238E27FC236}">
                <a16:creationId xmlns:a16="http://schemas.microsoft.com/office/drawing/2014/main" id="{E4743EEC-41C6-1021-E29A-D9D74843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80619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942-F4E3-52B3-EAF0-B93BC42159CC}"/>
              </a:ext>
            </a:extLst>
          </p:cNvPr>
          <p:cNvSpPr>
            <a:spLocks noGrp="1"/>
          </p:cNvSpPr>
          <p:nvPr>
            <p:ph type="title"/>
          </p:nvPr>
        </p:nvSpPr>
        <p:spPr>
          <a:xfrm>
            <a:off x="838200" y="0"/>
            <a:ext cx="10515600" cy="1325563"/>
          </a:xfrm>
        </p:spPr>
        <p:txBody>
          <a:bodyPr anchor="ctr">
            <a:normAutofit/>
          </a:bodyPr>
          <a:lstStyle/>
          <a:p>
            <a:r>
              <a:rPr lang="en-GB" dirty="0"/>
              <a:t>Scenario 1: Timeline</a:t>
            </a:r>
          </a:p>
        </p:txBody>
      </p:sp>
      <p:pic>
        <p:nvPicPr>
          <p:cNvPr id="12" name="Picture 11">
            <a:extLst>
              <a:ext uri="{FF2B5EF4-FFF2-40B4-BE49-F238E27FC236}">
                <a16:creationId xmlns:a16="http://schemas.microsoft.com/office/drawing/2014/main" id="{BF7147DB-15D8-DDAE-8592-471D9A724936}"/>
              </a:ext>
            </a:extLst>
          </p:cNvPr>
          <p:cNvPicPr>
            <a:picLocks noChangeAspect="1"/>
          </p:cNvPicPr>
          <p:nvPr/>
        </p:nvPicPr>
        <p:blipFill>
          <a:blip r:embed="rId3"/>
          <a:stretch>
            <a:fillRect/>
          </a:stretch>
        </p:blipFill>
        <p:spPr>
          <a:xfrm>
            <a:off x="838200" y="1463465"/>
            <a:ext cx="10379927" cy="4948486"/>
          </a:xfrm>
          <a:prstGeom prst="rect">
            <a:avLst/>
          </a:prstGeom>
          <a:noFill/>
        </p:spPr>
      </p:pic>
      <p:pic>
        <p:nvPicPr>
          <p:cNvPr id="3" name="Picture 2" descr="A black and red logo&#10;&#10;Description automatically generated with low confidence">
            <a:extLst>
              <a:ext uri="{FF2B5EF4-FFF2-40B4-BE49-F238E27FC236}">
                <a16:creationId xmlns:a16="http://schemas.microsoft.com/office/drawing/2014/main" id="{B57A34E5-E5B8-43E8-0B24-07D08ABC6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
        <p:nvSpPr>
          <p:cNvPr id="4" name="TextBox 3">
            <a:extLst>
              <a:ext uri="{FF2B5EF4-FFF2-40B4-BE49-F238E27FC236}">
                <a16:creationId xmlns:a16="http://schemas.microsoft.com/office/drawing/2014/main" id="{2B6E843F-4202-45D0-2D9B-CB1802B7635C}"/>
              </a:ext>
            </a:extLst>
          </p:cNvPr>
          <p:cNvSpPr txBox="1"/>
          <p:nvPr/>
        </p:nvSpPr>
        <p:spPr>
          <a:xfrm>
            <a:off x="4893275" y="4534929"/>
            <a:ext cx="568411" cy="338554"/>
          </a:xfrm>
          <a:prstGeom prst="rect">
            <a:avLst/>
          </a:prstGeom>
          <a:noFill/>
        </p:spPr>
        <p:txBody>
          <a:bodyPr wrap="square" rtlCol="0">
            <a:spAutoFit/>
          </a:bodyPr>
          <a:lstStyle/>
          <a:p>
            <a:r>
              <a:rPr lang="en-US" sz="1600" dirty="0"/>
              <a:t>‘</a:t>
            </a:r>
            <a:endParaRPr lang="en-GB" sz="1600" dirty="0"/>
          </a:p>
        </p:txBody>
      </p:sp>
    </p:spTree>
    <p:extLst>
      <p:ext uri="{BB962C8B-B14F-4D97-AF65-F5344CB8AC3E}">
        <p14:creationId xmlns:p14="http://schemas.microsoft.com/office/powerpoint/2010/main" val="327663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a:effectLst/>
          <a:scene3d>
            <a:camera prst="orthographicFront">
              <a:rot lat="0" lon="0" rev="0"/>
            </a:camera>
            <a:lightRig rig="glow" dir="t">
              <a:rot lat="0" lon="0" rev="4800000"/>
            </a:lightRig>
          </a:scene3d>
          <a:sp3d prstMaterial="matte">
            <a:bevelT w="127000" h="63500"/>
          </a:sp3d>
        </p:spPr>
        <p:txBody>
          <a:bodyPr>
            <a:normAutofit/>
          </a:bodyPr>
          <a:lstStyle/>
          <a:p>
            <a:r>
              <a:rPr lang="en-GB"/>
              <a:t>Scenario Summary: The Cyber Kill Chain Context – Complete the sections in white with the actions taken by Helen and Evan for each of the CKC steps below.</a:t>
            </a:r>
            <a:endParaRPr lang="en-GB" sz="1300">
              <a:latin typeface="Titillium Web" panose="00000400000000000000" pitchFamily="2" charset="0"/>
            </a:endParaRPr>
          </a:p>
        </p:txBody>
      </p:sp>
      <p:pic>
        <p:nvPicPr>
          <p:cNvPr id="11" name="Picture 10">
            <a:extLst>
              <a:ext uri="{FF2B5EF4-FFF2-40B4-BE49-F238E27FC236}">
                <a16:creationId xmlns:a16="http://schemas.microsoft.com/office/drawing/2014/main" id="{684473FB-331D-363F-28FB-762253006A85}"/>
              </a:ext>
            </a:extLst>
          </p:cNvPr>
          <p:cNvPicPr>
            <a:picLocks noChangeAspect="1"/>
          </p:cNvPicPr>
          <p:nvPr/>
        </p:nvPicPr>
        <p:blipFill>
          <a:blip r:embed="rId3"/>
          <a:stretch>
            <a:fillRect/>
          </a:stretch>
        </p:blipFill>
        <p:spPr>
          <a:xfrm>
            <a:off x="1713542" y="1519870"/>
            <a:ext cx="1853974" cy="4849095"/>
          </a:xfrm>
          <a:prstGeom prst="rect">
            <a:avLst/>
          </a:prstGeom>
          <a:ln>
            <a:noFill/>
          </a:ln>
          <a:effectLst/>
          <a:scene3d>
            <a:camera prst="orthographicFront">
              <a:rot lat="0" lon="0" rev="0"/>
            </a:camera>
            <a:lightRig rig="glow" dir="t">
              <a:rot lat="0" lon="0" rev="4800000"/>
            </a:lightRig>
          </a:scene3d>
          <a:sp3d prstMaterial="matte">
            <a:bevelT w="127000" h="63500"/>
          </a:sp3d>
        </p:spPr>
      </p:pic>
      <p:grpSp>
        <p:nvGrpSpPr>
          <p:cNvPr id="37" name="Group 36">
            <a:extLst>
              <a:ext uri="{FF2B5EF4-FFF2-40B4-BE49-F238E27FC236}">
                <a16:creationId xmlns:a16="http://schemas.microsoft.com/office/drawing/2014/main" id="{18E4D090-50C8-E6B9-7D16-F3C321351283}"/>
              </a:ext>
            </a:extLst>
          </p:cNvPr>
          <p:cNvGrpSpPr/>
          <p:nvPr/>
        </p:nvGrpSpPr>
        <p:grpSpPr>
          <a:xfrm>
            <a:off x="3200741" y="1554822"/>
            <a:ext cx="2135239" cy="1932609"/>
            <a:chOff x="3960762" y="1495447"/>
            <a:chExt cx="720000" cy="1932609"/>
          </a:xfrm>
          <a:scene3d>
            <a:camera prst="orthographicFront">
              <a:rot lat="0" lon="0" rev="0"/>
            </a:camera>
            <a:lightRig rig="glow" dir="t">
              <a:rot lat="0" lon="0" rev="4800000"/>
            </a:lightRig>
          </a:scene3d>
        </p:grpSpPr>
        <p:sp>
          <p:nvSpPr>
            <p:cNvPr id="38" name="Freeform: Shape 37">
              <a:extLst>
                <a:ext uri="{FF2B5EF4-FFF2-40B4-BE49-F238E27FC236}">
                  <a16:creationId xmlns:a16="http://schemas.microsoft.com/office/drawing/2014/main" id="{0035D93D-B217-35D3-7639-1AF46DAEBA63}"/>
                </a:ext>
              </a:extLst>
            </p:cNvPr>
            <p:cNvSpPr/>
            <p:nvPr/>
          </p:nvSpPr>
          <p:spPr>
            <a:xfrm>
              <a:off x="3960762" y="1495447"/>
              <a:ext cx="720000" cy="623422"/>
            </a:xfrm>
            <a:custGeom>
              <a:avLst/>
              <a:gdLst>
                <a:gd name="connsiteX0" fmla="*/ 0 w 720000"/>
                <a:gd name="connsiteY0" fmla="*/ 0 h 623422"/>
                <a:gd name="connsiteX1" fmla="*/ 720000 w 720000"/>
                <a:gd name="connsiteY1" fmla="*/ 0 h 623422"/>
                <a:gd name="connsiteX2" fmla="*/ 720000 w 720000"/>
                <a:gd name="connsiteY2" fmla="*/ 623422 h 623422"/>
                <a:gd name="connsiteX3" fmla="*/ 0 w 720000"/>
                <a:gd name="connsiteY3" fmla="*/ 623422 h 623422"/>
                <a:gd name="connsiteX4" fmla="*/ 0 w 720000"/>
                <a:gd name="connsiteY4" fmla="*/ 0 h 62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623422">
                  <a:moveTo>
                    <a:pt x="0" y="0"/>
                  </a:moveTo>
                  <a:lnTo>
                    <a:pt x="720000" y="0"/>
                  </a:lnTo>
                  <a:lnTo>
                    <a:pt x="720000" y="623422"/>
                  </a:lnTo>
                  <a:lnTo>
                    <a:pt x="0" y="623422"/>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Reconnaissance</a:t>
              </a:r>
            </a:p>
          </p:txBody>
        </p:sp>
        <p:sp>
          <p:nvSpPr>
            <p:cNvPr id="39" name="Freeform: Shape 38">
              <a:extLst>
                <a:ext uri="{FF2B5EF4-FFF2-40B4-BE49-F238E27FC236}">
                  <a16:creationId xmlns:a16="http://schemas.microsoft.com/office/drawing/2014/main" id="{68D2F271-4505-B6EF-D5BD-4217D087F79D}"/>
                </a:ext>
              </a:extLst>
            </p:cNvPr>
            <p:cNvSpPr/>
            <p:nvPr/>
          </p:nvSpPr>
          <p:spPr>
            <a:xfrm>
              <a:off x="3960762" y="2150040"/>
              <a:ext cx="720000" cy="623422"/>
            </a:xfrm>
            <a:custGeom>
              <a:avLst/>
              <a:gdLst>
                <a:gd name="connsiteX0" fmla="*/ 0 w 720000"/>
                <a:gd name="connsiteY0" fmla="*/ 0 h 623422"/>
                <a:gd name="connsiteX1" fmla="*/ 720000 w 720000"/>
                <a:gd name="connsiteY1" fmla="*/ 0 h 623422"/>
                <a:gd name="connsiteX2" fmla="*/ 720000 w 720000"/>
                <a:gd name="connsiteY2" fmla="*/ 623422 h 623422"/>
                <a:gd name="connsiteX3" fmla="*/ 0 w 720000"/>
                <a:gd name="connsiteY3" fmla="*/ 623422 h 623422"/>
                <a:gd name="connsiteX4" fmla="*/ 0 w 720000"/>
                <a:gd name="connsiteY4" fmla="*/ 0 h 62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623422">
                  <a:moveTo>
                    <a:pt x="0" y="0"/>
                  </a:moveTo>
                  <a:lnTo>
                    <a:pt x="720000" y="0"/>
                  </a:lnTo>
                  <a:lnTo>
                    <a:pt x="720000" y="623422"/>
                  </a:lnTo>
                  <a:lnTo>
                    <a:pt x="0" y="623422"/>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Weaponization</a:t>
              </a:r>
            </a:p>
          </p:txBody>
        </p:sp>
        <p:sp>
          <p:nvSpPr>
            <p:cNvPr id="40" name="Freeform: Shape 39">
              <a:extLst>
                <a:ext uri="{FF2B5EF4-FFF2-40B4-BE49-F238E27FC236}">
                  <a16:creationId xmlns:a16="http://schemas.microsoft.com/office/drawing/2014/main" id="{EE65FA1C-9D46-880E-00EB-0051E2994CE8}"/>
                </a:ext>
              </a:extLst>
            </p:cNvPr>
            <p:cNvSpPr/>
            <p:nvPr/>
          </p:nvSpPr>
          <p:spPr>
            <a:xfrm>
              <a:off x="3960762" y="2804634"/>
              <a:ext cx="720000" cy="623422"/>
            </a:xfrm>
            <a:custGeom>
              <a:avLst/>
              <a:gdLst>
                <a:gd name="connsiteX0" fmla="*/ 0 w 720000"/>
                <a:gd name="connsiteY0" fmla="*/ 0 h 623422"/>
                <a:gd name="connsiteX1" fmla="*/ 720000 w 720000"/>
                <a:gd name="connsiteY1" fmla="*/ 0 h 623422"/>
                <a:gd name="connsiteX2" fmla="*/ 720000 w 720000"/>
                <a:gd name="connsiteY2" fmla="*/ 623422 h 623422"/>
                <a:gd name="connsiteX3" fmla="*/ 0 w 720000"/>
                <a:gd name="connsiteY3" fmla="*/ 623422 h 623422"/>
                <a:gd name="connsiteX4" fmla="*/ 0 w 720000"/>
                <a:gd name="connsiteY4" fmla="*/ 0 h 62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623422">
                  <a:moveTo>
                    <a:pt x="0" y="0"/>
                  </a:moveTo>
                  <a:lnTo>
                    <a:pt x="720000" y="0"/>
                  </a:lnTo>
                  <a:lnTo>
                    <a:pt x="720000" y="623422"/>
                  </a:lnTo>
                  <a:lnTo>
                    <a:pt x="0" y="623422"/>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Delivery</a:t>
              </a:r>
            </a:p>
          </p:txBody>
        </p:sp>
      </p:grpSp>
      <p:grpSp>
        <p:nvGrpSpPr>
          <p:cNvPr id="21" name="Group 20">
            <a:extLst>
              <a:ext uri="{FF2B5EF4-FFF2-40B4-BE49-F238E27FC236}">
                <a16:creationId xmlns:a16="http://schemas.microsoft.com/office/drawing/2014/main" id="{11856B2E-45C4-4D20-60E4-34A77889CA50}"/>
              </a:ext>
            </a:extLst>
          </p:cNvPr>
          <p:cNvGrpSpPr/>
          <p:nvPr/>
        </p:nvGrpSpPr>
        <p:grpSpPr>
          <a:xfrm>
            <a:off x="3200742" y="3520492"/>
            <a:ext cx="2135239" cy="623422"/>
            <a:chOff x="1415237" y="1310131"/>
            <a:chExt cx="720000" cy="623422"/>
          </a:xfrm>
          <a:scene3d>
            <a:camera prst="orthographicFront">
              <a:rot lat="0" lon="0" rev="0"/>
            </a:camera>
            <a:lightRig rig="glow" dir="t">
              <a:rot lat="0" lon="0" rev="4800000"/>
            </a:lightRig>
          </a:scene3d>
        </p:grpSpPr>
        <p:sp>
          <p:nvSpPr>
            <p:cNvPr id="22" name="Rectangle 21">
              <a:extLst>
                <a:ext uri="{FF2B5EF4-FFF2-40B4-BE49-F238E27FC236}">
                  <a16:creationId xmlns:a16="http://schemas.microsoft.com/office/drawing/2014/main" id="{CD529614-CBF8-1926-86A8-8F7747FFA165}"/>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3" name="TextBox 22">
              <a:extLst>
                <a:ext uri="{FF2B5EF4-FFF2-40B4-BE49-F238E27FC236}">
                  <a16:creationId xmlns:a16="http://schemas.microsoft.com/office/drawing/2014/main" id="{45732DF7-FA52-28EF-ADB1-7AE42CCF0A4D}"/>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Exploitation</a:t>
              </a:r>
            </a:p>
          </p:txBody>
        </p:sp>
      </p:grpSp>
      <p:grpSp>
        <p:nvGrpSpPr>
          <p:cNvPr id="24" name="Group 23">
            <a:extLst>
              <a:ext uri="{FF2B5EF4-FFF2-40B4-BE49-F238E27FC236}">
                <a16:creationId xmlns:a16="http://schemas.microsoft.com/office/drawing/2014/main" id="{F6F6B676-55A4-E372-54AD-0F5D2AEB2E26}"/>
              </a:ext>
            </a:extLst>
          </p:cNvPr>
          <p:cNvGrpSpPr/>
          <p:nvPr/>
        </p:nvGrpSpPr>
        <p:grpSpPr>
          <a:xfrm>
            <a:off x="3200741" y="4176975"/>
            <a:ext cx="2135239" cy="623422"/>
            <a:chOff x="1415237" y="1310131"/>
            <a:chExt cx="720000" cy="623422"/>
          </a:xfrm>
          <a:scene3d>
            <a:camera prst="orthographicFront">
              <a:rot lat="0" lon="0" rev="0"/>
            </a:camera>
            <a:lightRig rig="glow" dir="t">
              <a:rot lat="0" lon="0" rev="4800000"/>
            </a:lightRig>
          </a:scene3d>
        </p:grpSpPr>
        <p:sp>
          <p:nvSpPr>
            <p:cNvPr id="25" name="Rectangle 24">
              <a:extLst>
                <a:ext uri="{FF2B5EF4-FFF2-40B4-BE49-F238E27FC236}">
                  <a16:creationId xmlns:a16="http://schemas.microsoft.com/office/drawing/2014/main" id="{A32A02A4-DAE2-FAAE-AB2F-DAA2FD53530F}"/>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6" name="TextBox 25">
              <a:extLst>
                <a:ext uri="{FF2B5EF4-FFF2-40B4-BE49-F238E27FC236}">
                  <a16:creationId xmlns:a16="http://schemas.microsoft.com/office/drawing/2014/main" id="{5D34B2C6-C08B-A2FF-4644-D48DD908589B}"/>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Installation</a:t>
              </a:r>
            </a:p>
          </p:txBody>
        </p:sp>
      </p:grpSp>
      <p:grpSp>
        <p:nvGrpSpPr>
          <p:cNvPr id="27" name="Group 26">
            <a:extLst>
              <a:ext uri="{FF2B5EF4-FFF2-40B4-BE49-F238E27FC236}">
                <a16:creationId xmlns:a16="http://schemas.microsoft.com/office/drawing/2014/main" id="{0B81EE43-1125-26F2-BE71-997A1F2115B8}"/>
              </a:ext>
            </a:extLst>
          </p:cNvPr>
          <p:cNvGrpSpPr/>
          <p:nvPr/>
        </p:nvGrpSpPr>
        <p:grpSpPr>
          <a:xfrm>
            <a:off x="3200742" y="4833458"/>
            <a:ext cx="2135239" cy="623422"/>
            <a:chOff x="1415237" y="1310131"/>
            <a:chExt cx="720000" cy="623422"/>
          </a:xfrm>
          <a:scene3d>
            <a:camera prst="orthographicFront">
              <a:rot lat="0" lon="0" rev="0"/>
            </a:camera>
            <a:lightRig rig="glow" dir="t">
              <a:rot lat="0" lon="0" rev="4800000"/>
            </a:lightRig>
          </a:scene3d>
        </p:grpSpPr>
        <p:sp>
          <p:nvSpPr>
            <p:cNvPr id="28" name="Rectangle 27">
              <a:extLst>
                <a:ext uri="{FF2B5EF4-FFF2-40B4-BE49-F238E27FC236}">
                  <a16:creationId xmlns:a16="http://schemas.microsoft.com/office/drawing/2014/main" id="{20EF129A-34B3-159C-EA70-B1423A95F769}"/>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29" name="TextBox 28">
              <a:extLst>
                <a:ext uri="{FF2B5EF4-FFF2-40B4-BE49-F238E27FC236}">
                  <a16:creationId xmlns:a16="http://schemas.microsoft.com/office/drawing/2014/main" id="{9BABF309-8DE3-90E8-6B1D-2D2AC7F787DE}"/>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Command &amp; Control</a:t>
              </a:r>
            </a:p>
          </p:txBody>
        </p:sp>
      </p:grpSp>
      <p:grpSp>
        <p:nvGrpSpPr>
          <p:cNvPr id="30" name="Group 29">
            <a:extLst>
              <a:ext uri="{FF2B5EF4-FFF2-40B4-BE49-F238E27FC236}">
                <a16:creationId xmlns:a16="http://schemas.microsoft.com/office/drawing/2014/main" id="{3FD70C2E-13F2-3381-EBE7-FA47CF4656F3}"/>
              </a:ext>
            </a:extLst>
          </p:cNvPr>
          <p:cNvGrpSpPr/>
          <p:nvPr/>
        </p:nvGrpSpPr>
        <p:grpSpPr>
          <a:xfrm>
            <a:off x="3200742" y="5489941"/>
            <a:ext cx="2135238" cy="623422"/>
            <a:chOff x="1415237" y="1310131"/>
            <a:chExt cx="720000" cy="623422"/>
          </a:xfrm>
          <a:scene3d>
            <a:camera prst="orthographicFront">
              <a:rot lat="0" lon="0" rev="0"/>
            </a:camera>
            <a:lightRig rig="glow" dir="t">
              <a:rot lat="0" lon="0" rev="4800000"/>
            </a:lightRig>
          </a:scene3d>
        </p:grpSpPr>
        <p:sp>
          <p:nvSpPr>
            <p:cNvPr id="31" name="Rectangle 30">
              <a:extLst>
                <a:ext uri="{FF2B5EF4-FFF2-40B4-BE49-F238E27FC236}">
                  <a16:creationId xmlns:a16="http://schemas.microsoft.com/office/drawing/2014/main" id="{27E948C9-4CDD-0A20-54C2-9A29389FE8CB}"/>
                </a:ext>
              </a:extLst>
            </p:cNvPr>
            <p:cNvSpPr/>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a:p>
          </p:txBody>
        </p:sp>
        <p:sp>
          <p:nvSpPr>
            <p:cNvPr id="32" name="TextBox 31">
              <a:extLst>
                <a:ext uri="{FF2B5EF4-FFF2-40B4-BE49-F238E27FC236}">
                  <a16:creationId xmlns:a16="http://schemas.microsoft.com/office/drawing/2014/main" id="{553A5C41-EECA-4CD4-303B-F732D2C6608E}"/>
                </a:ext>
              </a:extLst>
            </p:cNvPr>
            <p:cNvSpPr txBox="1"/>
            <p:nvPr/>
          </p:nvSpPr>
          <p:spPr>
            <a:xfrm>
              <a:off x="1415237" y="1310131"/>
              <a:ext cx="720000" cy="623422"/>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a:t>Actions on Objectives</a:t>
              </a:r>
            </a:p>
          </p:txBody>
        </p:sp>
      </p:grpSp>
      <p:sp>
        <p:nvSpPr>
          <p:cNvPr id="50" name="Freeform: Shape 49">
            <a:extLst>
              <a:ext uri="{FF2B5EF4-FFF2-40B4-BE49-F238E27FC236}">
                <a16:creationId xmlns:a16="http://schemas.microsoft.com/office/drawing/2014/main" id="{3D24DC12-A6C3-0DED-C8CC-D397893FBD5F}"/>
              </a:ext>
            </a:extLst>
          </p:cNvPr>
          <p:cNvSpPr/>
          <p:nvPr/>
        </p:nvSpPr>
        <p:spPr>
          <a:xfrm>
            <a:off x="5335979" y="1554822"/>
            <a:ext cx="4994787"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endParaRPr lang="en-GB" sz="1600" kern="1200"/>
          </a:p>
        </p:txBody>
      </p:sp>
      <p:sp>
        <p:nvSpPr>
          <p:cNvPr id="55" name="Freeform: Shape 54">
            <a:extLst>
              <a:ext uri="{FF2B5EF4-FFF2-40B4-BE49-F238E27FC236}">
                <a16:creationId xmlns:a16="http://schemas.microsoft.com/office/drawing/2014/main" id="{3E74B959-7F3F-18C8-83BE-CFCC467007C1}"/>
              </a:ext>
            </a:extLst>
          </p:cNvPr>
          <p:cNvSpPr/>
          <p:nvPr/>
        </p:nvSpPr>
        <p:spPr>
          <a:xfrm>
            <a:off x="5335980" y="2213194"/>
            <a:ext cx="4994786"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marL="0" lvl="1" algn="l" defTabSz="711200">
              <a:lnSpc>
                <a:spcPct val="90000"/>
              </a:lnSpc>
              <a:spcBef>
                <a:spcPct val="0"/>
              </a:spcBef>
              <a:spcAft>
                <a:spcPct val="15000"/>
              </a:spcAft>
            </a:pPr>
            <a:endParaRPr lang="en-GB" sz="1600" b="0" i="0" u="none" strike="noStrike" baseline="0"/>
          </a:p>
          <a:p>
            <a:pPr marL="0" lvl="1" algn="l" defTabSz="711200">
              <a:lnSpc>
                <a:spcPct val="90000"/>
              </a:lnSpc>
              <a:spcBef>
                <a:spcPct val="0"/>
              </a:spcBef>
              <a:spcAft>
                <a:spcPct val="15000"/>
              </a:spcAft>
            </a:pPr>
            <a:endParaRPr lang="en-GB" sz="1600" kern="1200"/>
          </a:p>
        </p:txBody>
      </p:sp>
      <p:sp>
        <p:nvSpPr>
          <p:cNvPr id="56" name="Freeform: Shape 55">
            <a:extLst>
              <a:ext uri="{FF2B5EF4-FFF2-40B4-BE49-F238E27FC236}">
                <a16:creationId xmlns:a16="http://schemas.microsoft.com/office/drawing/2014/main" id="{389DA145-A7F9-6378-64A5-F1EC8056CA7A}"/>
              </a:ext>
            </a:extLst>
          </p:cNvPr>
          <p:cNvSpPr/>
          <p:nvPr/>
        </p:nvSpPr>
        <p:spPr>
          <a:xfrm>
            <a:off x="5335979" y="2867788"/>
            <a:ext cx="4994785"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endParaRPr lang="en-GB" sz="1600" b="0" i="0" u="none" strike="noStrike" baseline="0"/>
          </a:p>
          <a:p>
            <a:pPr marL="171450" lvl="1" indent="-171450" algn="l" defTabSz="711200">
              <a:lnSpc>
                <a:spcPct val="90000"/>
              </a:lnSpc>
              <a:spcBef>
                <a:spcPct val="0"/>
              </a:spcBef>
              <a:spcAft>
                <a:spcPct val="15000"/>
              </a:spcAft>
              <a:buChar char="•"/>
            </a:pPr>
            <a:endParaRPr lang="en-GB" sz="1600" kern="1200"/>
          </a:p>
        </p:txBody>
      </p:sp>
      <p:sp>
        <p:nvSpPr>
          <p:cNvPr id="57" name="Freeform: Shape 56">
            <a:extLst>
              <a:ext uri="{FF2B5EF4-FFF2-40B4-BE49-F238E27FC236}">
                <a16:creationId xmlns:a16="http://schemas.microsoft.com/office/drawing/2014/main" id="{E63A6AF3-55C0-51FD-57A5-F3EE2D4FBDFC}"/>
              </a:ext>
            </a:extLst>
          </p:cNvPr>
          <p:cNvSpPr/>
          <p:nvPr/>
        </p:nvSpPr>
        <p:spPr>
          <a:xfrm>
            <a:off x="5335980" y="3524271"/>
            <a:ext cx="4994784"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endParaRPr lang="en-GB" sz="1600" kern="1200"/>
          </a:p>
        </p:txBody>
      </p:sp>
      <p:sp>
        <p:nvSpPr>
          <p:cNvPr id="58" name="Freeform: Shape 57">
            <a:extLst>
              <a:ext uri="{FF2B5EF4-FFF2-40B4-BE49-F238E27FC236}">
                <a16:creationId xmlns:a16="http://schemas.microsoft.com/office/drawing/2014/main" id="{A6370643-59AA-1214-6733-21D30514B9F6}"/>
              </a:ext>
            </a:extLst>
          </p:cNvPr>
          <p:cNvSpPr/>
          <p:nvPr/>
        </p:nvSpPr>
        <p:spPr>
          <a:xfrm>
            <a:off x="5335979" y="4178864"/>
            <a:ext cx="4994783"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marL="0" lvl="1" algn="l" defTabSz="711200">
              <a:lnSpc>
                <a:spcPct val="90000"/>
              </a:lnSpc>
              <a:spcBef>
                <a:spcPct val="0"/>
              </a:spcBef>
              <a:spcAft>
                <a:spcPct val="15000"/>
              </a:spcAft>
            </a:pPr>
            <a:endParaRPr lang="en-GB" sz="1600" kern="1200"/>
          </a:p>
        </p:txBody>
      </p:sp>
      <p:sp>
        <p:nvSpPr>
          <p:cNvPr id="59" name="Freeform: Shape 58">
            <a:extLst>
              <a:ext uri="{FF2B5EF4-FFF2-40B4-BE49-F238E27FC236}">
                <a16:creationId xmlns:a16="http://schemas.microsoft.com/office/drawing/2014/main" id="{1110F89F-8BBD-B0ED-9A37-7CE0E6A7005F}"/>
              </a:ext>
            </a:extLst>
          </p:cNvPr>
          <p:cNvSpPr/>
          <p:nvPr/>
        </p:nvSpPr>
        <p:spPr>
          <a:xfrm>
            <a:off x="5337618" y="4823105"/>
            <a:ext cx="4993143"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algn="l"/>
            <a:endParaRPr lang="en-GB" sz="1600" kern="1200"/>
          </a:p>
        </p:txBody>
      </p:sp>
      <p:sp>
        <p:nvSpPr>
          <p:cNvPr id="60" name="Freeform: Shape 59">
            <a:extLst>
              <a:ext uri="{FF2B5EF4-FFF2-40B4-BE49-F238E27FC236}">
                <a16:creationId xmlns:a16="http://schemas.microsoft.com/office/drawing/2014/main" id="{512347A8-6D3D-2F45-CF90-59CDB15E8CF9}"/>
              </a:ext>
            </a:extLst>
          </p:cNvPr>
          <p:cNvSpPr/>
          <p:nvPr/>
        </p:nvSpPr>
        <p:spPr>
          <a:xfrm>
            <a:off x="5335980" y="5479895"/>
            <a:ext cx="4993142" cy="619643"/>
          </a:xfrm>
          <a:custGeom>
            <a:avLst/>
            <a:gdLst>
              <a:gd name="connsiteX0" fmla="*/ 108943 w 653642"/>
              <a:gd name="connsiteY0" fmla="*/ 0 h 3360077"/>
              <a:gd name="connsiteX1" fmla="*/ 544699 w 653642"/>
              <a:gd name="connsiteY1" fmla="*/ 0 h 3360077"/>
              <a:gd name="connsiteX2" fmla="*/ 653642 w 653642"/>
              <a:gd name="connsiteY2" fmla="*/ 108943 h 3360077"/>
              <a:gd name="connsiteX3" fmla="*/ 653642 w 653642"/>
              <a:gd name="connsiteY3" fmla="*/ 3360077 h 3360077"/>
              <a:gd name="connsiteX4" fmla="*/ 653642 w 653642"/>
              <a:gd name="connsiteY4" fmla="*/ 3360077 h 3360077"/>
              <a:gd name="connsiteX5" fmla="*/ 0 w 653642"/>
              <a:gd name="connsiteY5" fmla="*/ 3360077 h 3360077"/>
              <a:gd name="connsiteX6" fmla="*/ 0 w 653642"/>
              <a:gd name="connsiteY6" fmla="*/ 3360077 h 3360077"/>
              <a:gd name="connsiteX7" fmla="*/ 0 w 653642"/>
              <a:gd name="connsiteY7" fmla="*/ 108943 h 3360077"/>
              <a:gd name="connsiteX8" fmla="*/ 108943 w 653642"/>
              <a:gd name="connsiteY8" fmla="*/ 0 h 336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642" h="3360077">
                <a:moveTo>
                  <a:pt x="653642" y="560028"/>
                </a:moveTo>
                <a:lnTo>
                  <a:pt x="653642" y="2800049"/>
                </a:lnTo>
                <a:cubicBezTo>
                  <a:pt x="653642" y="3109345"/>
                  <a:pt x="644154" y="3360074"/>
                  <a:pt x="632449" y="3360074"/>
                </a:cubicBezTo>
                <a:lnTo>
                  <a:pt x="0" y="3360074"/>
                </a:lnTo>
                <a:lnTo>
                  <a:pt x="0" y="3360074"/>
                </a:lnTo>
                <a:lnTo>
                  <a:pt x="0" y="3"/>
                </a:lnTo>
                <a:lnTo>
                  <a:pt x="0" y="3"/>
                </a:lnTo>
                <a:lnTo>
                  <a:pt x="632449" y="3"/>
                </a:lnTo>
                <a:cubicBezTo>
                  <a:pt x="644154" y="3"/>
                  <a:pt x="653642" y="250732"/>
                  <a:pt x="653642" y="560028"/>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2068" rIns="42068" bIns="42069" numCol="1" spcCol="1270" anchor="ctr" anchorCtr="0">
            <a:noAutofit/>
          </a:bodyPr>
          <a:lstStyle/>
          <a:p>
            <a:pPr marL="0" lvl="1" algn="l" defTabSz="711200">
              <a:lnSpc>
                <a:spcPct val="90000"/>
              </a:lnSpc>
              <a:spcBef>
                <a:spcPct val="0"/>
              </a:spcBef>
              <a:spcAft>
                <a:spcPct val="15000"/>
              </a:spcAft>
            </a:pPr>
            <a:endParaRPr lang="en-GB" sz="1600" kern="1200"/>
          </a:p>
        </p:txBody>
      </p:sp>
      <p:pic>
        <p:nvPicPr>
          <p:cNvPr id="2" name="Picture 1" descr="A black and red logo&#10;&#10;Description automatically generated with low confidence">
            <a:extLst>
              <a:ext uri="{FF2B5EF4-FFF2-40B4-BE49-F238E27FC236}">
                <a16:creationId xmlns:a16="http://schemas.microsoft.com/office/drawing/2014/main" id="{B0F1F12B-B81F-DE06-D086-2F0FADFE6C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50064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1325563"/>
          </a:xfrm>
        </p:spPr>
        <p:txBody>
          <a:bodyPr anchor="ctr">
            <a:normAutofit/>
          </a:bodyPr>
          <a:lstStyle/>
          <a:p>
            <a:r>
              <a:rPr lang="en-GB" err="1"/>
              <a:t>CyBOK</a:t>
            </a:r>
            <a:r>
              <a:rPr lang="en-GB"/>
              <a:t> Overview:</a:t>
            </a:r>
            <a:br>
              <a:rPr lang="en-GB"/>
            </a:br>
            <a:r>
              <a:rPr lang="en-GB"/>
              <a:t>Knowledgebase Areas</a:t>
            </a:r>
          </a:p>
        </p:txBody>
      </p:sp>
      <p:pic>
        <p:nvPicPr>
          <p:cNvPr id="4" name="Picture 3" descr="A black and red logo&#10;&#10;Description automatically generated with low confidence">
            <a:extLst>
              <a:ext uri="{FF2B5EF4-FFF2-40B4-BE49-F238E27FC236}">
                <a16:creationId xmlns:a16="http://schemas.microsoft.com/office/drawing/2014/main" id="{CB4B0A0C-C8F0-70CE-05D3-4D96501B0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grpSp>
        <p:nvGrpSpPr>
          <p:cNvPr id="28" name="Group 27">
            <a:extLst>
              <a:ext uri="{FF2B5EF4-FFF2-40B4-BE49-F238E27FC236}">
                <a16:creationId xmlns:a16="http://schemas.microsoft.com/office/drawing/2014/main" id="{1AA35437-20E9-EA7E-4C1E-8083EA27F95D}"/>
              </a:ext>
            </a:extLst>
          </p:cNvPr>
          <p:cNvGrpSpPr/>
          <p:nvPr/>
        </p:nvGrpSpPr>
        <p:grpSpPr>
          <a:xfrm>
            <a:off x="3408413" y="1530393"/>
            <a:ext cx="5648321" cy="4713299"/>
            <a:chOff x="3408413" y="1530393"/>
            <a:chExt cx="5648321" cy="4713299"/>
          </a:xfrm>
        </p:grpSpPr>
        <p:pic>
          <p:nvPicPr>
            <p:cNvPr id="2" name="Picture 2">
              <a:extLst>
                <a:ext uri="{FF2B5EF4-FFF2-40B4-BE49-F238E27FC236}">
                  <a16:creationId xmlns:a16="http://schemas.microsoft.com/office/drawing/2014/main" id="{4F25FF18-DCE2-4B71-9ADF-681F91F372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6" b="2101"/>
            <a:stretch/>
          </p:blipFill>
          <p:spPr bwMode="auto">
            <a:xfrm>
              <a:off x="3408413" y="1530393"/>
              <a:ext cx="5648321" cy="471329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5669ADBF-8695-7D13-0343-B1452E252410}"/>
                </a:ext>
              </a:extLst>
            </p:cNvPr>
            <p:cNvSpPr>
              <a:spLocks noChangeAspect="1"/>
            </p:cNvSpPr>
            <p:nvPr/>
          </p:nvSpPr>
          <p:spPr>
            <a:xfrm>
              <a:off x="7060554" y="1552728"/>
              <a:ext cx="1325563" cy="132556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CFA0EF9-FDAF-9086-62BF-2F730129FC26}"/>
                </a:ext>
              </a:extLst>
            </p:cNvPr>
            <p:cNvSpPr>
              <a:spLocks noChangeAspect="1"/>
            </p:cNvSpPr>
            <p:nvPr/>
          </p:nvSpPr>
          <p:spPr>
            <a:xfrm>
              <a:off x="3511513" y="2522740"/>
              <a:ext cx="995173" cy="99517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BB742AE-33D7-818D-23CA-926866728E55}"/>
                </a:ext>
              </a:extLst>
            </p:cNvPr>
            <p:cNvSpPr>
              <a:spLocks noChangeAspect="1"/>
            </p:cNvSpPr>
            <p:nvPr/>
          </p:nvSpPr>
          <p:spPr>
            <a:xfrm>
              <a:off x="6902336" y="4607526"/>
              <a:ext cx="1170769" cy="117076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5E4E9F6-A0D0-0186-7756-474174C08C9E}"/>
                </a:ext>
              </a:extLst>
            </p:cNvPr>
            <p:cNvSpPr>
              <a:spLocks noChangeAspect="1"/>
            </p:cNvSpPr>
            <p:nvPr/>
          </p:nvSpPr>
          <p:spPr>
            <a:xfrm>
              <a:off x="8088085" y="3883440"/>
              <a:ext cx="762000" cy="7620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4987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Knowledge Areas (KAs) Mapping to Job Roles</a:t>
            </a:r>
            <a:endParaRPr lang="en-GB">
              <a:latin typeface="Titillium Web" panose="00000400000000000000" pitchFamily="2" charset="0"/>
            </a:endParaRPr>
          </a:p>
        </p:txBody>
      </p:sp>
      <p:pic>
        <p:nvPicPr>
          <p:cNvPr id="12" name="Picture 11">
            <a:extLst>
              <a:ext uri="{FF2B5EF4-FFF2-40B4-BE49-F238E27FC236}">
                <a16:creationId xmlns:a16="http://schemas.microsoft.com/office/drawing/2014/main" id="{9CD6DF22-D842-BA8F-E860-8AD4F20988B9}"/>
              </a:ext>
            </a:extLst>
          </p:cNvPr>
          <p:cNvPicPr>
            <a:picLocks noChangeAspect="1"/>
          </p:cNvPicPr>
          <p:nvPr/>
        </p:nvPicPr>
        <p:blipFill>
          <a:blip r:embed="rId3"/>
          <a:stretch>
            <a:fillRect/>
          </a:stretch>
        </p:blipFill>
        <p:spPr>
          <a:xfrm>
            <a:off x="2040204" y="1325563"/>
            <a:ext cx="7402560" cy="5084022"/>
          </a:xfrm>
          <a:prstGeom prst="rect">
            <a:avLst/>
          </a:prstGeom>
        </p:spPr>
      </p:pic>
      <p:pic>
        <p:nvPicPr>
          <p:cNvPr id="3" name="Picture 2" descr="A black and red logo&#10;&#10;Description automatically generated with low confidence">
            <a:extLst>
              <a:ext uri="{FF2B5EF4-FFF2-40B4-BE49-F238E27FC236}">
                <a16:creationId xmlns:a16="http://schemas.microsoft.com/office/drawing/2014/main" id="{705669FC-518D-F35D-0AF3-C872C0C32D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305223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13DF-A33F-5D23-038B-3ABEB9063C1D}"/>
              </a:ext>
            </a:extLst>
          </p:cNvPr>
          <p:cNvSpPr>
            <a:spLocks noGrp="1"/>
          </p:cNvSpPr>
          <p:nvPr>
            <p:ph type="title"/>
          </p:nvPr>
        </p:nvSpPr>
        <p:spPr/>
        <p:txBody>
          <a:bodyPr/>
          <a:lstStyle/>
          <a:p>
            <a:r>
              <a:rPr lang="en-GB"/>
              <a:t>What Next?</a:t>
            </a:r>
          </a:p>
        </p:txBody>
      </p:sp>
      <p:sp>
        <p:nvSpPr>
          <p:cNvPr id="3" name="Content Placeholder 2">
            <a:extLst>
              <a:ext uri="{FF2B5EF4-FFF2-40B4-BE49-F238E27FC236}">
                <a16:creationId xmlns:a16="http://schemas.microsoft.com/office/drawing/2014/main" id="{F28D2B2D-83C3-1DCE-B277-D006B5B9754C}"/>
              </a:ext>
            </a:extLst>
          </p:cNvPr>
          <p:cNvSpPr>
            <a:spLocks noGrp="1"/>
          </p:cNvSpPr>
          <p:nvPr>
            <p:ph idx="1"/>
          </p:nvPr>
        </p:nvSpPr>
        <p:spPr/>
        <p:txBody>
          <a:bodyPr/>
          <a:lstStyle/>
          <a:p>
            <a:r>
              <a:rPr lang="en-GB"/>
              <a:t>This workshop has been the first phase of the planned deliverable to explore </a:t>
            </a:r>
            <a:r>
              <a:rPr lang="en-GB" err="1"/>
              <a:t>CyBOK</a:t>
            </a:r>
            <a:r>
              <a:rPr lang="en-GB"/>
              <a:t> with established partners in the Education and Local Authority sectors. We have focused on only four of the KAs represented in the </a:t>
            </a:r>
            <a:r>
              <a:rPr lang="en-GB" err="1"/>
              <a:t>CyBOK</a:t>
            </a:r>
            <a:r>
              <a:rPr lang="en-GB"/>
              <a:t> knowledge base. We are planning to deliver further phases delivering workshops based around some of the other KAs. Your feedback on this workshop is greatly appreciated, and will steer our decisions on other KAs to deliver on in the future.</a:t>
            </a:r>
          </a:p>
          <a:p>
            <a:endParaRPr lang="en-GB"/>
          </a:p>
        </p:txBody>
      </p:sp>
      <p:pic>
        <p:nvPicPr>
          <p:cNvPr id="5" name="Picture 4" descr="A black and red logo&#10;&#10;Description automatically generated with low confidence">
            <a:extLst>
              <a:ext uri="{FF2B5EF4-FFF2-40B4-BE49-F238E27FC236}">
                <a16:creationId xmlns:a16="http://schemas.microsoft.com/office/drawing/2014/main" id="{792D7249-4367-E989-1D87-0A0FFA866B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210523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421C31-DBEB-4CFB-8708-0A4E4F143E37}"/>
              </a:ext>
            </a:extLst>
          </p:cNvPr>
          <p:cNvSpPr>
            <a:spLocks noGrp="1"/>
          </p:cNvSpPr>
          <p:nvPr>
            <p:ph type="body" sz="quarter" idx="10"/>
          </p:nvPr>
        </p:nvSpPr>
        <p:spPr/>
        <p:txBody>
          <a:bodyPr/>
          <a:lstStyle/>
          <a:p>
            <a:r>
              <a:rPr lang="en-GB" dirty="0">
                <a:latin typeface="Titillium Web" panose="00000400000000000000" pitchFamily="2" charset="0"/>
              </a:rPr>
              <a:t>CyBOK Workshop for Local Authorities / Education</a:t>
            </a:r>
          </a:p>
        </p:txBody>
      </p:sp>
      <p:sp>
        <p:nvSpPr>
          <p:cNvPr id="3" name="Text Placeholder 2">
            <a:extLst>
              <a:ext uri="{FF2B5EF4-FFF2-40B4-BE49-F238E27FC236}">
                <a16:creationId xmlns:a16="http://schemas.microsoft.com/office/drawing/2014/main" id="{DF36836E-D3F1-4A8A-A58A-4321F2A1442B}"/>
              </a:ext>
            </a:extLst>
          </p:cNvPr>
          <p:cNvSpPr>
            <a:spLocks noGrp="1"/>
          </p:cNvSpPr>
          <p:nvPr>
            <p:ph type="body" sz="quarter" idx="11"/>
          </p:nvPr>
        </p:nvSpPr>
        <p:spPr/>
        <p:txBody>
          <a:bodyPr/>
          <a:lstStyle/>
          <a:p>
            <a:r>
              <a:rPr lang="en-GB">
                <a:latin typeface="Titillium Web" panose="00000400000000000000" pitchFamily="2" charset="0"/>
              </a:rPr>
              <a:t>Thinking outside the (Cy)</a:t>
            </a:r>
            <a:r>
              <a:rPr lang="en-GB" err="1">
                <a:latin typeface="Titillium Web" panose="00000400000000000000" pitchFamily="2" charset="0"/>
              </a:rPr>
              <a:t>BoX</a:t>
            </a:r>
            <a:endParaRPr lang="en-GB">
              <a:latin typeface="Titillium Web" panose="00000400000000000000" pitchFamily="2" charset="0"/>
            </a:endParaRPr>
          </a:p>
        </p:txBody>
      </p:sp>
      <p:sp>
        <p:nvSpPr>
          <p:cNvPr id="4" name="Text Placeholder 3">
            <a:extLst>
              <a:ext uri="{FF2B5EF4-FFF2-40B4-BE49-F238E27FC236}">
                <a16:creationId xmlns:a16="http://schemas.microsoft.com/office/drawing/2014/main" id="{B3F1C2E5-C450-4565-93A9-68A50C01014A}"/>
              </a:ext>
            </a:extLst>
          </p:cNvPr>
          <p:cNvSpPr>
            <a:spLocks noGrp="1"/>
          </p:cNvSpPr>
          <p:nvPr>
            <p:ph type="body" sz="quarter" idx="12"/>
          </p:nvPr>
        </p:nvSpPr>
        <p:spPr>
          <a:xfrm>
            <a:off x="806497" y="3615293"/>
            <a:ext cx="9972882" cy="783544"/>
          </a:xfrm>
        </p:spPr>
        <p:txBody>
          <a:bodyPr>
            <a:noAutofit/>
          </a:bodyPr>
          <a:lstStyle/>
          <a:p>
            <a:r>
              <a:rPr lang="en-GB" dirty="0">
                <a:latin typeface="Titillium Web" panose="00000400000000000000" pitchFamily="2" charset="0"/>
              </a:rPr>
              <a:t>Dr Cla</a:t>
            </a:r>
            <a:r>
              <a:rPr lang="en-GB" dirty="0"/>
              <a:t>re Johnson | Dr Jack Whitter-Jones | Andrew Johnson</a:t>
            </a:r>
          </a:p>
          <a:p>
            <a:endParaRPr lang="en-GB" sz="1600" dirty="0"/>
          </a:p>
          <a:p>
            <a:endParaRPr lang="en-GB" sz="1600" dirty="0"/>
          </a:p>
          <a:p>
            <a:pPr algn="l">
              <a:lnSpc>
                <a:spcPct val="100000"/>
              </a:lnSpc>
              <a:spcBef>
                <a:spcPts val="0"/>
              </a:spcBef>
            </a:pPr>
            <a:r>
              <a:rPr lang="en-GB" sz="1400" dirty="0"/>
              <a:t>CyBOK © Crown Copyright, The National Cyber Security Centre 2023, licensed under the Open Government Licence: http://www.nationalarchives.gov.uk/doc/opengovernment-licence/.</a:t>
            </a:r>
          </a:p>
          <a:p>
            <a:pPr algn="l">
              <a:lnSpc>
                <a:spcPct val="100000"/>
              </a:lnSpc>
              <a:spcBef>
                <a:spcPts val="0"/>
              </a:spcBef>
            </a:pPr>
            <a:endParaRPr lang="en-GB" sz="1400" dirty="0"/>
          </a:p>
          <a:p>
            <a:pPr algn="l">
              <a:lnSpc>
                <a:spcPct val="100000"/>
              </a:lnSpc>
              <a:spcBef>
                <a:spcPts val="0"/>
              </a:spcBef>
            </a:pPr>
            <a:r>
              <a:rPr lang="en-US" sz="1400" dirty="0">
                <a:latin typeface="Titillium Web" panose="00000400000000000000" pitchFamily="2" charset="0"/>
              </a:rPr>
              <a:t>When you use this information under the Open Government </a:t>
            </a:r>
            <a:r>
              <a:rPr lang="en-US" sz="1400" dirty="0" err="1">
                <a:latin typeface="Titillium Web" panose="00000400000000000000" pitchFamily="2" charset="0"/>
              </a:rPr>
              <a:t>Licence</a:t>
            </a:r>
            <a:r>
              <a:rPr lang="en-US" sz="1400" dirty="0">
                <a:latin typeface="Titillium Web" panose="00000400000000000000" pitchFamily="2" charset="0"/>
              </a:rPr>
              <a:t>, you should include the following attribution: CyBOK Workshop for Local Authorities / Education © Crown Copyright, The National Cyber Security Centre 2023, licensed under the Open Government </a:t>
            </a:r>
            <a:r>
              <a:rPr lang="en-US" sz="1400" dirty="0" err="1">
                <a:latin typeface="Titillium Web" panose="00000400000000000000" pitchFamily="2" charset="0"/>
              </a:rPr>
              <a:t>Licence</a:t>
            </a:r>
            <a:r>
              <a:rPr lang="en-US" sz="1400" dirty="0">
                <a:latin typeface="Titillium Web" panose="00000400000000000000" pitchFamily="2" charset="0"/>
              </a:rPr>
              <a:t> http://www.nationalarchives.gov.uk/doc/opengovernment-licence/.</a:t>
            </a:r>
          </a:p>
          <a:p>
            <a:pPr algn="l"/>
            <a:endParaRPr lang="en-GB" sz="1600" dirty="0">
              <a:latin typeface="Titillium Web" panose="00000400000000000000" pitchFamily="2" charset="0"/>
            </a:endParaRPr>
          </a:p>
        </p:txBody>
      </p:sp>
      <p:pic>
        <p:nvPicPr>
          <p:cNvPr id="7" name="Picture 6" descr="A black and red logo&#10;&#10;Description automatically generated with low confidence">
            <a:extLst>
              <a:ext uri="{FF2B5EF4-FFF2-40B4-BE49-F238E27FC236}">
                <a16:creationId xmlns:a16="http://schemas.microsoft.com/office/drawing/2014/main" id="{7470DBCC-9BD8-35C1-D9C0-0F007ADA0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025" y="6120028"/>
            <a:ext cx="1839465" cy="617851"/>
          </a:xfrm>
          <a:prstGeom prst="rect">
            <a:avLst/>
          </a:prstGeom>
        </p:spPr>
      </p:pic>
    </p:spTree>
    <p:extLst>
      <p:ext uri="{BB962C8B-B14F-4D97-AF65-F5344CB8AC3E}">
        <p14:creationId xmlns:p14="http://schemas.microsoft.com/office/powerpoint/2010/main" val="159081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13DF-A33F-5D23-038B-3ABEB9063C1D}"/>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F28D2B2D-83C3-1DCE-B277-D006B5B9754C}"/>
              </a:ext>
            </a:extLst>
          </p:cNvPr>
          <p:cNvSpPr>
            <a:spLocks noGrp="1"/>
          </p:cNvSpPr>
          <p:nvPr>
            <p:ph idx="1"/>
          </p:nvPr>
        </p:nvSpPr>
        <p:spPr>
          <a:xfrm>
            <a:off x="2634342" y="1958975"/>
            <a:ext cx="8719457" cy="2155825"/>
          </a:xfrm>
        </p:spPr>
        <p:txBody>
          <a:bodyPr>
            <a:normAutofit/>
          </a:bodyPr>
          <a:lstStyle/>
          <a:p>
            <a:r>
              <a:rPr lang="en-GB" sz="2000" err="1"/>
              <a:t>CyBOK</a:t>
            </a:r>
            <a:r>
              <a:rPr lang="en-GB" sz="2000"/>
              <a:t> Home Page - </a:t>
            </a:r>
            <a:r>
              <a:rPr lang="en-GB" sz="2000">
                <a:hlinkClick r:id="rId2"/>
              </a:rPr>
              <a:t>https://www.cybok.org/</a:t>
            </a:r>
            <a:endParaRPr lang="en-GB" sz="2000"/>
          </a:p>
          <a:p>
            <a:endParaRPr lang="en-GB" sz="2000"/>
          </a:p>
          <a:p>
            <a:endParaRPr lang="en-GB" sz="2000"/>
          </a:p>
          <a:p>
            <a:r>
              <a:rPr lang="en-GB" sz="2000" err="1"/>
              <a:t>CyBOK</a:t>
            </a:r>
            <a:r>
              <a:rPr lang="en-GB" sz="2000"/>
              <a:t> KAs - </a:t>
            </a:r>
            <a:r>
              <a:rPr lang="en-GB" sz="2000">
                <a:hlinkClick r:id="rId3"/>
              </a:rPr>
              <a:t>https://www.cybok.org/knowledgebase1_1/</a:t>
            </a:r>
            <a:endParaRPr lang="en-GB" sz="2000"/>
          </a:p>
          <a:p>
            <a:endParaRPr lang="en-GB" sz="2000"/>
          </a:p>
        </p:txBody>
      </p:sp>
      <p:pic>
        <p:nvPicPr>
          <p:cNvPr id="5" name="Picture 4" descr="A black and red logo&#10;&#10;Description automatically generated with low confidence">
            <a:extLst>
              <a:ext uri="{FF2B5EF4-FFF2-40B4-BE49-F238E27FC236}">
                <a16:creationId xmlns:a16="http://schemas.microsoft.com/office/drawing/2014/main" id="{E4D16305-6479-2F84-6E38-8F0C5542F6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pic>
        <p:nvPicPr>
          <p:cNvPr id="6" name="Graphic 5" descr="World with solid fill">
            <a:extLst>
              <a:ext uri="{FF2B5EF4-FFF2-40B4-BE49-F238E27FC236}">
                <a16:creationId xmlns:a16="http://schemas.microsoft.com/office/drawing/2014/main" id="{A34C62F8-19AB-C8E0-C6E8-575D0CC7FF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9313" y="1766207"/>
            <a:ext cx="783771" cy="783771"/>
          </a:xfrm>
          <a:prstGeom prst="rect">
            <a:avLst/>
          </a:prstGeom>
        </p:spPr>
      </p:pic>
      <p:pic>
        <p:nvPicPr>
          <p:cNvPr id="9" name="Graphic 8" descr="World with solid fill">
            <a:extLst>
              <a:ext uri="{FF2B5EF4-FFF2-40B4-BE49-F238E27FC236}">
                <a16:creationId xmlns:a16="http://schemas.microsoft.com/office/drawing/2014/main" id="{C06B08CC-33BF-C8EF-5B45-23E3C92178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9313" y="2889927"/>
            <a:ext cx="783771" cy="783771"/>
          </a:xfrm>
          <a:prstGeom prst="rect">
            <a:avLst/>
          </a:prstGeom>
        </p:spPr>
      </p:pic>
    </p:spTree>
    <p:extLst>
      <p:ext uri="{BB962C8B-B14F-4D97-AF65-F5344CB8AC3E}">
        <p14:creationId xmlns:p14="http://schemas.microsoft.com/office/powerpoint/2010/main" val="200468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13DF-A33F-5D23-038B-3ABEB9063C1D}"/>
              </a:ext>
            </a:extLst>
          </p:cNvPr>
          <p:cNvSpPr>
            <a:spLocks noGrp="1"/>
          </p:cNvSpPr>
          <p:nvPr>
            <p:ph type="title"/>
          </p:nvPr>
        </p:nvSpPr>
        <p:spPr/>
        <p:txBody>
          <a:bodyPr/>
          <a:lstStyle/>
          <a:p>
            <a:r>
              <a:rPr lang="en-GB"/>
              <a:t>THANK YOU FOR ATTENDING!!	</a:t>
            </a:r>
          </a:p>
        </p:txBody>
      </p:sp>
      <p:sp>
        <p:nvSpPr>
          <p:cNvPr id="3" name="Content Placeholder 2">
            <a:extLst>
              <a:ext uri="{FF2B5EF4-FFF2-40B4-BE49-F238E27FC236}">
                <a16:creationId xmlns:a16="http://schemas.microsoft.com/office/drawing/2014/main" id="{F28D2B2D-83C3-1DCE-B277-D006B5B9754C}"/>
              </a:ext>
            </a:extLst>
          </p:cNvPr>
          <p:cNvSpPr>
            <a:spLocks noGrp="1"/>
          </p:cNvSpPr>
          <p:nvPr>
            <p:ph idx="1"/>
          </p:nvPr>
        </p:nvSpPr>
        <p:spPr/>
        <p:txBody>
          <a:bodyPr/>
          <a:lstStyle/>
          <a:p>
            <a:pPr algn="ctr"/>
            <a:r>
              <a:rPr lang="en-GB" sz="3600" b="1"/>
              <a:t>Any Further Questions?</a:t>
            </a:r>
          </a:p>
          <a:p>
            <a:pPr algn="ctr"/>
            <a:endParaRPr lang="en-GB" sz="3600" b="1"/>
          </a:p>
          <a:p>
            <a:pPr algn="ctr"/>
            <a:endParaRPr lang="en-GB" sz="3600" b="1"/>
          </a:p>
          <a:p>
            <a:endParaRPr lang="en-GB"/>
          </a:p>
        </p:txBody>
      </p:sp>
      <p:pic>
        <p:nvPicPr>
          <p:cNvPr id="6" name="Graphic 5" descr="Questions outline">
            <a:extLst>
              <a:ext uri="{FF2B5EF4-FFF2-40B4-BE49-F238E27FC236}">
                <a16:creationId xmlns:a16="http://schemas.microsoft.com/office/drawing/2014/main" id="{B50D0D27-EEFF-4DE2-41FF-A92F0390D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7575" y="2492297"/>
            <a:ext cx="3036849" cy="3036849"/>
          </a:xfrm>
          <a:prstGeom prst="rect">
            <a:avLst/>
          </a:prstGeom>
          <a:effectLst>
            <a:outerShdw blurRad="50800" dist="38100" dir="16200000" rotWithShape="0">
              <a:prstClr val="black">
                <a:alpha val="40000"/>
              </a:prstClr>
            </a:outerShdw>
          </a:effectLst>
        </p:spPr>
      </p:pic>
      <p:pic>
        <p:nvPicPr>
          <p:cNvPr id="5" name="Picture 4" descr="A black and red logo&#10;&#10;Description automatically generated with low confidence">
            <a:extLst>
              <a:ext uri="{FF2B5EF4-FFF2-40B4-BE49-F238E27FC236}">
                <a16:creationId xmlns:a16="http://schemas.microsoft.com/office/drawing/2014/main" id="{160DFB5F-658E-0631-4A0F-E09BA7E4F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3747925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13DF-A33F-5D23-038B-3ABEB9063C1D}"/>
              </a:ext>
            </a:extLst>
          </p:cNvPr>
          <p:cNvSpPr>
            <a:spLocks noGrp="1"/>
          </p:cNvSpPr>
          <p:nvPr>
            <p:ph type="title"/>
          </p:nvPr>
        </p:nvSpPr>
        <p:spPr/>
        <p:txBody>
          <a:bodyPr/>
          <a:lstStyle/>
          <a:p>
            <a:r>
              <a:rPr lang="en-GB"/>
              <a:t>Our Expertise</a:t>
            </a:r>
          </a:p>
        </p:txBody>
      </p:sp>
      <p:sp>
        <p:nvSpPr>
          <p:cNvPr id="3" name="Content Placeholder 2">
            <a:extLst>
              <a:ext uri="{FF2B5EF4-FFF2-40B4-BE49-F238E27FC236}">
                <a16:creationId xmlns:a16="http://schemas.microsoft.com/office/drawing/2014/main" id="{F28D2B2D-83C3-1DCE-B277-D006B5B9754C}"/>
              </a:ext>
            </a:extLst>
          </p:cNvPr>
          <p:cNvSpPr>
            <a:spLocks noGrp="1"/>
          </p:cNvSpPr>
          <p:nvPr>
            <p:ph idx="1"/>
          </p:nvPr>
        </p:nvSpPr>
        <p:spPr>
          <a:xfrm>
            <a:off x="2381250" y="1825625"/>
            <a:ext cx="9248775" cy="3800734"/>
          </a:xfrm>
        </p:spPr>
        <p:txBody>
          <a:bodyPr/>
          <a:lstStyle/>
          <a:p>
            <a:r>
              <a:rPr lang="en-GB"/>
              <a:t>We have experience working with academia to developing degree programmes that align with </a:t>
            </a:r>
            <a:r>
              <a:rPr lang="en-GB" err="1"/>
              <a:t>CyBOK</a:t>
            </a:r>
            <a:r>
              <a:rPr lang="en-GB"/>
              <a:t>, and certified by the NCSC.</a:t>
            </a:r>
          </a:p>
          <a:p>
            <a:endParaRPr lang="en-GB"/>
          </a:p>
          <a:p>
            <a:endParaRPr lang="en-GB"/>
          </a:p>
          <a:p>
            <a:r>
              <a:rPr lang="en-GB"/>
              <a:t>Through our work in the defence section, we have a strong background in secure communications and a thorough understanding the importance of cyber security awareness.</a:t>
            </a:r>
          </a:p>
          <a:p>
            <a:endParaRPr lang="en-GB">
              <a:highlight>
                <a:srgbClr val="FFFF00"/>
              </a:highlight>
            </a:endParaRPr>
          </a:p>
          <a:p>
            <a:endParaRPr lang="en-GB">
              <a:highlight>
                <a:srgbClr val="FFFF00"/>
              </a:highlight>
            </a:endParaRPr>
          </a:p>
          <a:p>
            <a:r>
              <a:rPr lang="en-GB"/>
              <a:t>We have existing relationships with Local Authorities responsible for education networks and Welsh Government Education teams.</a:t>
            </a:r>
          </a:p>
        </p:txBody>
      </p:sp>
      <p:pic>
        <p:nvPicPr>
          <p:cNvPr id="5" name="Picture 4" descr="A black and red logo&#10;&#10;Description automatically generated with low confidence">
            <a:extLst>
              <a:ext uri="{FF2B5EF4-FFF2-40B4-BE49-F238E27FC236}">
                <a16:creationId xmlns:a16="http://schemas.microsoft.com/office/drawing/2014/main" id="{3B4BDA90-2C74-4658-A250-10897E30E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pic>
        <p:nvPicPr>
          <p:cNvPr id="18" name="Graphic 17" descr="Meeting with solid fill">
            <a:extLst>
              <a:ext uri="{FF2B5EF4-FFF2-40B4-BE49-F238E27FC236}">
                <a16:creationId xmlns:a16="http://schemas.microsoft.com/office/drawing/2014/main" id="{5FB839E7-72CF-496B-38A4-E65111958B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1544" y="4310429"/>
            <a:ext cx="914400" cy="914400"/>
          </a:xfrm>
          <a:prstGeom prst="rect">
            <a:avLst/>
          </a:prstGeom>
        </p:spPr>
      </p:pic>
      <p:grpSp>
        <p:nvGrpSpPr>
          <p:cNvPr id="22" name="Group 21">
            <a:extLst>
              <a:ext uri="{FF2B5EF4-FFF2-40B4-BE49-F238E27FC236}">
                <a16:creationId xmlns:a16="http://schemas.microsoft.com/office/drawing/2014/main" id="{1214C707-5654-61AF-3DB7-CBE8683D40BD}"/>
              </a:ext>
            </a:extLst>
          </p:cNvPr>
          <p:cNvGrpSpPr/>
          <p:nvPr/>
        </p:nvGrpSpPr>
        <p:grpSpPr>
          <a:xfrm>
            <a:off x="1170393" y="1566309"/>
            <a:ext cx="958035" cy="922784"/>
            <a:chOff x="436968" y="1575834"/>
            <a:chExt cx="958035" cy="922784"/>
          </a:xfrm>
        </p:grpSpPr>
        <p:pic>
          <p:nvPicPr>
            <p:cNvPr id="6" name="Graphic 5" descr="Graduation cap with solid fill">
              <a:extLst>
                <a:ext uri="{FF2B5EF4-FFF2-40B4-BE49-F238E27FC236}">
                  <a16:creationId xmlns:a16="http://schemas.microsoft.com/office/drawing/2014/main" id="{DC0E60E5-50CF-6F7B-8B8B-C6A30D3C42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968" y="1575834"/>
              <a:ext cx="914400" cy="914400"/>
            </a:xfrm>
            <a:prstGeom prst="rect">
              <a:avLst/>
            </a:prstGeom>
          </p:spPr>
        </p:pic>
        <p:pic>
          <p:nvPicPr>
            <p:cNvPr id="20" name="Graphic 19" descr="Diploma with solid fill">
              <a:extLst>
                <a:ext uri="{FF2B5EF4-FFF2-40B4-BE49-F238E27FC236}">
                  <a16:creationId xmlns:a16="http://schemas.microsoft.com/office/drawing/2014/main" id="{036323ED-3316-71BA-F0EB-640EA3668A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6269" y="1989884"/>
              <a:ext cx="508734" cy="508734"/>
            </a:xfrm>
            <a:prstGeom prst="rect">
              <a:avLst/>
            </a:prstGeom>
          </p:spPr>
        </p:pic>
      </p:grpSp>
      <p:grpSp>
        <p:nvGrpSpPr>
          <p:cNvPr id="25" name="Group 24">
            <a:extLst>
              <a:ext uri="{FF2B5EF4-FFF2-40B4-BE49-F238E27FC236}">
                <a16:creationId xmlns:a16="http://schemas.microsoft.com/office/drawing/2014/main" id="{31F9EF8A-8A4A-D184-A693-2BF6F1CA6C0E}"/>
              </a:ext>
            </a:extLst>
          </p:cNvPr>
          <p:cNvGrpSpPr/>
          <p:nvPr/>
        </p:nvGrpSpPr>
        <p:grpSpPr>
          <a:xfrm>
            <a:off x="1162494" y="2964055"/>
            <a:ext cx="914400" cy="914400"/>
            <a:chOff x="760687" y="2777076"/>
            <a:chExt cx="914400" cy="914400"/>
          </a:xfrm>
        </p:grpSpPr>
        <p:grpSp>
          <p:nvGrpSpPr>
            <p:cNvPr id="24" name="Group 23">
              <a:extLst>
                <a:ext uri="{FF2B5EF4-FFF2-40B4-BE49-F238E27FC236}">
                  <a16:creationId xmlns:a16="http://schemas.microsoft.com/office/drawing/2014/main" id="{A8973A07-6D5D-BA32-8A11-67A6679EB989}"/>
                </a:ext>
              </a:extLst>
            </p:cNvPr>
            <p:cNvGrpSpPr/>
            <p:nvPr/>
          </p:nvGrpSpPr>
          <p:grpSpPr>
            <a:xfrm>
              <a:off x="760687" y="2777076"/>
              <a:ext cx="914400" cy="914400"/>
              <a:chOff x="760687" y="2777076"/>
              <a:chExt cx="914400" cy="914400"/>
            </a:xfrm>
          </p:grpSpPr>
          <p:pic>
            <p:nvPicPr>
              <p:cNvPr id="12" name="Graphic 11" descr="Shield with solid fill">
                <a:extLst>
                  <a:ext uri="{FF2B5EF4-FFF2-40B4-BE49-F238E27FC236}">
                    <a16:creationId xmlns:a16="http://schemas.microsoft.com/office/drawing/2014/main" id="{7D469155-63D4-08D3-DF72-9FB3490645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0687" y="2777076"/>
                <a:ext cx="914400" cy="914400"/>
              </a:xfrm>
              <a:prstGeom prst="rect">
                <a:avLst/>
              </a:prstGeom>
            </p:spPr>
          </p:pic>
          <p:pic>
            <p:nvPicPr>
              <p:cNvPr id="21" name="Graphic 20" descr="Shield with solid fill">
                <a:extLst>
                  <a:ext uri="{FF2B5EF4-FFF2-40B4-BE49-F238E27FC236}">
                    <a16:creationId xmlns:a16="http://schemas.microsoft.com/office/drawing/2014/main" id="{7BBD7F16-5568-778D-9090-E7ABA4B0AD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661" y="2828050"/>
                <a:ext cx="812453" cy="812453"/>
              </a:xfrm>
              <a:prstGeom prst="rect">
                <a:avLst/>
              </a:prstGeom>
            </p:spPr>
          </p:pic>
        </p:grpSp>
        <p:pic>
          <p:nvPicPr>
            <p:cNvPr id="8" name="Graphic 7" descr="Satellite dish with solid fill">
              <a:extLst>
                <a:ext uri="{FF2B5EF4-FFF2-40B4-BE49-F238E27FC236}">
                  <a16:creationId xmlns:a16="http://schemas.microsoft.com/office/drawing/2014/main" id="{EDC285FC-82C8-8085-0288-260B96D56A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8200" y="3223036"/>
              <a:ext cx="448273" cy="448273"/>
            </a:xfrm>
            <a:prstGeom prst="rect">
              <a:avLst/>
            </a:prstGeom>
          </p:spPr>
        </p:pic>
        <p:pic>
          <p:nvPicPr>
            <p:cNvPr id="10" name="Graphic 9" descr="Satellite with solid fill">
              <a:extLst>
                <a:ext uri="{FF2B5EF4-FFF2-40B4-BE49-F238E27FC236}">
                  <a16:creationId xmlns:a16="http://schemas.microsoft.com/office/drawing/2014/main" id="{CD7B2A02-510C-E174-292E-FBA333335D2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38848" y="2843709"/>
              <a:ext cx="385266" cy="385266"/>
            </a:xfrm>
            <a:prstGeom prst="rect">
              <a:avLst/>
            </a:prstGeom>
          </p:spPr>
        </p:pic>
      </p:grpSp>
    </p:spTree>
    <p:extLst>
      <p:ext uri="{BB962C8B-B14F-4D97-AF65-F5344CB8AC3E}">
        <p14:creationId xmlns:p14="http://schemas.microsoft.com/office/powerpoint/2010/main" val="186634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47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F6E4-EF01-3CE7-6341-2643A86EFD17}"/>
              </a:ext>
            </a:extLst>
          </p:cNvPr>
          <p:cNvSpPr>
            <a:spLocks noGrp="1"/>
          </p:cNvSpPr>
          <p:nvPr>
            <p:ph type="title"/>
          </p:nvPr>
        </p:nvSpPr>
        <p:spPr>
          <a:xfrm>
            <a:off x="838200" y="0"/>
            <a:ext cx="10515600" cy="1325563"/>
          </a:xfrm>
          <a:ln>
            <a:noFill/>
          </a:ln>
          <a:effectLst/>
          <a:scene3d>
            <a:camera prst="orthographicFront">
              <a:rot lat="0" lon="0" rev="0"/>
            </a:camera>
            <a:lightRig rig="glow" dir="t">
              <a:rot lat="0" lon="0" rev="4800000"/>
            </a:lightRig>
          </a:scene3d>
          <a:sp3d prstMaterial="matte">
            <a:bevelT w="127000" h="63500"/>
          </a:sp3d>
        </p:spPr>
        <p:txBody>
          <a:bodyPr anchor="ctr">
            <a:normAutofit/>
          </a:bodyPr>
          <a:lstStyle/>
          <a:p>
            <a:r>
              <a:rPr lang="en-GB" err="1"/>
              <a:t>CyBOK</a:t>
            </a:r>
            <a:r>
              <a:rPr lang="en-GB"/>
              <a:t> Overview:</a:t>
            </a:r>
            <a:br>
              <a:rPr lang="en-GB"/>
            </a:br>
            <a:r>
              <a:rPr lang="en-GB"/>
              <a:t>What is </a:t>
            </a:r>
            <a:r>
              <a:rPr lang="en-GB" err="1"/>
              <a:t>CyBOK</a:t>
            </a:r>
            <a:r>
              <a:rPr lang="en-GB"/>
              <a:t>?</a:t>
            </a:r>
          </a:p>
        </p:txBody>
      </p:sp>
      <p:graphicFrame>
        <p:nvGraphicFramePr>
          <p:cNvPr id="5" name="Content Placeholder 2">
            <a:extLst>
              <a:ext uri="{FF2B5EF4-FFF2-40B4-BE49-F238E27FC236}">
                <a16:creationId xmlns:a16="http://schemas.microsoft.com/office/drawing/2014/main" id="{3A3AC276-73B1-306E-5722-87D5A0194C84}"/>
              </a:ext>
            </a:extLst>
          </p:cNvPr>
          <p:cNvGraphicFramePr>
            <a:graphicFrameLocks noGrp="1"/>
          </p:cNvGraphicFramePr>
          <p:nvPr>
            <p:ph idx="1"/>
            <p:extLst>
              <p:ext uri="{D42A27DB-BD31-4B8C-83A1-F6EECF244321}">
                <p14:modId xmlns:p14="http://schemas.microsoft.com/office/powerpoint/2010/main" val="500126602"/>
              </p:ext>
            </p:extLst>
          </p:nvPr>
        </p:nvGraphicFramePr>
        <p:xfrm>
          <a:off x="853749" y="3206555"/>
          <a:ext cx="10515600" cy="380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8">
            <a:extLst>
              <a:ext uri="{FF2B5EF4-FFF2-40B4-BE49-F238E27FC236}">
                <a16:creationId xmlns:a16="http://schemas.microsoft.com/office/drawing/2014/main" id="{B50B4C43-56EC-1A47-1508-5E09219BCE8E}"/>
              </a:ext>
            </a:extLst>
          </p:cNvPr>
          <p:cNvPicPr>
            <a:picLocks noChangeAspect="1"/>
          </p:cNvPicPr>
          <p:nvPr/>
        </p:nvPicPr>
        <p:blipFill>
          <a:blip r:embed="rId8"/>
          <a:stretch>
            <a:fillRect/>
          </a:stretch>
        </p:blipFill>
        <p:spPr>
          <a:xfrm>
            <a:off x="1271712" y="1434423"/>
            <a:ext cx="9648577" cy="2388021"/>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a:bevelT w="127000" h="63500"/>
          </a:sp3d>
        </p:spPr>
      </p:pic>
      <p:pic>
        <p:nvPicPr>
          <p:cNvPr id="3" name="Picture 2" descr="A black and red logo&#10;&#10;Description automatically generated with low confidence">
            <a:extLst>
              <a:ext uri="{FF2B5EF4-FFF2-40B4-BE49-F238E27FC236}">
                <a16:creationId xmlns:a16="http://schemas.microsoft.com/office/drawing/2014/main" id="{BCD5212F-37D9-C4A5-84F6-1FBA2E2DFE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253902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1325563"/>
          </a:xfrm>
        </p:spPr>
        <p:txBody>
          <a:bodyPr anchor="ctr">
            <a:normAutofit/>
          </a:bodyPr>
          <a:lstStyle/>
          <a:p>
            <a:r>
              <a:rPr lang="en-GB" err="1"/>
              <a:t>CyBOK</a:t>
            </a:r>
            <a:r>
              <a:rPr lang="en-GB"/>
              <a:t> Overview:</a:t>
            </a:r>
            <a:br>
              <a:rPr lang="en-GB"/>
            </a:br>
            <a:r>
              <a:rPr lang="en-GB"/>
              <a:t>Target audience</a:t>
            </a:r>
          </a:p>
        </p:txBody>
      </p:sp>
      <p:graphicFrame>
        <p:nvGraphicFramePr>
          <p:cNvPr id="8" name="Content Placeholder 5">
            <a:extLst>
              <a:ext uri="{FF2B5EF4-FFF2-40B4-BE49-F238E27FC236}">
                <a16:creationId xmlns:a16="http://schemas.microsoft.com/office/drawing/2014/main" id="{AE286F40-2231-12FE-573B-C34C97291357}"/>
              </a:ext>
            </a:extLst>
          </p:cNvPr>
          <p:cNvGraphicFramePr>
            <a:graphicFrameLocks noGrp="1"/>
          </p:cNvGraphicFramePr>
          <p:nvPr>
            <p:ph idx="1"/>
            <p:extLst>
              <p:ext uri="{D42A27DB-BD31-4B8C-83A1-F6EECF244321}">
                <p14:modId xmlns:p14="http://schemas.microsoft.com/office/powerpoint/2010/main" val="3010807310"/>
              </p:ext>
            </p:extLst>
          </p:nvPr>
        </p:nvGraphicFramePr>
        <p:xfrm>
          <a:off x="838200" y="1825625"/>
          <a:ext cx="10515600" cy="3800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and red logo&#10;&#10;Description automatically generated with low confidence">
            <a:extLst>
              <a:ext uri="{FF2B5EF4-FFF2-40B4-BE49-F238E27FC236}">
                <a16:creationId xmlns:a16="http://schemas.microsoft.com/office/drawing/2014/main" id="{9BA961BD-CC05-E2D2-1F39-B3DC1B62E2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271857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1325563"/>
          </a:xfrm>
        </p:spPr>
        <p:txBody>
          <a:bodyPr anchor="ctr">
            <a:normAutofit/>
          </a:bodyPr>
          <a:lstStyle/>
          <a:p>
            <a:r>
              <a:rPr lang="en-GB" err="1"/>
              <a:t>CyBOK</a:t>
            </a:r>
            <a:r>
              <a:rPr lang="en-GB"/>
              <a:t> Overview:</a:t>
            </a:r>
            <a:br>
              <a:rPr lang="en-GB"/>
            </a:br>
            <a:r>
              <a:rPr lang="en-GB"/>
              <a:t>Knowledgebase Areas</a:t>
            </a:r>
          </a:p>
        </p:txBody>
      </p:sp>
      <p:pic>
        <p:nvPicPr>
          <p:cNvPr id="4" name="Picture 3" descr="A black and red logo&#10;&#10;Description automatically generated with low confidence">
            <a:extLst>
              <a:ext uri="{FF2B5EF4-FFF2-40B4-BE49-F238E27FC236}">
                <a16:creationId xmlns:a16="http://schemas.microsoft.com/office/drawing/2014/main" id="{CB4B0A0C-C8F0-70CE-05D3-4D96501B0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grpSp>
        <p:nvGrpSpPr>
          <p:cNvPr id="28" name="Group 27">
            <a:extLst>
              <a:ext uri="{FF2B5EF4-FFF2-40B4-BE49-F238E27FC236}">
                <a16:creationId xmlns:a16="http://schemas.microsoft.com/office/drawing/2014/main" id="{1AA35437-20E9-EA7E-4C1E-8083EA27F95D}"/>
              </a:ext>
            </a:extLst>
          </p:cNvPr>
          <p:cNvGrpSpPr/>
          <p:nvPr/>
        </p:nvGrpSpPr>
        <p:grpSpPr>
          <a:xfrm>
            <a:off x="3408413" y="1530393"/>
            <a:ext cx="5648321" cy="4713299"/>
            <a:chOff x="3408413" y="1530393"/>
            <a:chExt cx="5648321" cy="4713299"/>
          </a:xfrm>
        </p:grpSpPr>
        <p:pic>
          <p:nvPicPr>
            <p:cNvPr id="2" name="Picture 2">
              <a:extLst>
                <a:ext uri="{FF2B5EF4-FFF2-40B4-BE49-F238E27FC236}">
                  <a16:creationId xmlns:a16="http://schemas.microsoft.com/office/drawing/2014/main" id="{4F25FF18-DCE2-4B71-9ADF-681F91F372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6" b="2101"/>
            <a:stretch/>
          </p:blipFill>
          <p:spPr bwMode="auto">
            <a:xfrm>
              <a:off x="3408413" y="1530393"/>
              <a:ext cx="5648321" cy="471329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5669ADBF-8695-7D13-0343-B1452E252410}"/>
                </a:ext>
              </a:extLst>
            </p:cNvPr>
            <p:cNvSpPr>
              <a:spLocks noChangeAspect="1"/>
            </p:cNvSpPr>
            <p:nvPr/>
          </p:nvSpPr>
          <p:spPr>
            <a:xfrm>
              <a:off x="7060554" y="1552728"/>
              <a:ext cx="1325563" cy="132556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CFA0EF9-FDAF-9086-62BF-2F730129FC26}"/>
                </a:ext>
              </a:extLst>
            </p:cNvPr>
            <p:cNvSpPr>
              <a:spLocks noChangeAspect="1"/>
            </p:cNvSpPr>
            <p:nvPr/>
          </p:nvSpPr>
          <p:spPr>
            <a:xfrm>
              <a:off x="3511513" y="2522740"/>
              <a:ext cx="995173" cy="99517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BB742AE-33D7-818D-23CA-926866728E55}"/>
                </a:ext>
              </a:extLst>
            </p:cNvPr>
            <p:cNvSpPr>
              <a:spLocks noChangeAspect="1"/>
            </p:cNvSpPr>
            <p:nvPr/>
          </p:nvSpPr>
          <p:spPr>
            <a:xfrm>
              <a:off x="6902336" y="4607526"/>
              <a:ext cx="1170769" cy="117076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25E4E9F6-A0D0-0186-7756-474174C08C9E}"/>
                </a:ext>
              </a:extLst>
            </p:cNvPr>
            <p:cNvSpPr>
              <a:spLocks noChangeAspect="1"/>
            </p:cNvSpPr>
            <p:nvPr/>
          </p:nvSpPr>
          <p:spPr>
            <a:xfrm>
              <a:off x="8088085" y="3883440"/>
              <a:ext cx="762000" cy="7620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7319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942-F4E3-52B3-EAF0-B93BC42159CC}"/>
              </a:ext>
            </a:extLst>
          </p:cNvPr>
          <p:cNvSpPr>
            <a:spLocks noGrp="1"/>
          </p:cNvSpPr>
          <p:nvPr>
            <p:ph type="title"/>
          </p:nvPr>
        </p:nvSpPr>
        <p:spPr/>
        <p:txBody>
          <a:bodyPr/>
          <a:lstStyle/>
          <a:p>
            <a:r>
              <a:rPr lang="en-GB" dirty="0"/>
              <a:t>Scenario 1.1: Adversary – Helen Back (IT Analyst)</a:t>
            </a:r>
            <a:br>
              <a:rPr lang="en-GB" dirty="0"/>
            </a:br>
            <a:r>
              <a:rPr lang="en-GB" sz="1800" dirty="0"/>
              <a:t>KA: https://www.cybok.org/media/downloads/Adversarial_Behaviours_v1.0.1.pdf</a:t>
            </a:r>
          </a:p>
        </p:txBody>
      </p:sp>
      <p:sp>
        <p:nvSpPr>
          <p:cNvPr id="3" name="Content Placeholder 2">
            <a:extLst>
              <a:ext uri="{FF2B5EF4-FFF2-40B4-BE49-F238E27FC236}">
                <a16:creationId xmlns:a16="http://schemas.microsoft.com/office/drawing/2014/main" id="{85416273-54EE-C0C5-A39A-CE541CB3868E}"/>
              </a:ext>
            </a:extLst>
          </p:cNvPr>
          <p:cNvSpPr>
            <a:spLocks noGrp="1"/>
          </p:cNvSpPr>
          <p:nvPr>
            <p:ph idx="1"/>
          </p:nvPr>
        </p:nvSpPr>
        <p:spPr>
          <a:xfrm>
            <a:off x="838200" y="1683124"/>
            <a:ext cx="10515600" cy="4440031"/>
          </a:xfrm>
        </p:spPr>
        <p:txBody>
          <a:bodyPr vert="horz" lIns="91440" tIns="45720" rIns="91440" bIns="45720" rtlCol="0" anchor="t">
            <a:normAutofit fontScale="92500" lnSpcReduction="10000"/>
          </a:bodyPr>
          <a:lstStyle/>
          <a:p>
            <a:r>
              <a:rPr lang="en-GB" dirty="0"/>
              <a:t>Helen Back is an IT Analyst who has worked for Mordor District Council for 3 years. During her employment, Helen has had multiple disagreements with her management team, colleagues and has had several altercations with management regarding her working environment, her daily workloads, and her personal development. During her last personal development review, Helen was not offered a pay increase and was not offered a promotion internally to become a senior IT analyst. In addition, there are internal ‘whispers’ of redundancies within the IT Support department due to an internal restructure. </a:t>
            </a:r>
          </a:p>
          <a:p>
            <a:r>
              <a:rPr lang="en-GB" dirty="0">
                <a:latin typeface="Titillium Web"/>
              </a:rPr>
              <a:t>Helen Back is an example of a disgruntled employee. She has given in her notice, and on the day she leaves the office she plants a malicious ‘leaving present’ - The ‘Rubber Ducky’  USB. </a:t>
            </a:r>
            <a:endParaRPr lang="en-GB" dirty="0"/>
          </a:p>
          <a:p>
            <a:r>
              <a:rPr lang="en-GB" dirty="0">
                <a:latin typeface="Titillium Web"/>
              </a:rPr>
              <a:t>A rubber ducky USB will emulate a user's keyboard when plugged into a USB port and can be used to execute commands and execute malware. In this context , Helen has uploaded an executable ransomware onto the USB disguised as a pdf file entitled ‘Redundancies 2023’. The USB has been labelled as ‘Redundancies 2023’ and Helen has left it in the IT Support department’s kitchen just before she leaves for good. Helen is also aware that Evan takes an early lunch break at 12:00.</a:t>
            </a:r>
          </a:p>
          <a:p>
            <a:endParaRPr lang="en-GB" dirty="0"/>
          </a:p>
          <a:p>
            <a:r>
              <a:rPr lang="en-GB" sz="1800" b="1" dirty="0"/>
              <a:t>Discussion Point – Why do you think Helen is behaving in this manner? What security processes should be in place to protect the organisation from potential adversaries such as Helen?</a:t>
            </a:r>
          </a:p>
          <a:p>
            <a:endParaRPr lang="en-GB" dirty="0"/>
          </a:p>
        </p:txBody>
      </p:sp>
      <p:pic>
        <p:nvPicPr>
          <p:cNvPr id="5" name="Graphic 4" descr="Rubber duck with solid fill">
            <a:extLst>
              <a:ext uri="{FF2B5EF4-FFF2-40B4-BE49-F238E27FC236}">
                <a16:creationId xmlns:a16="http://schemas.microsoft.com/office/drawing/2014/main" id="{5BE17B92-DF14-373E-E355-F2C386F0A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886" y="128798"/>
            <a:ext cx="914400" cy="914400"/>
          </a:xfrm>
          <a:prstGeom prst="rect">
            <a:avLst/>
          </a:prstGeom>
        </p:spPr>
      </p:pic>
      <p:pic>
        <p:nvPicPr>
          <p:cNvPr id="4" name="Picture 3" descr="A black and red logo&#10;&#10;Description automatically generated with low confidence">
            <a:extLst>
              <a:ext uri="{FF2B5EF4-FFF2-40B4-BE49-F238E27FC236}">
                <a16:creationId xmlns:a16="http://schemas.microsoft.com/office/drawing/2014/main" id="{F561A352-77DE-BC8B-255A-CACCEBBB71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203450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a:effectLst/>
          <a:scene3d>
            <a:camera prst="orthographicFront">
              <a:rot lat="0" lon="0" rev="0"/>
            </a:camera>
            <a:lightRig rig="glow" dir="t">
              <a:rot lat="0" lon="0" rev="4800000"/>
            </a:lightRig>
          </a:scene3d>
          <a:sp3d prstMaterial="matte">
            <a:bevelT w="127000" h="63500"/>
          </a:sp3d>
        </p:spPr>
        <p:txBody>
          <a:bodyPr>
            <a:normAutofit/>
          </a:bodyPr>
          <a:lstStyle/>
          <a:p>
            <a:r>
              <a:rPr lang="en-GB" dirty="0"/>
              <a:t>KA – Adversarial Behaviours: </a:t>
            </a:r>
            <a:br>
              <a:rPr lang="en-GB" dirty="0"/>
            </a:br>
            <a:r>
              <a:rPr lang="en-GB" dirty="0"/>
              <a:t>Characteristics of Adversaries: Cyber-Dependent/Enabled Crime</a:t>
            </a:r>
            <a:br>
              <a:rPr lang="en-GB" dirty="0"/>
            </a:br>
            <a:r>
              <a:rPr lang="en-GB" sz="1300" dirty="0"/>
              <a:t>https://www.cybok.org/media/downloads/Adversarial_Behaviours_v1.0.1.pdf</a:t>
            </a:r>
            <a:endParaRPr lang="en-GB" sz="1300" dirty="0">
              <a:latin typeface="Titillium Web" panose="00000400000000000000" pitchFamily="2" charset="0"/>
            </a:endParaRPr>
          </a:p>
        </p:txBody>
      </p:sp>
      <p:grpSp>
        <p:nvGrpSpPr>
          <p:cNvPr id="17" name="Group 16">
            <a:extLst>
              <a:ext uri="{FF2B5EF4-FFF2-40B4-BE49-F238E27FC236}">
                <a16:creationId xmlns:a16="http://schemas.microsoft.com/office/drawing/2014/main" id="{39DC9BD1-2E5E-58BB-77B7-C903667C5CB4}"/>
              </a:ext>
            </a:extLst>
          </p:cNvPr>
          <p:cNvGrpSpPr/>
          <p:nvPr/>
        </p:nvGrpSpPr>
        <p:grpSpPr>
          <a:xfrm>
            <a:off x="3426489" y="1431877"/>
            <a:ext cx="5310370" cy="4784990"/>
            <a:chOff x="3426489" y="1431877"/>
            <a:chExt cx="5310370" cy="4784990"/>
          </a:xfrm>
          <a:scene3d>
            <a:camera prst="orthographicFront">
              <a:rot lat="0" lon="0" rev="0"/>
            </a:camera>
            <a:lightRig rig="glow" dir="t">
              <a:rot lat="0" lon="0" rev="4800000"/>
            </a:lightRig>
          </a:scene3d>
        </p:grpSpPr>
        <p:sp>
          <p:nvSpPr>
            <p:cNvPr id="18" name="Freeform: Shape 17">
              <a:extLst>
                <a:ext uri="{FF2B5EF4-FFF2-40B4-BE49-F238E27FC236}">
                  <a16:creationId xmlns:a16="http://schemas.microsoft.com/office/drawing/2014/main" id="{FC355B2C-C9C1-DBDA-32BF-E94A267A7A94}"/>
                </a:ext>
              </a:extLst>
            </p:cNvPr>
            <p:cNvSpPr/>
            <p:nvPr/>
          </p:nvSpPr>
          <p:spPr>
            <a:xfrm>
              <a:off x="5324945" y="3022673"/>
              <a:ext cx="1542107" cy="1542107"/>
            </a:xfrm>
            <a:custGeom>
              <a:avLst/>
              <a:gdLst>
                <a:gd name="connsiteX0" fmla="*/ 0 w 1542107"/>
                <a:gd name="connsiteY0" fmla="*/ 771054 h 1542107"/>
                <a:gd name="connsiteX1" fmla="*/ 771054 w 1542107"/>
                <a:gd name="connsiteY1" fmla="*/ 0 h 1542107"/>
                <a:gd name="connsiteX2" fmla="*/ 1542108 w 1542107"/>
                <a:gd name="connsiteY2" fmla="*/ 771054 h 1542107"/>
                <a:gd name="connsiteX3" fmla="*/ 771054 w 1542107"/>
                <a:gd name="connsiteY3" fmla="*/ 1542108 h 1542107"/>
                <a:gd name="connsiteX4" fmla="*/ 0 w 1542107"/>
                <a:gd name="connsiteY4" fmla="*/ 771054 h 154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07" h="1542107">
                  <a:moveTo>
                    <a:pt x="0" y="771054"/>
                  </a:moveTo>
                  <a:cubicBezTo>
                    <a:pt x="0" y="345213"/>
                    <a:pt x="345213" y="0"/>
                    <a:pt x="771054" y="0"/>
                  </a:cubicBezTo>
                  <a:cubicBezTo>
                    <a:pt x="1196895" y="0"/>
                    <a:pt x="1542108" y="345213"/>
                    <a:pt x="1542108" y="771054"/>
                  </a:cubicBezTo>
                  <a:cubicBezTo>
                    <a:pt x="1542108" y="1196895"/>
                    <a:pt x="1196895" y="1542108"/>
                    <a:pt x="771054" y="1542108"/>
                  </a:cubicBezTo>
                  <a:cubicBezTo>
                    <a:pt x="345213" y="1542108"/>
                    <a:pt x="0" y="1196895"/>
                    <a:pt x="0" y="771054"/>
                  </a:cubicBezTo>
                  <a:close/>
                </a:path>
              </a:pathLst>
            </a:custGeom>
            <a:blipFill rotWithShape="0">
              <a:blip r:embed="rId3"/>
              <a:srcRect/>
              <a:stretch>
                <a:fillRect t="-1000" b="-1000"/>
              </a:stretch>
            </a:blipFill>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02036" tIns="302036" rIns="302036" bIns="302036" numCol="1" spcCol="1270" anchor="ctr" anchorCtr="0">
              <a:noAutofit/>
            </a:bodyPr>
            <a:lstStyle/>
            <a:p>
              <a:pPr marL="0" lvl="0" indent="0" algn="ctr" defTabSz="2667000">
                <a:lnSpc>
                  <a:spcPct val="90000"/>
                </a:lnSpc>
                <a:spcBef>
                  <a:spcPct val="0"/>
                </a:spcBef>
                <a:spcAft>
                  <a:spcPct val="35000"/>
                </a:spcAft>
                <a:buNone/>
              </a:pPr>
              <a:endParaRPr lang="en-GB" sz="6000" kern="1200"/>
            </a:p>
          </p:txBody>
        </p:sp>
        <p:sp>
          <p:nvSpPr>
            <p:cNvPr id="19" name="Freeform: Shape 18">
              <a:extLst>
                <a:ext uri="{FF2B5EF4-FFF2-40B4-BE49-F238E27FC236}">
                  <a16:creationId xmlns:a16="http://schemas.microsoft.com/office/drawing/2014/main" id="{70110BED-05C5-B4B3-2112-4E321D72B25B}"/>
                </a:ext>
              </a:extLst>
            </p:cNvPr>
            <p:cNvSpPr/>
            <p:nvPr/>
          </p:nvSpPr>
          <p:spPr>
            <a:xfrm rot="13264904">
              <a:off x="5109547" y="2650589"/>
              <a:ext cx="326988" cy="524316"/>
            </a:xfrm>
            <a:custGeom>
              <a:avLst/>
              <a:gdLst>
                <a:gd name="connsiteX0" fmla="*/ 0 w 326988"/>
                <a:gd name="connsiteY0" fmla="*/ 104863 h 524316"/>
                <a:gd name="connsiteX1" fmla="*/ 163494 w 326988"/>
                <a:gd name="connsiteY1" fmla="*/ 104863 h 524316"/>
                <a:gd name="connsiteX2" fmla="*/ 163494 w 326988"/>
                <a:gd name="connsiteY2" fmla="*/ 0 h 524316"/>
                <a:gd name="connsiteX3" fmla="*/ 326988 w 326988"/>
                <a:gd name="connsiteY3" fmla="*/ 262158 h 524316"/>
                <a:gd name="connsiteX4" fmla="*/ 163494 w 326988"/>
                <a:gd name="connsiteY4" fmla="*/ 524316 h 524316"/>
                <a:gd name="connsiteX5" fmla="*/ 163494 w 326988"/>
                <a:gd name="connsiteY5" fmla="*/ 419453 h 524316"/>
                <a:gd name="connsiteX6" fmla="*/ 0 w 326988"/>
                <a:gd name="connsiteY6" fmla="*/ 419453 h 524316"/>
                <a:gd name="connsiteX7" fmla="*/ 0 w 326988"/>
                <a:gd name="connsiteY7" fmla="*/ 104863 h 52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88" h="524316">
                  <a:moveTo>
                    <a:pt x="0" y="104863"/>
                  </a:moveTo>
                  <a:lnTo>
                    <a:pt x="163494" y="104863"/>
                  </a:lnTo>
                  <a:lnTo>
                    <a:pt x="163494" y="0"/>
                  </a:lnTo>
                  <a:lnTo>
                    <a:pt x="326988" y="262158"/>
                  </a:lnTo>
                  <a:lnTo>
                    <a:pt x="163494" y="524316"/>
                  </a:lnTo>
                  <a:lnTo>
                    <a:pt x="163494" y="419453"/>
                  </a:lnTo>
                  <a:lnTo>
                    <a:pt x="0" y="419453"/>
                  </a:lnTo>
                  <a:lnTo>
                    <a:pt x="0" y="104863"/>
                  </a:lnTo>
                  <a:close/>
                </a:path>
              </a:pathLst>
            </a:custGeom>
            <a:ln>
              <a:noFill/>
            </a:ln>
            <a:effectLst>
              <a:outerShdw blurRad="190500" dist="228600" dir="2700000" algn="ctr">
                <a:srgbClr val="000000">
                  <a:alpha val="30000"/>
                </a:srgbClr>
              </a:outerShdw>
            </a:effectLst>
            <a:sp3d z="-70000" prstMaterial="matte">
              <a:bevelT w="127000" h="635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104863" rIns="98095" bIns="104863" numCol="1" spcCol="1270" anchor="ctr" anchorCtr="0">
              <a:noAutofit/>
            </a:bodyPr>
            <a:lstStyle/>
            <a:p>
              <a:pPr marL="0" lvl="0" indent="0" algn="ctr" defTabSz="755650">
                <a:lnSpc>
                  <a:spcPct val="90000"/>
                </a:lnSpc>
                <a:spcBef>
                  <a:spcPct val="0"/>
                </a:spcBef>
                <a:spcAft>
                  <a:spcPct val="35000"/>
                </a:spcAft>
                <a:buNone/>
              </a:pPr>
              <a:endParaRPr lang="en-GB" sz="1700" kern="1200"/>
            </a:p>
          </p:txBody>
        </p:sp>
        <p:sp>
          <p:nvSpPr>
            <p:cNvPr id="20" name="Freeform: Shape 19">
              <a:extLst>
                <a:ext uri="{FF2B5EF4-FFF2-40B4-BE49-F238E27FC236}">
                  <a16:creationId xmlns:a16="http://schemas.microsoft.com/office/drawing/2014/main" id="{C662FC72-5157-DB5F-CE38-A9959A64760E}"/>
                </a:ext>
              </a:extLst>
            </p:cNvPr>
            <p:cNvSpPr/>
            <p:nvPr/>
          </p:nvSpPr>
          <p:spPr>
            <a:xfrm>
              <a:off x="3426489" y="1431877"/>
              <a:ext cx="1542107" cy="1542107"/>
            </a:xfrm>
            <a:custGeom>
              <a:avLst/>
              <a:gdLst>
                <a:gd name="connsiteX0" fmla="*/ 0 w 1542107"/>
                <a:gd name="connsiteY0" fmla="*/ 771054 h 1542107"/>
                <a:gd name="connsiteX1" fmla="*/ 771054 w 1542107"/>
                <a:gd name="connsiteY1" fmla="*/ 0 h 1542107"/>
                <a:gd name="connsiteX2" fmla="*/ 1542108 w 1542107"/>
                <a:gd name="connsiteY2" fmla="*/ 771054 h 1542107"/>
                <a:gd name="connsiteX3" fmla="*/ 771054 w 1542107"/>
                <a:gd name="connsiteY3" fmla="*/ 1542108 h 1542107"/>
                <a:gd name="connsiteX4" fmla="*/ 0 w 1542107"/>
                <a:gd name="connsiteY4" fmla="*/ 771054 h 154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07" h="1542107">
                  <a:moveTo>
                    <a:pt x="0" y="771054"/>
                  </a:moveTo>
                  <a:cubicBezTo>
                    <a:pt x="0" y="345213"/>
                    <a:pt x="345213" y="0"/>
                    <a:pt x="771054" y="0"/>
                  </a:cubicBezTo>
                  <a:cubicBezTo>
                    <a:pt x="1196895" y="0"/>
                    <a:pt x="1542108" y="345213"/>
                    <a:pt x="1542108" y="771054"/>
                  </a:cubicBezTo>
                  <a:cubicBezTo>
                    <a:pt x="1542108" y="1196895"/>
                    <a:pt x="1196895" y="1542108"/>
                    <a:pt x="771054" y="1542108"/>
                  </a:cubicBezTo>
                  <a:cubicBezTo>
                    <a:pt x="345213" y="1542108"/>
                    <a:pt x="0" y="1196895"/>
                    <a:pt x="0" y="771054"/>
                  </a:cubicBez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426" tIns="247426" rIns="247426" bIns="247426" numCol="1" spcCol="1270" anchor="ctr" anchorCtr="0">
              <a:noAutofit/>
            </a:bodyPr>
            <a:lstStyle/>
            <a:p>
              <a:pPr marL="0" lvl="0" indent="0" algn="ctr" defTabSz="755650">
                <a:lnSpc>
                  <a:spcPct val="90000"/>
                </a:lnSpc>
                <a:spcBef>
                  <a:spcPct val="0"/>
                </a:spcBef>
                <a:spcAft>
                  <a:spcPct val="35000"/>
                </a:spcAft>
                <a:buNone/>
              </a:pPr>
              <a:r>
                <a:rPr lang="en-GB" sz="1700" kern="1200"/>
                <a:t>Cyber Enabled Criminals</a:t>
              </a:r>
            </a:p>
          </p:txBody>
        </p:sp>
        <p:sp>
          <p:nvSpPr>
            <p:cNvPr id="21" name="Freeform: Shape 20">
              <a:extLst>
                <a:ext uri="{FF2B5EF4-FFF2-40B4-BE49-F238E27FC236}">
                  <a16:creationId xmlns:a16="http://schemas.microsoft.com/office/drawing/2014/main" id="{66E794F6-BC58-74C5-EC44-7E17BFADA5B0}"/>
                </a:ext>
              </a:extLst>
            </p:cNvPr>
            <p:cNvSpPr/>
            <p:nvPr/>
          </p:nvSpPr>
          <p:spPr>
            <a:xfrm rot="1800000">
              <a:off x="6859394" y="4639262"/>
              <a:ext cx="326988" cy="524316"/>
            </a:xfrm>
            <a:custGeom>
              <a:avLst/>
              <a:gdLst>
                <a:gd name="connsiteX0" fmla="*/ 0 w 326988"/>
                <a:gd name="connsiteY0" fmla="*/ 104863 h 524316"/>
                <a:gd name="connsiteX1" fmla="*/ 163494 w 326988"/>
                <a:gd name="connsiteY1" fmla="*/ 104863 h 524316"/>
                <a:gd name="connsiteX2" fmla="*/ 163494 w 326988"/>
                <a:gd name="connsiteY2" fmla="*/ 0 h 524316"/>
                <a:gd name="connsiteX3" fmla="*/ 326988 w 326988"/>
                <a:gd name="connsiteY3" fmla="*/ 262158 h 524316"/>
                <a:gd name="connsiteX4" fmla="*/ 163494 w 326988"/>
                <a:gd name="connsiteY4" fmla="*/ 524316 h 524316"/>
                <a:gd name="connsiteX5" fmla="*/ 163494 w 326988"/>
                <a:gd name="connsiteY5" fmla="*/ 419453 h 524316"/>
                <a:gd name="connsiteX6" fmla="*/ 0 w 326988"/>
                <a:gd name="connsiteY6" fmla="*/ 419453 h 524316"/>
                <a:gd name="connsiteX7" fmla="*/ 0 w 326988"/>
                <a:gd name="connsiteY7" fmla="*/ 104863 h 52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88" h="524316">
                  <a:moveTo>
                    <a:pt x="0" y="104863"/>
                  </a:moveTo>
                  <a:lnTo>
                    <a:pt x="163494" y="104863"/>
                  </a:lnTo>
                  <a:lnTo>
                    <a:pt x="163494" y="0"/>
                  </a:lnTo>
                  <a:lnTo>
                    <a:pt x="326988" y="262158"/>
                  </a:lnTo>
                  <a:lnTo>
                    <a:pt x="163494" y="524316"/>
                  </a:lnTo>
                  <a:lnTo>
                    <a:pt x="163494" y="419453"/>
                  </a:lnTo>
                  <a:lnTo>
                    <a:pt x="0" y="419453"/>
                  </a:lnTo>
                  <a:lnTo>
                    <a:pt x="0" y="104863"/>
                  </a:lnTo>
                  <a:close/>
                </a:path>
              </a:pathLst>
            </a:custGeom>
            <a:ln>
              <a:noFill/>
            </a:ln>
            <a:effectLst>
              <a:outerShdw blurRad="190500" dist="228600" dir="2700000" algn="ctr">
                <a:srgbClr val="000000">
                  <a:alpha val="30000"/>
                </a:srgbClr>
              </a:outerShdw>
            </a:effectLst>
            <a:sp3d z="-70000" prstMaterial="matte">
              <a:bevelT w="127000" h="635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 tIns="104863" rIns="98096" bIns="104862" numCol="1" spcCol="1270" anchor="ctr" anchorCtr="0">
              <a:noAutofit/>
            </a:bodyPr>
            <a:lstStyle/>
            <a:p>
              <a:pPr marL="0" lvl="0" indent="0" algn="ctr" defTabSz="755650">
                <a:lnSpc>
                  <a:spcPct val="90000"/>
                </a:lnSpc>
                <a:spcBef>
                  <a:spcPct val="0"/>
                </a:spcBef>
                <a:spcAft>
                  <a:spcPct val="35000"/>
                </a:spcAft>
                <a:buNone/>
              </a:pPr>
              <a:endParaRPr lang="en-GB" sz="1700" kern="1200"/>
            </a:p>
          </p:txBody>
        </p:sp>
        <p:sp>
          <p:nvSpPr>
            <p:cNvPr id="22" name="Freeform: Shape 21">
              <a:extLst>
                <a:ext uri="{FF2B5EF4-FFF2-40B4-BE49-F238E27FC236}">
                  <a16:creationId xmlns:a16="http://schemas.microsoft.com/office/drawing/2014/main" id="{19ED46EA-9099-29CA-4E62-70AE8512A55F}"/>
                </a:ext>
              </a:extLst>
            </p:cNvPr>
            <p:cNvSpPr/>
            <p:nvPr/>
          </p:nvSpPr>
          <p:spPr>
            <a:xfrm>
              <a:off x="7194752" y="4674760"/>
              <a:ext cx="1542107" cy="1542107"/>
            </a:xfrm>
            <a:custGeom>
              <a:avLst/>
              <a:gdLst>
                <a:gd name="connsiteX0" fmla="*/ 0 w 1542107"/>
                <a:gd name="connsiteY0" fmla="*/ 771054 h 1542107"/>
                <a:gd name="connsiteX1" fmla="*/ 771054 w 1542107"/>
                <a:gd name="connsiteY1" fmla="*/ 0 h 1542107"/>
                <a:gd name="connsiteX2" fmla="*/ 1542108 w 1542107"/>
                <a:gd name="connsiteY2" fmla="*/ 771054 h 1542107"/>
                <a:gd name="connsiteX3" fmla="*/ 771054 w 1542107"/>
                <a:gd name="connsiteY3" fmla="*/ 1542108 h 1542107"/>
                <a:gd name="connsiteX4" fmla="*/ 0 w 1542107"/>
                <a:gd name="connsiteY4" fmla="*/ 771054 h 154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07" h="1542107">
                  <a:moveTo>
                    <a:pt x="0" y="771054"/>
                  </a:moveTo>
                  <a:cubicBezTo>
                    <a:pt x="0" y="345213"/>
                    <a:pt x="345213" y="0"/>
                    <a:pt x="771054" y="0"/>
                  </a:cubicBezTo>
                  <a:cubicBezTo>
                    <a:pt x="1196895" y="0"/>
                    <a:pt x="1542108" y="345213"/>
                    <a:pt x="1542108" y="771054"/>
                  </a:cubicBezTo>
                  <a:cubicBezTo>
                    <a:pt x="1542108" y="1196895"/>
                    <a:pt x="1196895" y="1542108"/>
                    <a:pt x="771054" y="1542108"/>
                  </a:cubicBezTo>
                  <a:cubicBezTo>
                    <a:pt x="345213" y="1542108"/>
                    <a:pt x="0" y="1196895"/>
                    <a:pt x="0" y="771054"/>
                  </a:cubicBez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426" tIns="247426" rIns="247426" bIns="247426" numCol="1" spcCol="1270" anchor="ctr" anchorCtr="0">
              <a:noAutofit/>
            </a:bodyPr>
            <a:lstStyle/>
            <a:p>
              <a:pPr marL="0" lvl="0" indent="0" algn="ctr" defTabSz="755650">
                <a:lnSpc>
                  <a:spcPct val="90000"/>
                </a:lnSpc>
                <a:spcBef>
                  <a:spcPct val="0"/>
                </a:spcBef>
                <a:spcAft>
                  <a:spcPct val="35000"/>
                </a:spcAft>
                <a:buNone/>
              </a:pPr>
              <a:r>
                <a:rPr lang="en-GB" sz="1700" kern="1200"/>
                <a:t>Hacktivists</a:t>
              </a:r>
            </a:p>
          </p:txBody>
        </p:sp>
        <p:sp>
          <p:nvSpPr>
            <p:cNvPr id="23" name="Freeform: Shape 22">
              <a:extLst>
                <a:ext uri="{FF2B5EF4-FFF2-40B4-BE49-F238E27FC236}">
                  <a16:creationId xmlns:a16="http://schemas.microsoft.com/office/drawing/2014/main" id="{100E99EC-0366-1003-3762-CDBAB7C0A360}"/>
                </a:ext>
              </a:extLst>
            </p:cNvPr>
            <p:cNvSpPr/>
            <p:nvPr/>
          </p:nvSpPr>
          <p:spPr>
            <a:xfrm rot="19800000">
              <a:off x="5005617" y="4639261"/>
              <a:ext cx="326989" cy="524317"/>
            </a:xfrm>
            <a:custGeom>
              <a:avLst/>
              <a:gdLst>
                <a:gd name="connsiteX0" fmla="*/ 0 w 326988"/>
                <a:gd name="connsiteY0" fmla="*/ 104863 h 524316"/>
                <a:gd name="connsiteX1" fmla="*/ 163494 w 326988"/>
                <a:gd name="connsiteY1" fmla="*/ 104863 h 524316"/>
                <a:gd name="connsiteX2" fmla="*/ 163494 w 326988"/>
                <a:gd name="connsiteY2" fmla="*/ 0 h 524316"/>
                <a:gd name="connsiteX3" fmla="*/ 326988 w 326988"/>
                <a:gd name="connsiteY3" fmla="*/ 262158 h 524316"/>
                <a:gd name="connsiteX4" fmla="*/ 163494 w 326988"/>
                <a:gd name="connsiteY4" fmla="*/ 524316 h 524316"/>
                <a:gd name="connsiteX5" fmla="*/ 163494 w 326988"/>
                <a:gd name="connsiteY5" fmla="*/ 419453 h 524316"/>
                <a:gd name="connsiteX6" fmla="*/ 0 w 326988"/>
                <a:gd name="connsiteY6" fmla="*/ 419453 h 524316"/>
                <a:gd name="connsiteX7" fmla="*/ 0 w 326988"/>
                <a:gd name="connsiteY7" fmla="*/ 104863 h 52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88" h="524316">
                  <a:moveTo>
                    <a:pt x="326988" y="419453"/>
                  </a:moveTo>
                  <a:lnTo>
                    <a:pt x="163494" y="419453"/>
                  </a:lnTo>
                  <a:lnTo>
                    <a:pt x="163494" y="524316"/>
                  </a:lnTo>
                  <a:lnTo>
                    <a:pt x="0" y="262158"/>
                  </a:lnTo>
                  <a:lnTo>
                    <a:pt x="163494" y="0"/>
                  </a:lnTo>
                  <a:lnTo>
                    <a:pt x="163494" y="104863"/>
                  </a:lnTo>
                  <a:lnTo>
                    <a:pt x="326988" y="104863"/>
                  </a:lnTo>
                  <a:lnTo>
                    <a:pt x="326988" y="419453"/>
                  </a:lnTo>
                  <a:close/>
                </a:path>
              </a:pathLst>
            </a:custGeom>
            <a:ln>
              <a:noFill/>
            </a:ln>
            <a:effectLst>
              <a:outerShdw blurRad="190500" dist="228600" dir="2700000" algn="ctr">
                <a:srgbClr val="000000">
                  <a:alpha val="30000"/>
                </a:srgbClr>
              </a:outerShdw>
            </a:effectLst>
            <a:sp3d z="-70000" prstMaterial="matte">
              <a:bevelT w="127000" h="635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98095" tIns="104863" rIns="1" bIns="104863" numCol="1" spcCol="1270" anchor="ctr" anchorCtr="0">
              <a:noAutofit/>
            </a:bodyPr>
            <a:lstStyle/>
            <a:p>
              <a:pPr marL="0" lvl="0" indent="0" algn="ctr" defTabSz="755650">
                <a:lnSpc>
                  <a:spcPct val="90000"/>
                </a:lnSpc>
                <a:spcBef>
                  <a:spcPct val="0"/>
                </a:spcBef>
                <a:spcAft>
                  <a:spcPct val="35000"/>
                </a:spcAft>
                <a:buNone/>
              </a:pPr>
              <a:endParaRPr lang="en-GB" sz="1700" kern="1200"/>
            </a:p>
          </p:txBody>
        </p:sp>
        <p:sp>
          <p:nvSpPr>
            <p:cNvPr id="24" name="Freeform: Shape 23">
              <a:extLst>
                <a:ext uri="{FF2B5EF4-FFF2-40B4-BE49-F238E27FC236}">
                  <a16:creationId xmlns:a16="http://schemas.microsoft.com/office/drawing/2014/main" id="{C073333C-5E1E-9831-644F-5E7D50592673}"/>
                </a:ext>
              </a:extLst>
            </p:cNvPr>
            <p:cNvSpPr/>
            <p:nvPr/>
          </p:nvSpPr>
          <p:spPr>
            <a:xfrm>
              <a:off x="3455140" y="4674760"/>
              <a:ext cx="1542107" cy="1542107"/>
            </a:xfrm>
            <a:custGeom>
              <a:avLst/>
              <a:gdLst>
                <a:gd name="connsiteX0" fmla="*/ 0 w 1542107"/>
                <a:gd name="connsiteY0" fmla="*/ 771054 h 1542107"/>
                <a:gd name="connsiteX1" fmla="*/ 771054 w 1542107"/>
                <a:gd name="connsiteY1" fmla="*/ 0 h 1542107"/>
                <a:gd name="connsiteX2" fmla="*/ 1542108 w 1542107"/>
                <a:gd name="connsiteY2" fmla="*/ 771054 h 1542107"/>
                <a:gd name="connsiteX3" fmla="*/ 771054 w 1542107"/>
                <a:gd name="connsiteY3" fmla="*/ 1542108 h 1542107"/>
                <a:gd name="connsiteX4" fmla="*/ 0 w 1542107"/>
                <a:gd name="connsiteY4" fmla="*/ 771054 h 154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07" h="1542107">
                  <a:moveTo>
                    <a:pt x="0" y="771054"/>
                  </a:moveTo>
                  <a:cubicBezTo>
                    <a:pt x="0" y="345213"/>
                    <a:pt x="345213" y="0"/>
                    <a:pt x="771054" y="0"/>
                  </a:cubicBezTo>
                  <a:cubicBezTo>
                    <a:pt x="1196895" y="0"/>
                    <a:pt x="1542108" y="345213"/>
                    <a:pt x="1542108" y="771054"/>
                  </a:cubicBezTo>
                  <a:cubicBezTo>
                    <a:pt x="1542108" y="1196895"/>
                    <a:pt x="1196895" y="1542108"/>
                    <a:pt x="771054" y="1542108"/>
                  </a:cubicBezTo>
                  <a:cubicBezTo>
                    <a:pt x="345213" y="1542108"/>
                    <a:pt x="0" y="1196895"/>
                    <a:pt x="0" y="771054"/>
                  </a:cubicBezTo>
                  <a:close/>
                </a:path>
              </a:pathLst>
            </a:custGeom>
            <a:ln>
              <a:noFill/>
            </a:ln>
            <a:effectLst>
              <a:outerShdw blurRad="190500" dist="228600" dir="2700000" algn="ctr">
                <a:srgbClr val="000000">
                  <a:alpha val="30000"/>
                </a:srgbClr>
              </a:outerShdw>
            </a:effectLst>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426" tIns="247426" rIns="247426" bIns="247426" numCol="1" spcCol="1270" anchor="ctr" anchorCtr="0">
              <a:noAutofit/>
            </a:bodyPr>
            <a:lstStyle/>
            <a:p>
              <a:pPr marL="0" lvl="0" indent="0" algn="ctr" defTabSz="755650">
                <a:lnSpc>
                  <a:spcPct val="90000"/>
                </a:lnSpc>
                <a:spcBef>
                  <a:spcPct val="0"/>
                </a:spcBef>
                <a:spcAft>
                  <a:spcPct val="35000"/>
                </a:spcAft>
                <a:buNone/>
              </a:pPr>
              <a:r>
                <a:rPr lang="en-GB" sz="1700" kern="1200"/>
                <a:t>Cyber Dependent Criminals</a:t>
              </a:r>
            </a:p>
          </p:txBody>
        </p:sp>
      </p:grpSp>
      <p:grpSp>
        <p:nvGrpSpPr>
          <p:cNvPr id="8" name="Group 7">
            <a:extLst>
              <a:ext uri="{FF2B5EF4-FFF2-40B4-BE49-F238E27FC236}">
                <a16:creationId xmlns:a16="http://schemas.microsoft.com/office/drawing/2014/main" id="{A1036256-3895-2DE4-34DC-648B1CD2D669}"/>
              </a:ext>
            </a:extLst>
          </p:cNvPr>
          <p:cNvGrpSpPr/>
          <p:nvPr/>
        </p:nvGrpSpPr>
        <p:grpSpPr>
          <a:xfrm>
            <a:off x="2032000" y="2369159"/>
            <a:ext cx="8128000" cy="3317760"/>
            <a:chOff x="2032000" y="2369159"/>
            <a:chExt cx="8128000" cy="3317760"/>
          </a:xfrm>
          <a:scene3d>
            <a:camera prst="orthographicFront">
              <a:rot lat="0" lon="0" rev="0"/>
            </a:camera>
            <a:lightRig rig="glow" dir="t">
              <a:rot lat="0" lon="0" rev="4800000"/>
            </a:lightRig>
          </a:scene3d>
        </p:grpSpPr>
        <p:sp>
          <p:nvSpPr>
            <p:cNvPr id="10" name="Freeform: Shape 9">
              <a:extLst>
                <a:ext uri="{FF2B5EF4-FFF2-40B4-BE49-F238E27FC236}">
                  <a16:creationId xmlns:a16="http://schemas.microsoft.com/office/drawing/2014/main" id="{F7C5FAE2-CF93-9AAA-4CB9-E6DCE0415953}"/>
                </a:ext>
              </a:extLst>
            </p:cNvPr>
            <p:cNvSpPr/>
            <p:nvPr/>
          </p:nvSpPr>
          <p:spPr>
            <a:xfrm>
              <a:off x="2032000" y="236915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58420" rIns="327152" bIns="58420" numCol="1" spcCol="1270" anchor="t" anchorCtr="0">
              <a:noAutofit/>
            </a:bodyPr>
            <a:lstStyle/>
            <a:p>
              <a:pPr marL="285750" lvl="1" indent="-285750" algn="l" defTabSz="1600200">
                <a:lnSpc>
                  <a:spcPct val="90000"/>
                </a:lnSpc>
                <a:spcBef>
                  <a:spcPct val="0"/>
                </a:spcBef>
                <a:spcAft>
                  <a:spcPct val="20000"/>
                </a:spcAft>
                <a:buChar char="•"/>
              </a:pPr>
              <a:endParaRPr lang="en-GB" sz="3600" kern="1200"/>
            </a:p>
          </p:txBody>
        </p:sp>
        <p:sp>
          <p:nvSpPr>
            <p:cNvPr id="12" name="Freeform: Shape 11">
              <a:extLst>
                <a:ext uri="{FF2B5EF4-FFF2-40B4-BE49-F238E27FC236}">
                  <a16:creationId xmlns:a16="http://schemas.microsoft.com/office/drawing/2014/main" id="{138B45FF-5DB2-1B8B-5BCC-A52AD311B0C8}"/>
                </a:ext>
              </a:extLst>
            </p:cNvPr>
            <p:cNvSpPr/>
            <p:nvPr/>
          </p:nvSpPr>
          <p:spPr>
            <a:xfrm>
              <a:off x="2032000" y="4627079"/>
              <a:ext cx="8128000" cy="1059840"/>
            </a:xfrm>
            <a:custGeom>
              <a:avLst/>
              <a:gdLst>
                <a:gd name="connsiteX0" fmla="*/ 0 w 8128000"/>
                <a:gd name="connsiteY0" fmla="*/ 0 h 1059840"/>
                <a:gd name="connsiteX1" fmla="*/ 8128000 w 8128000"/>
                <a:gd name="connsiteY1" fmla="*/ 0 h 1059840"/>
                <a:gd name="connsiteX2" fmla="*/ 8128000 w 8128000"/>
                <a:gd name="connsiteY2" fmla="*/ 1059840 h 1059840"/>
                <a:gd name="connsiteX3" fmla="*/ 0 w 8128000"/>
                <a:gd name="connsiteY3" fmla="*/ 1059840 h 1059840"/>
                <a:gd name="connsiteX4" fmla="*/ 0 w 8128000"/>
                <a:gd name="connsiteY4" fmla="*/ 0 h 105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059840">
                  <a:moveTo>
                    <a:pt x="0" y="0"/>
                  </a:moveTo>
                  <a:lnTo>
                    <a:pt x="8128000" y="0"/>
                  </a:lnTo>
                  <a:lnTo>
                    <a:pt x="8128000" y="1059840"/>
                  </a:lnTo>
                  <a:lnTo>
                    <a:pt x="0" y="1059840"/>
                  </a:lnTo>
                  <a:lnTo>
                    <a:pt x="0" y="0"/>
                  </a:lnTo>
                  <a:close/>
                </a:path>
              </a:pathLst>
            </a:custGeom>
            <a:ln>
              <a:noFill/>
            </a:ln>
            <a:effectLst>
              <a:outerShdw blurRad="190500" dist="228600" dir="2700000" algn="ctr">
                <a:srgbClr val="000000">
                  <a:alpha val="30000"/>
                </a:srgbClr>
              </a:outerShdw>
            </a:effectLst>
            <a:sp3d prstMaterial="matte">
              <a:bevelT w="127000" h="635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8064" tIns="58420" rIns="327152" bIns="58420" numCol="1" spcCol="1270" anchor="t" anchorCtr="0">
              <a:noAutofit/>
            </a:bodyPr>
            <a:lstStyle/>
            <a:p>
              <a:pPr marL="285750" lvl="1" indent="-285750" algn="l" defTabSz="1600200">
                <a:lnSpc>
                  <a:spcPct val="90000"/>
                </a:lnSpc>
                <a:spcBef>
                  <a:spcPct val="0"/>
                </a:spcBef>
                <a:spcAft>
                  <a:spcPct val="20000"/>
                </a:spcAft>
                <a:buChar char="•"/>
              </a:pPr>
              <a:endParaRPr lang="en-GB" sz="3600" kern="1200"/>
            </a:p>
          </p:txBody>
        </p:sp>
      </p:grpSp>
      <p:sp>
        <p:nvSpPr>
          <p:cNvPr id="14" name="Freeform: Shape 13">
            <a:extLst>
              <a:ext uri="{FF2B5EF4-FFF2-40B4-BE49-F238E27FC236}">
                <a16:creationId xmlns:a16="http://schemas.microsoft.com/office/drawing/2014/main" id="{2A7A88DC-E406-A9EB-B9AA-ED90A70150AA}"/>
              </a:ext>
            </a:extLst>
          </p:cNvPr>
          <p:cNvSpPr/>
          <p:nvPr/>
        </p:nvSpPr>
        <p:spPr>
          <a:xfrm>
            <a:off x="289715" y="5153907"/>
            <a:ext cx="2821354"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marL="0" lvl="0" indent="0" algn="ctr" defTabSz="2044700">
              <a:lnSpc>
                <a:spcPct val="90000"/>
              </a:lnSpc>
              <a:spcBef>
                <a:spcPct val="0"/>
              </a:spcBef>
              <a:spcAft>
                <a:spcPct val="35000"/>
              </a:spcAft>
              <a:buNone/>
            </a:pPr>
            <a:r>
              <a:rPr lang="en-GB" kern="1200"/>
              <a:t>Organised Crime</a:t>
            </a:r>
          </a:p>
        </p:txBody>
      </p:sp>
      <p:sp>
        <p:nvSpPr>
          <p:cNvPr id="15" name="Freeform: Shape 14">
            <a:extLst>
              <a:ext uri="{FF2B5EF4-FFF2-40B4-BE49-F238E27FC236}">
                <a16:creationId xmlns:a16="http://schemas.microsoft.com/office/drawing/2014/main" id="{3C46CD4D-B8B1-685D-1963-60F447BC906B}"/>
              </a:ext>
            </a:extLst>
          </p:cNvPr>
          <p:cNvSpPr/>
          <p:nvPr/>
        </p:nvSpPr>
        <p:spPr>
          <a:xfrm>
            <a:off x="9076573" y="5153907"/>
            <a:ext cx="2800378"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marL="0" lvl="0" indent="0" algn="ctr" defTabSz="2044700">
              <a:lnSpc>
                <a:spcPct val="90000"/>
              </a:lnSpc>
              <a:spcBef>
                <a:spcPct val="0"/>
              </a:spcBef>
              <a:spcAft>
                <a:spcPct val="35000"/>
              </a:spcAft>
              <a:buNone/>
            </a:pPr>
            <a:r>
              <a:rPr lang="en-GB" kern="1200"/>
              <a:t>Data Leaks, DoS, Web Defacement</a:t>
            </a:r>
          </a:p>
        </p:txBody>
      </p:sp>
      <p:sp>
        <p:nvSpPr>
          <p:cNvPr id="16" name="Freeform: Shape 15">
            <a:extLst>
              <a:ext uri="{FF2B5EF4-FFF2-40B4-BE49-F238E27FC236}">
                <a16:creationId xmlns:a16="http://schemas.microsoft.com/office/drawing/2014/main" id="{6D2C14A7-5213-528C-E658-B6A5F6B4BBF8}"/>
              </a:ext>
            </a:extLst>
          </p:cNvPr>
          <p:cNvSpPr/>
          <p:nvPr/>
        </p:nvSpPr>
        <p:spPr>
          <a:xfrm>
            <a:off x="289716" y="1482709"/>
            <a:ext cx="2821354"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marL="0" lvl="0" indent="0" algn="ctr" defTabSz="2044700">
              <a:lnSpc>
                <a:spcPct val="90000"/>
              </a:lnSpc>
              <a:spcBef>
                <a:spcPct val="0"/>
              </a:spcBef>
              <a:spcAft>
                <a:spcPct val="35000"/>
              </a:spcAft>
              <a:buNone/>
            </a:pPr>
            <a:r>
              <a:rPr lang="en-GB" sz="2000" kern="1200"/>
              <a:t>Organised Crime</a:t>
            </a:r>
          </a:p>
        </p:txBody>
      </p:sp>
      <p:sp>
        <p:nvSpPr>
          <p:cNvPr id="25" name="Freeform: Shape 24">
            <a:extLst>
              <a:ext uri="{FF2B5EF4-FFF2-40B4-BE49-F238E27FC236}">
                <a16:creationId xmlns:a16="http://schemas.microsoft.com/office/drawing/2014/main" id="{208B36FA-E224-C06B-2DC5-A2194B90A8D1}"/>
              </a:ext>
            </a:extLst>
          </p:cNvPr>
          <p:cNvSpPr/>
          <p:nvPr/>
        </p:nvSpPr>
        <p:spPr>
          <a:xfrm>
            <a:off x="7192424" y="1429604"/>
            <a:ext cx="1542107" cy="1542107"/>
          </a:xfrm>
          <a:custGeom>
            <a:avLst/>
            <a:gdLst>
              <a:gd name="connsiteX0" fmla="*/ 0 w 1542107"/>
              <a:gd name="connsiteY0" fmla="*/ 771054 h 1542107"/>
              <a:gd name="connsiteX1" fmla="*/ 771054 w 1542107"/>
              <a:gd name="connsiteY1" fmla="*/ 0 h 1542107"/>
              <a:gd name="connsiteX2" fmla="*/ 1542108 w 1542107"/>
              <a:gd name="connsiteY2" fmla="*/ 771054 h 1542107"/>
              <a:gd name="connsiteX3" fmla="*/ 771054 w 1542107"/>
              <a:gd name="connsiteY3" fmla="*/ 1542108 h 1542107"/>
              <a:gd name="connsiteX4" fmla="*/ 0 w 1542107"/>
              <a:gd name="connsiteY4" fmla="*/ 771054 h 154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107" h="1542107">
                <a:moveTo>
                  <a:pt x="0" y="771054"/>
                </a:moveTo>
                <a:cubicBezTo>
                  <a:pt x="0" y="345213"/>
                  <a:pt x="345213" y="0"/>
                  <a:pt x="771054" y="0"/>
                </a:cubicBezTo>
                <a:cubicBezTo>
                  <a:pt x="1196895" y="0"/>
                  <a:pt x="1542108" y="345213"/>
                  <a:pt x="1542108" y="771054"/>
                </a:cubicBezTo>
                <a:cubicBezTo>
                  <a:pt x="1542108" y="1196895"/>
                  <a:pt x="1196895" y="1542108"/>
                  <a:pt x="771054" y="1542108"/>
                </a:cubicBezTo>
                <a:cubicBezTo>
                  <a:pt x="345213" y="1542108"/>
                  <a:pt x="0" y="1196895"/>
                  <a:pt x="0" y="771054"/>
                </a:cubicBez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426" tIns="247426" rIns="247426" bIns="247426" numCol="1" spcCol="1270" anchor="ctr" anchorCtr="0">
            <a:noAutofit/>
          </a:bodyPr>
          <a:lstStyle/>
          <a:p>
            <a:pPr marL="0" lvl="0" indent="0" algn="ctr" defTabSz="755650">
              <a:lnSpc>
                <a:spcPct val="90000"/>
              </a:lnSpc>
              <a:spcBef>
                <a:spcPct val="0"/>
              </a:spcBef>
              <a:spcAft>
                <a:spcPct val="35000"/>
              </a:spcAft>
              <a:buNone/>
            </a:pPr>
            <a:r>
              <a:rPr lang="en-GB" sz="1700" kern="1200"/>
              <a:t>State Actors</a:t>
            </a:r>
          </a:p>
        </p:txBody>
      </p:sp>
      <p:sp>
        <p:nvSpPr>
          <p:cNvPr id="26" name="Freeform: Shape 25">
            <a:extLst>
              <a:ext uri="{FF2B5EF4-FFF2-40B4-BE49-F238E27FC236}">
                <a16:creationId xmlns:a16="http://schemas.microsoft.com/office/drawing/2014/main" id="{726277F2-BE5F-CC17-F4F5-6408C4786C3B}"/>
              </a:ext>
            </a:extLst>
          </p:cNvPr>
          <p:cNvSpPr/>
          <p:nvPr/>
        </p:nvSpPr>
        <p:spPr>
          <a:xfrm rot="18870578">
            <a:off x="6854585" y="2657647"/>
            <a:ext cx="326988" cy="524316"/>
          </a:xfrm>
          <a:custGeom>
            <a:avLst/>
            <a:gdLst>
              <a:gd name="connsiteX0" fmla="*/ 0 w 326988"/>
              <a:gd name="connsiteY0" fmla="*/ 104863 h 524316"/>
              <a:gd name="connsiteX1" fmla="*/ 163494 w 326988"/>
              <a:gd name="connsiteY1" fmla="*/ 104863 h 524316"/>
              <a:gd name="connsiteX2" fmla="*/ 163494 w 326988"/>
              <a:gd name="connsiteY2" fmla="*/ 0 h 524316"/>
              <a:gd name="connsiteX3" fmla="*/ 326988 w 326988"/>
              <a:gd name="connsiteY3" fmla="*/ 262158 h 524316"/>
              <a:gd name="connsiteX4" fmla="*/ 163494 w 326988"/>
              <a:gd name="connsiteY4" fmla="*/ 524316 h 524316"/>
              <a:gd name="connsiteX5" fmla="*/ 163494 w 326988"/>
              <a:gd name="connsiteY5" fmla="*/ 419453 h 524316"/>
              <a:gd name="connsiteX6" fmla="*/ 0 w 326988"/>
              <a:gd name="connsiteY6" fmla="*/ 419453 h 524316"/>
              <a:gd name="connsiteX7" fmla="*/ 0 w 326988"/>
              <a:gd name="connsiteY7" fmla="*/ 104863 h 52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88" h="524316">
                <a:moveTo>
                  <a:pt x="0" y="104863"/>
                </a:moveTo>
                <a:lnTo>
                  <a:pt x="163494" y="104863"/>
                </a:lnTo>
                <a:lnTo>
                  <a:pt x="163494" y="0"/>
                </a:lnTo>
                <a:lnTo>
                  <a:pt x="326988" y="262158"/>
                </a:lnTo>
                <a:lnTo>
                  <a:pt x="163494" y="524316"/>
                </a:lnTo>
                <a:lnTo>
                  <a:pt x="163494" y="419453"/>
                </a:lnTo>
                <a:lnTo>
                  <a:pt x="0" y="419453"/>
                </a:lnTo>
                <a:lnTo>
                  <a:pt x="0" y="104863"/>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70000" prstMaterial="matte">
            <a:bevelT w="127000" h="635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104863" rIns="98095" bIns="104863" numCol="1" spcCol="1270" anchor="ctr" anchorCtr="0">
            <a:noAutofit/>
          </a:bodyPr>
          <a:lstStyle/>
          <a:p>
            <a:pPr marL="0" lvl="0" indent="0" algn="ctr" defTabSz="755650">
              <a:lnSpc>
                <a:spcPct val="90000"/>
              </a:lnSpc>
              <a:spcBef>
                <a:spcPct val="0"/>
              </a:spcBef>
              <a:spcAft>
                <a:spcPct val="35000"/>
              </a:spcAft>
              <a:buNone/>
            </a:pPr>
            <a:endParaRPr lang="en-GB" sz="1700" kern="1200"/>
          </a:p>
        </p:txBody>
      </p:sp>
      <p:sp>
        <p:nvSpPr>
          <p:cNvPr id="27" name="Freeform: Shape 26">
            <a:extLst>
              <a:ext uri="{FF2B5EF4-FFF2-40B4-BE49-F238E27FC236}">
                <a16:creationId xmlns:a16="http://schemas.microsoft.com/office/drawing/2014/main" id="{85D51AEB-FF04-7F7B-B7DF-6D38AD9C4A9E}"/>
              </a:ext>
            </a:extLst>
          </p:cNvPr>
          <p:cNvSpPr/>
          <p:nvPr/>
        </p:nvSpPr>
        <p:spPr>
          <a:xfrm>
            <a:off x="9076573" y="1411612"/>
            <a:ext cx="2821354"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marL="0" lvl="0" indent="0" algn="ctr" defTabSz="2044700">
              <a:lnSpc>
                <a:spcPct val="90000"/>
              </a:lnSpc>
              <a:spcBef>
                <a:spcPct val="0"/>
              </a:spcBef>
              <a:spcAft>
                <a:spcPct val="35000"/>
              </a:spcAft>
              <a:buNone/>
            </a:pPr>
            <a:r>
              <a:rPr lang="en-GB" sz="2000" kern="1200"/>
              <a:t>Sabotage</a:t>
            </a:r>
          </a:p>
        </p:txBody>
      </p:sp>
      <p:sp>
        <p:nvSpPr>
          <p:cNvPr id="28" name="Freeform: Shape 27">
            <a:extLst>
              <a:ext uri="{FF2B5EF4-FFF2-40B4-BE49-F238E27FC236}">
                <a16:creationId xmlns:a16="http://schemas.microsoft.com/office/drawing/2014/main" id="{0DE8B191-6EFE-DB5B-29B2-F4D2CA253F96}"/>
              </a:ext>
            </a:extLst>
          </p:cNvPr>
          <p:cNvSpPr/>
          <p:nvPr/>
        </p:nvSpPr>
        <p:spPr>
          <a:xfrm>
            <a:off x="9076573" y="2031556"/>
            <a:ext cx="2821354"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marL="0" lvl="0" indent="0" algn="ctr" defTabSz="2044700">
              <a:lnSpc>
                <a:spcPct val="90000"/>
              </a:lnSpc>
              <a:spcBef>
                <a:spcPct val="0"/>
              </a:spcBef>
              <a:spcAft>
                <a:spcPct val="35000"/>
              </a:spcAft>
              <a:buNone/>
            </a:pPr>
            <a:r>
              <a:rPr lang="en-GB" sz="2000" kern="1200"/>
              <a:t>Espionage</a:t>
            </a:r>
          </a:p>
        </p:txBody>
      </p:sp>
      <p:sp>
        <p:nvSpPr>
          <p:cNvPr id="29" name="Freeform: Shape 28">
            <a:extLst>
              <a:ext uri="{FF2B5EF4-FFF2-40B4-BE49-F238E27FC236}">
                <a16:creationId xmlns:a16="http://schemas.microsoft.com/office/drawing/2014/main" id="{D76008FD-F5CE-28E9-93F4-9A978B8B4467}"/>
              </a:ext>
            </a:extLst>
          </p:cNvPr>
          <p:cNvSpPr/>
          <p:nvPr/>
        </p:nvSpPr>
        <p:spPr>
          <a:xfrm>
            <a:off x="9055597" y="2651500"/>
            <a:ext cx="2821354"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marL="0" lvl="0" indent="0" algn="ctr" defTabSz="2044700">
              <a:lnSpc>
                <a:spcPct val="90000"/>
              </a:lnSpc>
              <a:spcBef>
                <a:spcPct val="0"/>
              </a:spcBef>
              <a:spcAft>
                <a:spcPct val="35000"/>
              </a:spcAft>
              <a:buNone/>
            </a:pPr>
            <a:r>
              <a:rPr lang="en-GB" sz="2000" kern="1200"/>
              <a:t>Disinformation</a:t>
            </a:r>
          </a:p>
        </p:txBody>
      </p:sp>
      <p:sp>
        <p:nvSpPr>
          <p:cNvPr id="3" name="Freeform: Shape 15">
            <a:extLst>
              <a:ext uri="{FF2B5EF4-FFF2-40B4-BE49-F238E27FC236}">
                <a16:creationId xmlns:a16="http://schemas.microsoft.com/office/drawing/2014/main" id="{82040443-D843-5C2A-3601-14EB45F66FE5}"/>
              </a:ext>
            </a:extLst>
          </p:cNvPr>
          <p:cNvSpPr/>
          <p:nvPr/>
        </p:nvSpPr>
        <p:spPr>
          <a:xfrm>
            <a:off x="289715" y="2098571"/>
            <a:ext cx="2821354" cy="533011"/>
          </a:xfrm>
          <a:custGeom>
            <a:avLst/>
            <a:gdLst>
              <a:gd name="connsiteX0" fmla="*/ 0 w 8128000"/>
              <a:gd name="connsiteY0" fmla="*/ 199684 h 1198080"/>
              <a:gd name="connsiteX1" fmla="*/ 199684 w 8128000"/>
              <a:gd name="connsiteY1" fmla="*/ 0 h 1198080"/>
              <a:gd name="connsiteX2" fmla="*/ 7928316 w 8128000"/>
              <a:gd name="connsiteY2" fmla="*/ 0 h 1198080"/>
              <a:gd name="connsiteX3" fmla="*/ 8128000 w 8128000"/>
              <a:gd name="connsiteY3" fmla="*/ 199684 h 1198080"/>
              <a:gd name="connsiteX4" fmla="*/ 8128000 w 8128000"/>
              <a:gd name="connsiteY4" fmla="*/ 998396 h 1198080"/>
              <a:gd name="connsiteX5" fmla="*/ 7928316 w 8128000"/>
              <a:gd name="connsiteY5" fmla="*/ 1198080 h 1198080"/>
              <a:gd name="connsiteX6" fmla="*/ 199684 w 8128000"/>
              <a:gd name="connsiteY6" fmla="*/ 1198080 h 1198080"/>
              <a:gd name="connsiteX7" fmla="*/ 0 w 8128000"/>
              <a:gd name="connsiteY7" fmla="*/ 998396 h 1198080"/>
              <a:gd name="connsiteX8" fmla="*/ 0 w 8128000"/>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198080">
                <a:moveTo>
                  <a:pt x="0" y="199684"/>
                </a:moveTo>
                <a:cubicBezTo>
                  <a:pt x="0" y="89402"/>
                  <a:pt x="89402" y="0"/>
                  <a:pt x="199684" y="0"/>
                </a:cubicBezTo>
                <a:lnTo>
                  <a:pt x="7928316" y="0"/>
                </a:lnTo>
                <a:cubicBezTo>
                  <a:pt x="8038598" y="0"/>
                  <a:pt x="8128000" y="89402"/>
                  <a:pt x="8128000" y="199684"/>
                </a:cubicBezTo>
                <a:lnTo>
                  <a:pt x="8128000" y="998396"/>
                </a:lnTo>
                <a:cubicBezTo>
                  <a:pt x="8128000" y="1108678"/>
                  <a:pt x="8038598" y="1198080"/>
                  <a:pt x="7928316" y="1198080"/>
                </a:cubicBezTo>
                <a:lnTo>
                  <a:pt x="199684" y="1198080"/>
                </a:lnTo>
                <a:cubicBezTo>
                  <a:pt x="89402" y="1198080"/>
                  <a:pt x="0" y="1108678"/>
                  <a:pt x="0" y="998396"/>
                </a:cubicBezTo>
                <a:lnTo>
                  <a:pt x="0" y="199684"/>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33745" tIns="233745" rIns="233745" bIns="233745" numCol="1" spcCol="1270" anchor="ctr" anchorCtr="0">
            <a:noAutofit/>
          </a:bodyPr>
          <a:lstStyle/>
          <a:p>
            <a:pPr algn="ctr" defTabSz="2044700">
              <a:lnSpc>
                <a:spcPct val="90000"/>
              </a:lnSpc>
              <a:spcBef>
                <a:spcPct val="0"/>
              </a:spcBef>
              <a:spcAft>
                <a:spcPct val="35000"/>
              </a:spcAft>
            </a:pPr>
            <a:r>
              <a:rPr lang="en-GB" sz="2000"/>
              <a:t>Interpersonal Offenders</a:t>
            </a:r>
            <a:endParaRPr lang="en-GB" sz="2000" kern="1200"/>
          </a:p>
        </p:txBody>
      </p:sp>
      <p:pic>
        <p:nvPicPr>
          <p:cNvPr id="4" name="Picture 3" descr="A black and red logo&#10;&#10;Description automatically generated with low confidence">
            <a:extLst>
              <a:ext uri="{FF2B5EF4-FFF2-40B4-BE49-F238E27FC236}">
                <a16:creationId xmlns:a16="http://schemas.microsoft.com/office/drawing/2014/main" id="{2E4373EA-94DD-F898-E71F-7A368FCDB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27151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9942-F4E3-52B3-EAF0-B93BC42159CC}"/>
              </a:ext>
            </a:extLst>
          </p:cNvPr>
          <p:cNvSpPr>
            <a:spLocks noGrp="1"/>
          </p:cNvSpPr>
          <p:nvPr>
            <p:ph type="title"/>
          </p:nvPr>
        </p:nvSpPr>
        <p:spPr/>
        <p:txBody>
          <a:bodyPr/>
          <a:lstStyle/>
          <a:p>
            <a:r>
              <a:rPr lang="en-GB" dirty="0"/>
              <a:t>Scenario 1.2: Human Factor – Evan Lee – IT Support Analyst</a:t>
            </a:r>
            <a:br>
              <a:rPr lang="en-GB" dirty="0"/>
            </a:br>
            <a:r>
              <a:rPr lang="en-GB" sz="1800" dirty="0"/>
              <a:t>KA: https://www.cybok.org/media/downloads/Human_Factors_v1.0.1.pdf </a:t>
            </a:r>
          </a:p>
        </p:txBody>
      </p:sp>
      <p:sp>
        <p:nvSpPr>
          <p:cNvPr id="3" name="Content Placeholder 2">
            <a:extLst>
              <a:ext uri="{FF2B5EF4-FFF2-40B4-BE49-F238E27FC236}">
                <a16:creationId xmlns:a16="http://schemas.microsoft.com/office/drawing/2014/main" id="{85416273-54EE-C0C5-A39A-CE541CB3868E}"/>
              </a:ext>
            </a:extLst>
          </p:cNvPr>
          <p:cNvSpPr>
            <a:spLocks noGrp="1"/>
          </p:cNvSpPr>
          <p:nvPr>
            <p:ph idx="1"/>
          </p:nvPr>
        </p:nvSpPr>
        <p:spPr>
          <a:xfrm>
            <a:off x="660564" y="1444316"/>
            <a:ext cx="10870871" cy="4932734"/>
          </a:xfrm>
        </p:spPr>
        <p:txBody>
          <a:bodyPr vert="horz" lIns="91440" tIns="45720" rIns="91440" bIns="45720" rtlCol="0" anchor="t">
            <a:normAutofit/>
          </a:bodyPr>
          <a:lstStyle/>
          <a:p>
            <a:r>
              <a:rPr lang="en-GB" dirty="0">
                <a:latin typeface="Titillium Web"/>
              </a:rPr>
              <a:t>Evan Lee is the newest member of the IT Support team at Mordor District Council. Evan has only been with the council for 6 months and has recently bought a house as he has passed his probation. However, talk amongst the department colleagues regarding upcoming redundancies has left Evan worried that he may lose his job as he is the newest member of the team.</a:t>
            </a:r>
          </a:p>
          <a:p>
            <a:r>
              <a:rPr lang="en-GB" dirty="0"/>
              <a:t>Evan is the unfortunate victim in this scenario: on his lunch break he finds the Rubber Ducky USB in the kitchen labelled ‘Redundancies 2023’, curiosity gets the better of him and he takes the USB. </a:t>
            </a:r>
          </a:p>
          <a:p>
            <a:endParaRPr lang="en-GB" dirty="0"/>
          </a:p>
          <a:p>
            <a:endParaRPr lang="en-GB" dirty="0"/>
          </a:p>
          <a:p>
            <a:r>
              <a:rPr lang="en-GB" sz="2000" b="1" dirty="0"/>
              <a:t>Discussion Point – What factors do you think are contributing to Evan’s behaviour? </a:t>
            </a:r>
          </a:p>
        </p:txBody>
      </p:sp>
      <p:pic>
        <p:nvPicPr>
          <p:cNvPr id="6" name="Picture 5" descr="A black and red logo&#10;&#10;Description automatically generated with low confidence">
            <a:extLst>
              <a:ext uri="{FF2B5EF4-FFF2-40B4-BE49-F238E27FC236}">
                <a16:creationId xmlns:a16="http://schemas.microsoft.com/office/drawing/2014/main" id="{401AF0B3-1015-5F96-F7AE-17088CA6D1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spTree>
    <p:extLst>
      <p:ext uri="{BB962C8B-B14F-4D97-AF65-F5344CB8AC3E}">
        <p14:creationId xmlns:p14="http://schemas.microsoft.com/office/powerpoint/2010/main" val="346671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a:effectLst/>
          <a:scene3d>
            <a:camera prst="orthographicFront">
              <a:rot lat="0" lon="0" rev="0"/>
            </a:camera>
            <a:lightRig rig="glow" dir="t">
              <a:rot lat="0" lon="0" rev="4800000"/>
            </a:lightRig>
          </a:scene3d>
          <a:sp3d prstMaterial="matte">
            <a:bevelT w="127000" h="63500"/>
          </a:sp3d>
        </p:spPr>
        <p:txBody>
          <a:bodyPr>
            <a:normAutofit/>
          </a:bodyPr>
          <a:lstStyle/>
          <a:p>
            <a:r>
              <a:rPr lang="en-GB" dirty="0"/>
              <a:t>KA – Human Factors:</a:t>
            </a:r>
            <a:br>
              <a:rPr lang="en-GB" dirty="0"/>
            </a:br>
            <a:r>
              <a:rPr lang="en-GB" dirty="0"/>
              <a:t>Understanding Human Behaviour in Security</a:t>
            </a:r>
            <a:br>
              <a:rPr lang="en-GB" dirty="0"/>
            </a:br>
            <a:r>
              <a:rPr lang="en-GB" sz="1300" dirty="0"/>
              <a:t>https://www.cybok.org/media/downloads/Human_Factors_v1.0.1.pdf</a:t>
            </a:r>
            <a:endParaRPr lang="en-GB" sz="1300" dirty="0">
              <a:latin typeface="Titillium Web" panose="00000400000000000000" pitchFamily="2" charset="0"/>
            </a:endParaRPr>
          </a:p>
        </p:txBody>
      </p:sp>
      <p:pic>
        <p:nvPicPr>
          <p:cNvPr id="3" name="Graphic 2" descr="Left Brain outline">
            <a:extLst>
              <a:ext uri="{FF2B5EF4-FFF2-40B4-BE49-F238E27FC236}">
                <a16:creationId xmlns:a16="http://schemas.microsoft.com/office/drawing/2014/main" id="{E737EF4D-A655-ED98-DF68-559EE4259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886818" y="2681418"/>
            <a:ext cx="2138516" cy="21385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D1FF1678-9EFE-E672-BEDB-4D405B1EFBFE}"/>
              </a:ext>
            </a:extLst>
          </p:cNvPr>
          <p:cNvPicPr>
            <a:picLocks noChangeAspect="1"/>
          </p:cNvPicPr>
          <p:nvPr/>
        </p:nvPicPr>
        <p:blipFill>
          <a:blip r:embed="rId5"/>
          <a:stretch>
            <a:fillRect/>
          </a:stretch>
        </p:blipFill>
        <p:spPr>
          <a:xfrm>
            <a:off x="166666" y="2779088"/>
            <a:ext cx="1865334" cy="1898131"/>
          </a:xfrm>
          <a:prstGeom prst="rect">
            <a:avLst/>
          </a:prstGeom>
          <a:ln>
            <a:noFill/>
          </a:ln>
          <a:effectLst/>
          <a:scene3d>
            <a:camera prst="orthographicFront">
              <a:rot lat="0" lon="0" rev="0"/>
            </a:camera>
            <a:lightRig rig="glow" dir="t">
              <a:rot lat="0" lon="0" rev="4800000"/>
            </a:lightRig>
          </a:scene3d>
          <a:sp3d prstMaterial="matte">
            <a:bevelT w="127000" h="63500"/>
          </a:sp3d>
        </p:spPr>
      </p:pic>
      <p:pic>
        <p:nvPicPr>
          <p:cNvPr id="4" name="Picture 3" descr="A black and red logo&#10;&#10;Description automatically generated with low confidence">
            <a:extLst>
              <a:ext uri="{FF2B5EF4-FFF2-40B4-BE49-F238E27FC236}">
                <a16:creationId xmlns:a16="http://schemas.microsoft.com/office/drawing/2014/main" id="{BD716F72-31FE-4D6A-2167-120471BA76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2764" y="6472825"/>
            <a:ext cx="1092837" cy="367069"/>
          </a:xfrm>
          <a:prstGeom prst="rect">
            <a:avLst/>
          </a:prstGeom>
        </p:spPr>
      </p:pic>
      <p:grpSp>
        <p:nvGrpSpPr>
          <p:cNvPr id="2" name="Group 1">
            <a:extLst>
              <a:ext uri="{FF2B5EF4-FFF2-40B4-BE49-F238E27FC236}">
                <a16:creationId xmlns:a16="http://schemas.microsoft.com/office/drawing/2014/main" id="{D656AFE7-EAAC-B202-6A32-EF2291B684FB}"/>
              </a:ext>
            </a:extLst>
          </p:cNvPr>
          <p:cNvGrpSpPr/>
          <p:nvPr/>
        </p:nvGrpSpPr>
        <p:grpSpPr>
          <a:xfrm>
            <a:off x="2032000" y="2681418"/>
            <a:ext cx="8128000" cy="2489759"/>
            <a:chOff x="2032000" y="2681418"/>
            <a:chExt cx="8128000" cy="2489759"/>
          </a:xfrm>
        </p:grpSpPr>
        <p:sp>
          <p:nvSpPr>
            <p:cNvPr id="13" name="Freeform: Shape 12">
              <a:extLst>
                <a:ext uri="{FF2B5EF4-FFF2-40B4-BE49-F238E27FC236}">
                  <a16:creationId xmlns:a16="http://schemas.microsoft.com/office/drawing/2014/main" id="{A31288FC-832D-0E68-78E5-5F67B53CD5B7}"/>
                </a:ext>
              </a:extLst>
            </p:cNvPr>
            <p:cNvSpPr/>
            <p:nvPr/>
          </p:nvSpPr>
          <p:spPr>
            <a:xfrm>
              <a:off x="2032000" y="2681418"/>
              <a:ext cx="8128000" cy="1183746"/>
            </a:xfrm>
            <a:custGeom>
              <a:avLst/>
              <a:gdLst>
                <a:gd name="connsiteX0" fmla="*/ 0 w 8128000"/>
                <a:gd name="connsiteY0" fmla="*/ 295937 h 1183746"/>
                <a:gd name="connsiteX1" fmla="*/ 7536127 w 8128000"/>
                <a:gd name="connsiteY1" fmla="*/ 295937 h 1183746"/>
                <a:gd name="connsiteX2" fmla="*/ 7536127 w 8128000"/>
                <a:gd name="connsiteY2" fmla="*/ 0 h 1183746"/>
                <a:gd name="connsiteX3" fmla="*/ 8128000 w 8128000"/>
                <a:gd name="connsiteY3" fmla="*/ 591873 h 1183746"/>
                <a:gd name="connsiteX4" fmla="*/ 7536127 w 8128000"/>
                <a:gd name="connsiteY4" fmla="*/ 1183746 h 1183746"/>
                <a:gd name="connsiteX5" fmla="*/ 7536127 w 8128000"/>
                <a:gd name="connsiteY5" fmla="*/ 887810 h 1183746"/>
                <a:gd name="connsiteX6" fmla="*/ 0 w 8128000"/>
                <a:gd name="connsiteY6" fmla="*/ 887810 h 1183746"/>
                <a:gd name="connsiteX7" fmla="*/ 0 w 8128000"/>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0" h="1183746">
                  <a:moveTo>
                    <a:pt x="0" y="295937"/>
                  </a:moveTo>
                  <a:lnTo>
                    <a:pt x="7536127" y="295937"/>
                  </a:lnTo>
                  <a:lnTo>
                    <a:pt x="7536127" y="0"/>
                  </a:lnTo>
                  <a:lnTo>
                    <a:pt x="8128000" y="591873"/>
                  </a:lnTo>
                  <a:lnTo>
                    <a:pt x="7536127" y="1183746"/>
                  </a:lnTo>
                  <a:lnTo>
                    <a:pt x="7536127" y="887810"/>
                  </a:lnTo>
                  <a:lnTo>
                    <a:pt x="0" y="887810"/>
                  </a:lnTo>
                  <a:lnTo>
                    <a:pt x="0" y="295937"/>
                  </a:lnTo>
                  <a:close/>
                </a:path>
              </a:pathLst>
            </a:cu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372137" rIns="549936" bIns="483856" numCol="1" spcCol="1270" anchor="ctr" anchorCtr="0">
              <a:noAutofit/>
            </a:bodyPr>
            <a:lstStyle/>
            <a:p>
              <a:pPr marL="0" lvl="0" indent="0" algn="l" defTabSz="889000">
                <a:lnSpc>
                  <a:spcPct val="90000"/>
                </a:lnSpc>
                <a:spcBef>
                  <a:spcPct val="0"/>
                </a:spcBef>
                <a:spcAft>
                  <a:spcPct val="35000"/>
                </a:spcAft>
                <a:buNone/>
              </a:pPr>
              <a:r>
                <a:rPr lang="en-GB" sz="2000" kern="1200"/>
                <a:t>Exploit</a:t>
              </a:r>
            </a:p>
          </p:txBody>
        </p:sp>
        <p:sp>
          <p:nvSpPr>
            <p:cNvPr id="14" name="Freeform: Shape 13">
              <a:extLst>
                <a:ext uri="{FF2B5EF4-FFF2-40B4-BE49-F238E27FC236}">
                  <a16:creationId xmlns:a16="http://schemas.microsoft.com/office/drawing/2014/main" id="{92BE61A7-1D46-24BF-1A42-03A9D82A9C66}"/>
                </a:ext>
              </a:extLst>
            </p:cNvPr>
            <p:cNvSpPr/>
            <p:nvPr/>
          </p:nvSpPr>
          <p:spPr>
            <a:xfrm>
              <a:off x="2041838" y="3590698"/>
              <a:ext cx="2503424" cy="783315"/>
            </a:xfrm>
            <a:custGeom>
              <a:avLst/>
              <a:gdLst>
                <a:gd name="connsiteX0" fmla="*/ 0 w 2503424"/>
                <a:gd name="connsiteY0" fmla="*/ 0 h 949096"/>
                <a:gd name="connsiteX1" fmla="*/ 2503424 w 2503424"/>
                <a:gd name="connsiteY1" fmla="*/ 0 h 949096"/>
                <a:gd name="connsiteX2" fmla="*/ 2503424 w 2503424"/>
                <a:gd name="connsiteY2" fmla="*/ 949096 h 949096"/>
                <a:gd name="connsiteX3" fmla="*/ 0 w 2503424"/>
                <a:gd name="connsiteY3" fmla="*/ 949096 h 949096"/>
                <a:gd name="connsiteX4" fmla="*/ 0 w 2503424"/>
                <a:gd name="connsiteY4" fmla="*/ 0 h 949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24" h="949096">
                  <a:moveTo>
                    <a:pt x="0" y="0"/>
                  </a:moveTo>
                  <a:lnTo>
                    <a:pt x="2503424" y="0"/>
                  </a:lnTo>
                  <a:lnTo>
                    <a:pt x="2503424" y="949096"/>
                  </a:lnTo>
                  <a:lnTo>
                    <a:pt x="0" y="949096"/>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Social Context:-</a:t>
              </a:r>
            </a:p>
            <a:p>
              <a:pPr marL="0" lvl="0" indent="0" algn="l" defTabSz="800100">
                <a:lnSpc>
                  <a:spcPct val="90000"/>
                </a:lnSpc>
                <a:spcBef>
                  <a:spcPct val="0"/>
                </a:spcBef>
                <a:spcAft>
                  <a:spcPct val="35000"/>
                </a:spcAft>
                <a:buNone/>
              </a:pPr>
              <a:r>
                <a:rPr lang="en-GB" sz="1800" kern="1200"/>
                <a:t>Organisation, Colleagues</a:t>
              </a:r>
            </a:p>
          </p:txBody>
        </p:sp>
        <p:sp>
          <p:nvSpPr>
            <p:cNvPr id="16" name="Freeform: Shape 15">
              <a:extLst>
                <a:ext uri="{FF2B5EF4-FFF2-40B4-BE49-F238E27FC236}">
                  <a16:creationId xmlns:a16="http://schemas.microsoft.com/office/drawing/2014/main" id="{D58A12E5-76CF-498C-7F2B-668A7789B26A}"/>
                </a:ext>
              </a:extLst>
            </p:cNvPr>
            <p:cNvSpPr/>
            <p:nvPr/>
          </p:nvSpPr>
          <p:spPr>
            <a:xfrm>
              <a:off x="4535422" y="3979431"/>
              <a:ext cx="2503425" cy="631879"/>
            </a:xfrm>
            <a:custGeom>
              <a:avLst/>
              <a:gdLst>
                <a:gd name="connsiteX0" fmla="*/ 0 w 2503424"/>
                <a:gd name="connsiteY0" fmla="*/ 0 h 631879"/>
                <a:gd name="connsiteX1" fmla="*/ 2503424 w 2503424"/>
                <a:gd name="connsiteY1" fmla="*/ 0 h 631879"/>
                <a:gd name="connsiteX2" fmla="*/ 2503424 w 2503424"/>
                <a:gd name="connsiteY2" fmla="*/ 631879 h 631879"/>
                <a:gd name="connsiteX3" fmla="*/ 0 w 2503424"/>
                <a:gd name="connsiteY3" fmla="*/ 631879 h 631879"/>
                <a:gd name="connsiteX4" fmla="*/ 0 w 2503424"/>
                <a:gd name="connsiteY4" fmla="*/ 0 h 63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24" h="631879">
                  <a:moveTo>
                    <a:pt x="0" y="0"/>
                  </a:moveTo>
                  <a:lnTo>
                    <a:pt x="2503424" y="0"/>
                  </a:lnTo>
                  <a:lnTo>
                    <a:pt x="2503424" y="631879"/>
                  </a:lnTo>
                  <a:lnTo>
                    <a:pt x="0" y="631879"/>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User’s perception</a:t>
              </a:r>
            </a:p>
          </p:txBody>
        </p:sp>
        <p:sp>
          <p:nvSpPr>
            <p:cNvPr id="15" name="Freeform: Shape 14">
              <a:extLst>
                <a:ext uri="{FF2B5EF4-FFF2-40B4-BE49-F238E27FC236}">
                  <a16:creationId xmlns:a16="http://schemas.microsoft.com/office/drawing/2014/main" id="{1E50269F-F724-3407-3836-5ECF931F96B1}"/>
                </a:ext>
              </a:extLst>
            </p:cNvPr>
            <p:cNvSpPr/>
            <p:nvPr/>
          </p:nvSpPr>
          <p:spPr>
            <a:xfrm>
              <a:off x="4535423" y="3076000"/>
              <a:ext cx="5624576" cy="1183746"/>
            </a:xfrm>
            <a:custGeom>
              <a:avLst/>
              <a:gdLst>
                <a:gd name="connsiteX0" fmla="*/ 0 w 5624576"/>
                <a:gd name="connsiteY0" fmla="*/ 295937 h 1183746"/>
                <a:gd name="connsiteX1" fmla="*/ 5032703 w 5624576"/>
                <a:gd name="connsiteY1" fmla="*/ 295937 h 1183746"/>
                <a:gd name="connsiteX2" fmla="*/ 5032703 w 5624576"/>
                <a:gd name="connsiteY2" fmla="*/ 0 h 1183746"/>
                <a:gd name="connsiteX3" fmla="*/ 5624576 w 5624576"/>
                <a:gd name="connsiteY3" fmla="*/ 591873 h 1183746"/>
                <a:gd name="connsiteX4" fmla="*/ 5032703 w 5624576"/>
                <a:gd name="connsiteY4" fmla="*/ 1183746 h 1183746"/>
                <a:gd name="connsiteX5" fmla="*/ 5032703 w 5624576"/>
                <a:gd name="connsiteY5" fmla="*/ 887810 h 1183746"/>
                <a:gd name="connsiteX6" fmla="*/ 0 w 5624576"/>
                <a:gd name="connsiteY6" fmla="*/ 887810 h 1183746"/>
                <a:gd name="connsiteX7" fmla="*/ 0 w 5624576"/>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576" h="1183746">
                  <a:moveTo>
                    <a:pt x="0" y="295937"/>
                  </a:moveTo>
                  <a:lnTo>
                    <a:pt x="5032703" y="295937"/>
                  </a:lnTo>
                  <a:lnTo>
                    <a:pt x="5032703" y="0"/>
                  </a:lnTo>
                  <a:lnTo>
                    <a:pt x="5624576" y="591873"/>
                  </a:lnTo>
                  <a:lnTo>
                    <a:pt x="5032703" y="1183746"/>
                  </a:lnTo>
                  <a:lnTo>
                    <a:pt x="5032703" y="887810"/>
                  </a:lnTo>
                  <a:lnTo>
                    <a:pt x="0" y="887810"/>
                  </a:lnTo>
                  <a:lnTo>
                    <a:pt x="0" y="295937"/>
                  </a:lnTo>
                  <a:close/>
                </a:path>
              </a:pathLst>
            </a:cu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372137" rIns="549936" bIns="483856" numCol="1" spcCol="1270" anchor="ctr" anchorCtr="0">
              <a:noAutofit/>
            </a:bodyPr>
            <a:lstStyle/>
            <a:p>
              <a:pPr marL="0" lvl="0" indent="0" algn="l" defTabSz="889000">
                <a:lnSpc>
                  <a:spcPct val="90000"/>
                </a:lnSpc>
                <a:spcBef>
                  <a:spcPct val="0"/>
                </a:spcBef>
                <a:spcAft>
                  <a:spcPct val="35000"/>
                </a:spcAft>
                <a:buNone/>
              </a:pPr>
              <a:r>
                <a:rPr lang="en-GB" sz="2000" kern="1200"/>
                <a:t>Alter</a:t>
              </a:r>
            </a:p>
          </p:txBody>
        </p:sp>
        <p:sp>
          <p:nvSpPr>
            <p:cNvPr id="18" name="Freeform: Shape 17">
              <a:extLst>
                <a:ext uri="{FF2B5EF4-FFF2-40B4-BE49-F238E27FC236}">
                  <a16:creationId xmlns:a16="http://schemas.microsoft.com/office/drawing/2014/main" id="{BEFCEFA3-B925-54EC-C26D-2E1DD4005127}"/>
                </a:ext>
              </a:extLst>
            </p:cNvPr>
            <p:cNvSpPr/>
            <p:nvPr/>
          </p:nvSpPr>
          <p:spPr>
            <a:xfrm>
              <a:off x="7048687" y="4375497"/>
              <a:ext cx="2540373" cy="795680"/>
            </a:xfrm>
            <a:custGeom>
              <a:avLst/>
              <a:gdLst>
                <a:gd name="connsiteX0" fmla="*/ 0 w 2503424"/>
                <a:gd name="connsiteY0" fmla="*/ 0 h 878965"/>
                <a:gd name="connsiteX1" fmla="*/ 2503424 w 2503424"/>
                <a:gd name="connsiteY1" fmla="*/ 0 h 878965"/>
                <a:gd name="connsiteX2" fmla="*/ 2503424 w 2503424"/>
                <a:gd name="connsiteY2" fmla="*/ 878965 h 878965"/>
                <a:gd name="connsiteX3" fmla="*/ 0 w 2503424"/>
                <a:gd name="connsiteY3" fmla="*/ 878965 h 878965"/>
                <a:gd name="connsiteX4" fmla="*/ 0 w 2503424"/>
                <a:gd name="connsiteY4" fmla="*/ 0 h 87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24" h="878965">
                  <a:moveTo>
                    <a:pt x="0" y="0"/>
                  </a:moveTo>
                  <a:lnTo>
                    <a:pt x="2503424" y="0"/>
                  </a:lnTo>
                  <a:lnTo>
                    <a:pt x="2503424" y="878965"/>
                  </a:lnTo>
                  <a:lnTo>
                    <a:pt x="0" y="878965"/>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Disrupt tasks required to achieve </a:t>
              </a:r>
              <a:r>
                <a:rPr lang="en-GB"/>
                <a:t>g</a:t>
              </a:r>
              <a:r>
                <a:rPr lang="en-GB" sz="1800" kern="1200"/>
                <a:t>oals</a:t>
              </a:r>
            </a:p>
          </p:txBody>
        </p:sp>
        <p:sp>
          <p:nvSpPr>
            <p:cNvPr id="17" name="Freeform: Shape 16">
              <a:extLst>
                <a:ext uri="{FF2B5EF4-FFF2-40B4-BE49-F238E27FC236}">
                  <a16:creationId xmlns:a16="http://schemas.microsoft.com/office/drawing/2014/main" id="{4BA864D9-287D-E519-6755-99CA833D6636}"/>
                </a:ext>
              </a:extLst>
            </p:cNvPr>
            <p:cNvSpPr/>
            <p:nvPr/>
          </p:nvSpPr>
          <p:spPr>
            <a:xfrm>
              <a:off x="7038848" y="3470582"/>
              <a:ext cx="3121152" cy="1183746"/>
            </a:xfrm>
            <a:custGeom>
              <a:avLst/>
              <a:gdLst>
                <a:gd name="connsiteX0" fmla="*/ 0 w 3121152"/>
                <a:gd name="connsiteY0" fmla="*/ 295937 h 1183746"/>
                <a:gd name="connsiteX1" fmla="*/ 2529279 w 3121152"/>
                <a:gd name="connsiteY1" fmla="*/ 295937 h 1183746"/>
                <a:gd name="connsiteX2" fmla="*/ 2529279 w 3121152"/>
                <a:gd name="connsiteY2" fmla="*/ 0 h 1183746"/>
                <a:gd name="connsiteX3" fmla="*/ 3121152 w 3121152"/>
                <a:gd name="connsiteY3" fmla="*/ 591873 h 1183746"/>
                <a:gd name="connsiteX4" fmla="*/ 2529279 w 3121152"/>
                <a:gd name="connsiteY4" fmla="*/ 1183746 h 1183746"/>
                <a:gd name="connsiteX5" fmla="*/ 2529279 w 3121152"/>
                <a:gd name="connsiteY5" fmla="*/ 887810 h 1183746"/>
                <a:gd name="connsiteX6" fmla="*/ 0 w 3121152"/>
                <a:gd name="connsiteY6" fmla="*/ 887810 h 1183746"/>
                <a:gd name="connsiteX7" fmla="*/ 0 w 3121152"/>
                <a:gd name="connsiteY7" fmla="*/ 295937 h 118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1152" h="1183746">
                  <a:moveTo>
                    <a:pt x="0" y="295937"/>
                  </a:moveTo>
                  <a:lnTo>
                    <a:pt x="2529279" y="295937"/>
                  </a:lnTo>
                  <a:lnTo>
                    <a:pt x="2529279" y="0"/>
                  </a:lnTo>
                  <a:lnTo>
                    <a:pt x="3121152" y="591873"/>
                  </a:lnTo>
                  <a:lnTo>
                    <a:pt x="2529279" y="1183746"/>
                  </a:lnTo>
                  <a:lnTo>
                    <a:pt x="2529279" y="887810"/>
                  </a:lnTo>
                  <a:lnTo>
                    <a:pt x="0" y="887810"/>
                  </a:lnTo>
                  <a:lnTo>
                    <a:pt x="0" y="295937"/>
                  </a:lnTo>
                  <a:close/>
                </a:path>
              </a:pathLst>
            </a:cu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372137" rIns="549936" bIns="483856" numCol="1" spcCol="1270" anchor="ctr" anchorCtr="0">
              <a:noAutofit/>
            </a:bodyPr>
            <a:lstStyle/>
            <a:p>
              <a:pPr marL="0" lvl="0" indent="0" algn="l" defTabSz="889000">
                <a:lnSpc>
                  <a:spcPct val="90000"/>
                </a:lnSpc>
                <a:spcBef>
                  <a:spcPct val="0"/>
                </a:spcBef>
                <a:spcAft>
                  <a:spcPct val="35000"/>
                </a:spcAft>
                <a:buNone/>
              </a:pPr>
              <a:r>
                <a:rPr lang="en-GB" sz="2000"/>
                <a:t>Impact</a:t>
              </a:r>
              <a:endParaRPr lang="en-GB" sz="2000" kern="1200"/>
            </a:p>
          </p:txBody>
        </p:sp>
      </p:grpSp>
    </p:spTree>
    <p:extLst>
      <p:ext uri="{BB962C8B-B14F-4D97-AF65-F5344CB8AC3E}">
        <p14:creationId xmlns:p14="http://schemas.microsoft.com/office/powerpoint/2010/main" val="2166644683"/>
      </p:ext>
    </p:extLst>
  </p:cSld>
  <p:clrMapOvr>
    <a:masterClrMapping/>
  </p:clrMapOvr>
</p:sld>
</file>

<file path=ppt/theme/theme1.xml><?xml version="1.0" encoding="utf-8"?>
<a:theme xmlns:a="http://schemas.openxmlformats.org/drawingml/2006/main" name="Covers">
  <a:themeElements>
    <a:clrScheme name="ITSUS">
      <a:dk1>
        <a:srgbClr val="000000"/>
      </a:dk1>
      <a:lt1>
        <a:srgbClr val="FFFFFF"/>
      </a:lt1>
      <a:dk2>
        <a:srgbClr val="3EAAE0"/>
      </a:dk2>
      <a:lt2>
        <a:srgbClr val="FFFFFF"/>
      </a:lt2>
      <a:accent1>
        <a:srgbClr val="3EAAE0"/>
      </a:accent1>
      <a:accent2>
        <a:srgbClr val="58585A"/>
      </a:accent2>
      <a:accent3>
        <a:srgbClr val="041F2C"/>
      </a:accent3>
      <a:accent4>
        <a:srgbClr val="939598"/>
      </a:accent4>
      <a:accent5>
        <a:srgbClr val="0D3C70"/>
      </a:accent5>
      <a:accent6>
        <a:srgbClr val="F3F3F4"/>
      </a:accent6>
      <a:hlink>
        <a:srgbClr val="0D3C70"/>
      </a:hlink>
      <a:folHlink>
        <a:srgbClr val="404041"/>
      </a:folHlink>
    </a:clrScheme>
    <a:fontScheme name="ITSUS">
      <a:majorFont>
        <a:latin typeface="Titillium Lt"/>
        <a:ea typeface=""/>
        <a:cs typeface=""/>
      </a:majorFont>
      <a:minorFont>
        <a:latin typeface="Titillium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C15F1C1-286F-40B1-9AF5-9F443C912737}" vid="{BFF01C1B-A159-467F-8537-ABBFD4F8CDEE}"/>
    </a:ext>
  </a:extLst>
</a:theme>
</file>

<file path=ppt/theme/theme2.xml><?xml version="1.0" encoding="utf-8"?>
<a:theme xmlns:a="http://schemas.openxmlformats.org/drawingml/2006/main" name="Key Slides">
  <a:themeElements>
    <a:clrScheme name="ITSUS">
      <a:dk1>
        <a:srgbClr val="000000"/>
      </a:dk1>
      <a:lt1>
        <a:srgbClr val="FFFFFF"/>
      </a:lt1>
      <a:dk2>
        <a:srgbClr val="3EAAE0"/>
      </a:dk2>
      <a:lt2>
        <a:srgbClr val="FFFFFF"/>
      </a:lt2>
      <a:accent1>
        <a:srgbClr val="3EAAE0"/>
      </a:accent1>
      <a:accent2>
        <a:srgbClr val="58585A"/>
      </a:accent2>
      <a:accent3>
        <a:srgbClr val="041F2C"/>
      </a:accent3>
      <a:accent4>
        <a:srgbClr val="939598"/>
      </a:accent4>
      <a:accent5>
        <a:srgbClr val="0D3C70"/>
      </a:accent5>
      <a:accent6>
        <a:srgbClr val="F3F3F4"/>
      </a:accent6>
      <a:hlink>
        <a:srgbClr val="0D3C70"/>
      </a:hlink>
      <a:folHlink>
        <a:srgbClr val="404041"/>
      </a:folHlink>
    </a:clrScheme>
    <a:fontScheme name="ITSUS">
      <a:majorFont>
        <a:latin typeface="Titillium Lt"/>
        <a:ea typeface=""/>
        <a:cs typeface=""/>
      </a:majorFont>
      <a:minorFont>
        <a:latin typeface="Titillium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C15F1C1-286F-40B1-9AF5-9F443C912737}" vid="{02817C07-EB4E-4A96-8C9B-380560AFF59F}"/>
    </a:ext>
  </a:extLst>
</a:theme>
</file>

<file path=ppt/theme/theme3.xml><?xml version="1.0" encoding="utf-8"?>
<a:theme xmlns:a="http://schemas.openxmlformats.org/drawingml/2006/main" name="Key Slides City">
  <a:themeElements>
    <a:clrScheme name="ITSUS">
      <a:dk1>
        <a:srgbClr val="000000"/>
      </a:dk1>
      <a:lt1>
        <a:srgbClr val="FFFFFF"/>
      </a:lt1>
      <a:dk2>
        <a:srgbClr val="3EAAE0"/>
      </a:dk2>
      <a:lt2>
        <a:srgbClr val="FFFFFF"/>
      </a:lt2>
      <a:accent1>
        <a:srgbClr val="3EAAE0"/>
      </a:accent1>
      <a:accent2>
        <a:srgbClr val="58585A"/>
      </a:accent2>
      <a:accent3>
        <a:srgbClr val="041F2C"/>
      </a:accent3>
      <a:accent4>
        <a:srgbClr val="939598"/>
      </a:accent4>
      <a:accent5>
        <a:srgbClr val="0D3C70"/>
      </a:accent5>
      <a:accent6>
        <a:srgbClr val="F3F3F4"/>
      </a:accent6>
      <a:hlink>
        <a:srgbClr val="0D3C70"/>
      </a:hlink>
      <a:folHlink>
        <a:srgbClr val="404041"/>
      </a:folHlink>
    </a:clrScheme>
    <a:fontScheme name="ITSUS">
      <a:majorFont>
        <a:latin typeface="Titillium Lt"/>
        <a:ea typeface=""/>
        <a:cs typeface=""/>
      </a:majorFont>
      <a:minorFont>
        <a:latin typeface="Titillium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C15F1C1-286F-40B1-9AF5-9F443C912737}" vid="{091529A7-9E90-4606-8992-F5FF8A3F86E1}"/>
    </a:ext>
  </a:extLst>
</a:theme>
</file>

<file path=ppt/theme/theme4.xml><?xml version="1.0" encoding="utf-8"?>
<a:theme xmlns:a="http://schemas.openxmlformats.org/drawingml/2006/main" name="Body Slides">
  <a:themeElements>
    <a:clrScheme name="ITSUS">
      <a:dk1>
        <a:srgbClr val="000000"/>
      </a:dk1>
      <a:lt1>
        <a:srgbClr val="FFFFFF"/>
      </a:lt1>
      <a:dk2>
        <a:srgbClr val="3EAAE0"/>
      </a:dk2>
      <a:lt2>
        <a:srgbClr val="FFFFFF"/>
      </a:lt2>
      <a:accent1>
        <a:srgbClr val="3EAAE0"/>
      </a:accent1>
      <a:accent2>
        <a:srgbClr val="58585A"/>
      </a:accent2>
      <a:accent3>
        <a:srgbClr val="041F2C"/>
      </a:accent3>
      <a:accent4>
        <a:srgbClr val="939598"/>
      </a:accent4>
      <a:accent5>
        <a:srgbClr val="0D3C70"/>
      </a:accent5>
      <a:accent6>
        <a:srgbClr val="F3F3F4"/>
      </a:accent6>
      <a:hlink>
        <a:srgbClr val="0D3C70"/>
      </a:hlink>
      <a:folHlink>
        <a:srgbClr val="404041"/>
      </a:folHlink>
    </a:clrScheme>
    <a:fontScheme name="ITSUS">
      <a:majorFont>
        <a:latin typeface="Titillium Lt"/>
        <a:ea typeface=""/>
        <a:cs typeface=""/>
      </a:majorFont>
      <a:minorFont>
        <a:latin typeface="Titillium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C15F1C1-286F-40B1-9AF5-9F443C912737}" vid="{65BC0B70-01C4-4FC7-B8C2-CEB86431C15D}"/>
    </a:ext>
  </a:extLst>
</a:theme>
</file>

<file path=ppt/theme/theme5.xml><?xml version="1.0" encoding="utf-8"?>
<a:theme xmlns:a="http://schemas.openxmlformats.org/drawingml/2006/main" name="Body Slides Grey">
  <a:themeElements>
    <a:clrScheme name="ITSUS">
      <a:dk1>
        <a:srgbClr val="000000"/>
      </a:dk1>
      <a:lt1>
        <a:srgbClr val="FFFFFF"/>
      </a:lt1>
      <a:dk2>
        <a:srgbClr val="3EAAE0"/>
      </a:dk2>
      <a:lt2>
        <a:srgbClr val="FFFFFF"/>
      </a:lt2>
      <a:accent1>
        <a:srgbClr val="3EAAE0"/>
      </a:accent1>
      <a:accent2>
        <a:srgbClr val="58585A"/>
      </a:accent2>
      <a:accent3>
        <a:srgbClr val="041F2C"/>
      </a:accent3>
      <a:accent4>
        <a:srgbClr val="939598"/>
      </a:accent4>
      <a:accent5>
        <a:srgbClr val="0D3C70"/>
      </a:accent5>
      <a:accent6>
        <a:srgbClr val="F3F3F4"/>
      </a:accent6>
      <a:hlink>
        <a:srgbClr val="0D3C70"/>
      </a:hlink>
      <a:folHlink>
        <a:srgbClr val="404041"/>
      </a:folHlink>
    </a:clrScheme>
    <a:fontScheme name="ITSUS">
      <a:majorFont>
        <a:latin typeface="Titillium Lt"/>
        <a:ea typeface=""/>
        <a:cs typeface=""/>
      </a:majorFont>
      <a:minorFont>
        <a:latin typeface="Titillium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C15F1C1-286F-40B1-9AF5-9F443C912737}" vid="{81C117A4-46A6-48F7-871A-F02CDC54909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f67c07-0cb3-43a8-a35b-73381bf4cf1a">
      <Terms xmlns="http://schemas.microsoft.com/office/infopath/2007/PartnerControls"/>
    </lcf76f155ced4ddcb4097134ff3c332f>
    <Audit xmlns="e7f67c07-0cb3-43a8-a35b-73381bf4cf1a">Active</Audit>
    <TaxCatchAll xmlns="025b399e-efd1-4cc3-be53-7765cb6185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FBD08C1650DF44A7B0A22CF439BF6A" ma:contentTypeVersion="14" ma:contentTypeDescription="Create a new document." ma:contentTypeScope="" ma:versionID="8ba6672f230b8857d17cba3423dd06d8">
  <xsd:schema xmlns:xsd="http://www.w3.org/2001/XMLSchema" xmlns:xs="http://www.w3.org/2001/XMLSchema" xmlns:p="http://schemas.microsoft.com/office/2006/metadata/properties" xmlns:ns2="e7f67c07-0cb3-43a8-a35b-73381bf4cf1a" xmlns:ns3="025b399e-efd1-4cc3-be53-7765cb61853c" targetNamespace="http://schemas.microsoft.com/office/2006/metadata/properties" ma:root="true" ma:fieldsID="cf88c75e3c764be29505ea957397cdaa" ns2:_="" ns3:_="">
    <xsd:import namespace="e7f67c07-0cb3-43a8-a35b-73381bf4cf1a"/>
    <xsd:import namespace="025b399e-efd1-4cc3-be53-7765cb6185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Audit"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67c07-0cb3-43a8-a35b-73381bf4c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7acba6c-7fb0-477a-8ba1-021f62ce730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Audit" ma:index="16" nillable="true" ma:displayName="Audit" ma:default="Active" ma:description="Used to manage the lifecycle of the data" ma:format="Dropdown" ma:internalName="Audit">
      <xsd:simpleType>
        <xsd:restriction base="dms:Choice">
          <xsd:enumeration value="Active"/>
          <xsd:enumeration value="Archive"/>
          <xsd:enumeration value="Delete"/>
          <xsd:enumeration value="Review"/>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5b399e-efd1-4cc3-be53-7765cb61853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772de4c-1a69-4feb-aec7-026699e99624}" ma:internalName="TaxCatchAll" ma:showField="CatchAllData" ma:web="025b399e-efd1-4cc3-be53-7765cb61853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0E289-2800-4D5A-8545-ED2B380B025E}">
  <ds:schemaRefs>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025b399e-efd1-4cc3-be53-7765cb61853c"/>
    <ds:schemaRef ds:uri="http://schemas.microsoft.com/office/2006/documentManagement/types"/>
    <ds:schemaRef ds:uri="e7f67c07-0cb3-43a8-a35b-73381bf4cf1a"/>
    <ds:schemaRef ds:uri="http://www.w3.org/XML/1998/namespace"/>
    <ds:schemaRef ds:uri="http://purl.org/dc/dcmitype/"/>
  </ds:schemaRefs>
</ds:datastoreItem>
</file>

<file path=customXml/itemProps2.xml><?xml version="1.0" encoding="utf-8"?>
<ds:datastoreItem xmlns:ds="http://schemas.openxmlformats.org/officeDocument/2006/customXml" ds:itemID="{B9C50223-8CA4-4A96-85E1-CF33B7C4B076}">
  <ds:schemaRefs>
    <ds:schemaRef ds:uri="http://schemas.microsoft.com/sharepoint/v3/contenttype/forms"/>
  </ds:schemaRefs>
</ds:datastoreItem>
</file>

<file path=customXml/itemProps3.xml><?xml version="1.0" encoding="utf-8"?>
<ds:datastoreItem xmlns:ds="http://schemas.openxmlformats.org/officeDocument/2006/customXml" ds:itemID="{799145DA-BA26-430B-9DDD-9DCB3B657273}">
  <ds:schemaRefs>
    <ds:schemaRef ds:uri="025b399e-efd1-4cc3-be53-7765cb61853c"/>
    <ds:schemaRef ds:uri="e7f67c07-0cb3-43a8-a35b-73381bf4cf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ITSUS_PPT_WIDE</Template>
  <TotalTime>0</TotalTime>
  <Words>3106</Words>
  <Application>Microsoft Office PowerPoint</Application>
  <PresentationFormat>Widescreen</PresentationFormat>
  <Paragraphs>273</Paragraphs>
  <Slides>23</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Symbol</vt:lpstr>
      <vt:lpstr>Titillium Web</vt:lpstr>
      <vt:lpstr>Arial</vt:lpstr>
      <vt:lpstr>Calibri</vt:lpstr>
      <vt:lpstr>Titillium Lt</vt:lpstr>
      <vt:lpstr>Covers</vt:lpstr>
      <vt:lpstr>Key Slides</vt:lpstr>
      <vt:lpstr>Key Slides City</vt:lpstr>
      <vt:lpstr>Body Slides</vt:lpstr>
      <vt:lpstr>Body Slides Grey</vt:lpstr>
      <vt:lpstr>PowerPoint Presentation</vt:lpstr>
      <vt:lpstr>PowerPoint Presentation</vt:lpstr>
      <vt:lpstr>CyBOK Overview: What is CyBOK?</vt:lpstr>
      <vt:lpstr>CyBOK Overview: Target audience</vt:lpstr>
      <vt:lpstr>CyBOK Overview: Knowledgebase Areas</vt:lpstr>
      <vt:lpstr>Scenario 1.1: Adversary – Helen Back (IT Analyst) KA: https://www.cybok.org/media/downloads/Adversarial_Behaviours_v1.0.1.pdf</vt:lpstr>
      <vt:lpstr>KA – Adversarial Behaviours:  Characteristics of Adversaries: Cyber-Dependent/Enabled Crime https://www.cybok.org/media/downloads/Adversarial_Behaviours_v1.0.1.pdf</vt:lpstr>
      <vt:lpstr>Scenario 1.2: Human Factor – Evan Lee – IT Support Analyst KA: https://www.cybok.org/media/downloads/Human_Factors_v1.0.1.pdf </vt:lpstr>
      <vt:lpstr>KA – Human Factors: Understanding Human Behaviour in Security https://www.cybok.org/media/downloads/Human_Factors_v1.0.1.pdf</vt:lpstr>
      <vt:lpstr>Scenario 1.3: The ransomware KA: https://www.cybok.org/media/downloads/Malware_Attack_Technologies_v1.0.1.pdf</vt:lpstr>
      <vt:lpstr>Scenario 1.3: The ransomware KA: https://www.cybok.org/media/downloads/Malware_Attack_Technologies_v1.0.1.pdf</vt:lpstr>
      <vt:lpstr>KA – Malware &amp; Attack Technologies: Malware Activities – The Cyber Kill Chain https://www.cybok.org/media/downloads/Malware_Attack_Technologies_v1.0.1.pdf</vt:lpstr>
      <vt:lpstr>Scenario 1.4: Incident response KA: https://www.cybok.org/media/downloads/Security_Operations_Incident_Management_v1.0.2.pdf</vt:lpstr>
      <vt:lpstr>KA - Security Operations and Management:  Incident Management https://www.cybok.org/media/downloads/Security_Operations_Incident_Management_v1.0.2.pdf</vt:lpstr>
      <vt:lpstr>Scenario 1: Timeline</vt:lpstr>
      <vt:lpstr>Scenario Summary: The Cyber Kill Chain Context – Complete the sections in white with the actions taken by Helen and Evan for each of the CKC steps below.</vt:lpstr>
      <vt:lpstr>CyBOK Overview: Knowledgebase Areas</vt:lpstr>
      <vt:lpstr>Knowledge Areas (KAs) Mapping to Job Roles</vt:lpstr>
      <vt:lpstr>What Next?</vt:lpstr>
      <vt:lpstr>Resources</vt:lpstr>
      <vt:lpstr>THANK YOU FOR ATTENDING!! </vt:lpstr>
      <vt:lpstr>Our Expertise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Davies</dc:creator>
  <cp:lastModifiedBy>Helen Jones</cp:lastModifiedBy>
  <cp:revision>24</cp:revision>
  <dcterms:created xsi:type="dcterms:W3CDTF">2021-06-21T10:38:08Z</dcterms:created>
  <dcterms:modified xsi:type="dcterms:W3CDTF">2023-08-30T09:10:55Z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0x01010026FBD08C1650DF44A7B0A22CF439BF6A</vt:lpwstr>
  </property>
  <property fmtid="{D5CDD505-2E9C-101B-9397-08002B2CF9AE}" pid="3" name="MediaServiceImageTags">
    <vt:lpwstr/>
  </property>
</Properties>
</file>