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8288000" cy="10287000"/>
  <p:notesSz cx="6858000" cy="9144000"/>
  <p:embeddedFontLst>
    <p:embeddedFont>
      <p:font typeface="Aptos" panose="020B0004020202020204" pitchFamily="34" charset="0"/>
      <p:regular r:id="rId20"/>
    </p:embeddedFont>
    <p:embeddedFont>
      <p:font typeface="Calibri" panose="020F0502020204030204" pitchFamily="34" charset="0"/>
      <p:regular r:id="rId21"/>
      <p:bold r:id="rId22"/>
      <p:italic r:id="rId23"/>
      <p:boldItalic r:id="rId24"/>
    </p:embeddedFont>
    <p:embeddedFont>
      <p:font typeface="Quicksand" charset="0"/>
      <p:regular r:id="rId25"/>
      <p:bold r:id="rId26"/>
    </p:embeddedFont>
    <p:embeddedFont>
      <p:font typeface="Quicksand Bold" charset="0"/>
      <p:regular r:id="rId27"/>
      <p:bold r:id="rId28"/>
      <p:italic r:id="rId29"/>
      <p:boldItalic r:id="rId30"/>
    </p:embeddedFont>
    <p:embeddedFont>
      <p:font typeface="Quicksand Medium" charset="0"/>
      <p:regular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1F1F"/>
    <a:srgbClr val="BE16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F7E5B4-CBC0-4D10-BF9F-5F15863E18CD}" v="1" dt="2023-12-21T11:53:01.9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048" autoAdjust="0"/>
    <p:restoredTop sz="85951" autoAdjust="0"/>
  </p:normalViewPr>
  <p:slideViewPr>
    <p:cSldViewPr>
      <p:cViewPr varScale="1">
        <p:scale>
          <a:sx n="66" d="100"/>
          <a:sy n="66" d="100"/>
        </p:scale>
        <p:origin x="648" y="72"/>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len Jones" userId="7d43b03e-03a5-46e6-94d5-a3169053bb0d" providerId="ADAL" clId="{8EF7E5B4-CBC0-4D10-BF9F-5F15863E18CD}"/>
    <pc:docChg chg="modSld">
      <pc:chgData name="Helen Jones" userId="7d43b03e-03a5-46e6-94d5-a3169053bb0d" providerId="ADAL" clId="{8EF7E5B4-CBC0-4D10-BF9F-5F15863E18CD}" dt="2023-12-21T11:53:01.912" v="19"/>
      <pc:docMkLst>
        <pc:docMk/>
      </pc:docMkLst>
      <pc:sldChg chg="addSp modSp">
        <pc:chgData name="Helen Jones" userId="7d43b03e-03a5-46e6-94d5-a3169053bb0d" providerId="ADAL" clId="{8EF7E5B4-CBC0-4D10-BF9F-5F15863E18CD}" dt="2023-12-21T11:53:01.912" v="19"/>
        <pc:sldMkLst>
          <pc:docMk/>
          <pc:sldMk cId="0" sldId="256"/>
        </pc:sldMkLst>
        <pc:spChg chg="add mod">
          <ac:chgData name="Helen Jones" userId="7d43b03e-03a5-46e6-94d5-a3169053bb0d" providerId="ADAL" clId="{8EF7E5B4-CBC0-4D10-BF9F-5F15863E18CD}" dt="2023-12-21T11:53:01.912" v="19"/>
          <ac:spMkLst>
            <pc:docMk/>
            <pc:sldMk cId="0" sldId="256"/>
            <ac:spMk id="23" creationId="{A24B960B-C391-E311-4DD7-80BED5F8DA29}"/>
          </ac:spMkLst>
        </pc:spChg>
      </pc:sldChg>
      <pc:sldChg chg="modSp mod">
        <pc:chgData name="Helen Jones" userId="7d43b03e-03a5-46e6-94d5-a3169053bb0d" providerId="ADAL" clId="{8EF7E5B4-CBC0-4D10-BF9F-5F15863E18CD}" dt="2023-12-21T10:50:00.117" v="6" actId="20577"/>
        <pc:sldMkLst>
          <pc:docMk/>
          <pc:sldMk cId="0" sldId="259"/>
        </pc:sldMkLst>
        <pc:spChg chg="mod">
          <ac:chgData name="Helen Jones" userId="7d43b03e-03a5-46e6-94d5-a3169053bb0d" providerId="ADAL" clId="{8EF7E5B4-CBC0-4D10-BF9F-5F15863E18CD}" dt="2023-12-21T10:49:35.479" v="4" actId="20577"/>
          <ac:spMkLst>
            <pc:docMk/>
            <pc:sldMk cId="0" sldId="259"/>
            <ac:spMk id="5" creationId="{00000000-0000-0000-0000-000000000000}"/>
          </ac:spMkLst>
        </pc:spChg>
        <pc:spChg chg="mod">
          <ac:chgData name="Helen Jones" userId="7d43b03e-03a5-46e6-94d5-a3169053bb0d" providerId="ADAL" clId="{8EF7E5B4-CBC0-4D10-BF9F-5F15863E18CD}" dt="2023-12-21T10:50:00.117" v="6" actId="20577"/>
          <ac:spMkLst>
            <pc:docMk/>
            <pc:sldMk cId="0" sldId="259"/>
            <ac:spMk id="6" creationId="{00000000-0000-0000-0000-000000000000}"/>
          </ac:spMkLst>
        </pc:spChg>
      </pc:sldChg>
      <pc:sldChg chg="modSp mod">
        <pc:chgData name="Helen Jones" userId="7d43b03e-03a5-46e6-94d5-a3169053bb0d" providerId="ADAL" clId="{8EF7E5B4-CBC0-4D10-BF9F-5F15863E18CD}" dt="2023-12-21T10:50:31.661" v="10" actId="20577"/>
        <pc:sldMkLst>
          <pc:docMk/>
          <pc:sldMk cId="0" sldId="260"/>
        </pc:sldMkLst>
        <pc:spChg chg="mod">
          <ac:chgData name="Helen Jones" userId="7d43b03e-03a5-46e6-94d5-a3169053bb0d" providerId="ADAL" clId="{8EF7E5B4-CBC0-4D10-BF9F-5F15863E18CD}" dt="2023-12-21T10:50:31.661" v="10" actId="20577"/>
          <ac:spMkLst>
            <pc:docMk/>
            <pc:sldMk cId="0" sldId="260"/>
            <ac:spMk id="5" creationId="{00000000-0000-0000-0000-000000000000}"/>
          </ac:spMkLst>
        </pc:spChg>
      </pc:sldChg>
      <pc:sldChg chg="modSp mod">
        <pc:chgData name="Helen Jones" userId="7d43b03e-03a5-46e6-94d5-a3169053bb0d" providerId="ADAL" clId="{8EF7E5B4-CBC0-4D10-BF9F-5F15863E18CD}" dt="2023-12-21T10:52:32.949" v="15" actId="14100"/>
        <pc:sldMkLst>
          <pc:docMk/>
          <pc:sldMk cId="0" sldId="266"/>
        </pc:sldMkLst>
        <pc:spChg chg="mod">
          <ac:chgData name="Helen Jones" userId="7d43b03e-03a5-46e6-94d5-a3169053bb0d" providerId="ADAL" clId="{8EF7E5B4-CBC0-4D10-BF9F-5F15863E18CD}" dt="2023-12-21T10:52:22.156" v="12" actId="20577"/>
          <ac:spMkLst>
            <pc:docMk/>
            <pc:sldMk cId="0" sldId="266"/>
            <ac:spMk id="2" creationId="{00000000-0000-0000-0000-000000000000}"/>
          </ac:spMkLst>
        </pc:spChg>
        <pc:spChg chg="mod">
          <ac:chgData name="Helen Jones" userId="7d43b03e-03a5-46e6-94d5-a3169053bb0d" providerId="ADAL" clId="{8EF7E5B4-CBC0-4D10-BF9F-5F15863E18CD}" dt="2023-12-21T10:52:24.646" v="13" actId="20577"/>
          <ac:spMkLst>
            <pc:docMk/>
            <pc:sldMk cId="0" sldId="266"/>
            <ac:spMk id="3" creationId="{00000000-0000-0000-0000-000000000000}"/>
          </ac:spMkLst>
        </pc:spChg>
        <pc:spChg chg="mod">
          <ac:chgData name="Helen Jones" userId="7d43b03e-03a5-46e6-94d5-a3169053bb0d" providerId="ADAL" clId="{8EF7E5B4-CBC0-4D10-BF9F-5F15863E18CD}" dt="2023-12-21T10:52:30.603" v="14" actId="14100"/>
          <ac:spMkLst>
            <pc:docMk/>
            <pc:sldMk cId="0" sldId="266"/>
            <ac:spMk id="14" creationId="{00000000-0000-0000-0000-000000000000}"/>
          </ac:spMkLst>
        </pc:spChg>
        <pc:spChg chg="mod">
          <ac:chgData name="Helen Jones" userId="7d43b03e-03a5-46e6-94d5-a3169053bb0d" providerId="ADAL" clId="{8EF7E5B4-CBC0-4D10-BF9F-5F15863E18CD}" dt="2023-12-21T10:52:32.949" v="15" actId="14100"/>
          <ac:spMkLst>
            <pc:docMk/>
            <pc:sldMk cId="0" sldId="266"/>
            <ac:spMk id="16" creationId="{00000000-0000-0000-0000-000000000000}"/>
          </ac:spMkLst>
        </pc:spChg>
      </pc:sldChg>
      <pc:sldChg chg="modSp mod">
        <pc:chgData name="Helen Jones" userId="7d43b03e-03a5-46e6-94d5-a3169053bb0d" providerId="ADAL" clId="{8EF7E5B4-CBC0-4D10-BF9F-5F15863E18CD}" dt="2023-12-21T10:52:54.221" v="16" actId="6549"/>
        <pc:sldMkLst>
          <pc:docMk/>
          <pc:sldMk cId="0" sldId="267"/>
        </pc:sldMkLst>
        <pc:spChg chg="mod">
          <ac:chgData name="Helen Jones" userId="7d43b03e-03a5-46e6-94d5-a3169053bb0d" providerId="ADAL" clId="{8EF7E5B4-CBC0-4D10-BF9F-5F15863E18CD}" dt="2023-12-21T10:52:54.221" v="16" actId="6549"/>
          <ac:spMkLst>
            <pc:docMk/>
            <pc:sldMk cId="0" sldId="267"/>
            <ac:spMk id="3" creationId="{00000000-0000-0000-0000-000000000000}"/>
          </ac:spMkLst>
        </pc:spChg>
      </pc:sldChg>
      <pc:sldChg chg="modSp mod">
        <pc:chgData name="Helen Jones" userId="7d43b03e-03a5-46e6-94d5-a3169053bb0d" providerId="ADAL" clId="{8EF7E5B4-CBC0-4D10-BF9F-5F15863E18CD}" dt="2023-12-21T10:53:28.166" v="17" actId="14100"/>
        <pc:sldMkLst>
          <pc:docMk/>
          <pc:sldMk cId="0" sldId="271"/>
        </pc:sldMkLst>
        <pc:spChg chg="mod">
          <ac:chgData name="Helen Jones" userId="7d43b03e-03a5-46e6-94d5-a3169053bb0d" providerId="ADAL" clId="{8EF7E5B4-CBC0-4D10-BF9F-5F15863E18CD}" dt="2023-12-21T10:53:28.166" v="17" actId="14100"/>
          <ac:spMkLst>
            <pc:docMk/>
            <pc:sldMk cId="0" sldId="271"/>
            <ac:spMk id="3" creationId="{00000000-0000-0000-0000-000000000000}"/>
          </ac:spMkLst>
        </pc:spChg>
      </pc:sldChg>
      <pc:sldChg chg="modSp mod">
        <pc:chgData name="Helen Jones" userId="7d43b03e-03a5-46e6-94d5-a3169053bb0d" providerId="ADAL" clId="{8EF7E5B4-CBC0-4D10-BF9F-5F15863E18CD}" dt="2023-12-21T10:53:38.020" v="18" actId="14100"/>
        <pc:sldMkLst>
          <pc:docMk/>
          <pc:sldMk cId="0" sldId="272"/>
        </pc:sldMkLst>
        <pc:spChg chg="mod">
          <ac:chgData name="Helen Jones" userId="7d43b03e-03a5-46e6-94d5-a3169053bb0d" providerId="ADAL" clId="{8EF7E5B4-CBC0-4D10-BF9F-5F15863E18CD}" dt="2023-12-21T10:53:38.020" v="18" actId="14100"/>
          <ac:spMkLst>
            <pc:docMk/>
            <pc:sldMk cId="0" sldId="272"/>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21.12.2023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from Canva for Education: https://</a:t>
            </a:r>
            <a:r>
              <a:rPr lang="en-US" dirty="0" err="1"/>
              <a:t>www.canva.com</a:t>
            </a:r>
            <a:r>
              <a:rPr lang="en-US" dirty="0"/>
              <a:t>/education/</a:t>
            </a:r>
          </a:p>
          <a:p>
            <a:endParaRPr lang="en-GB" dirty="0"/>
          </a:p>
          <a:p>
            <a:r>
              <a:rPr lang="en-GB" dirty="0"/>
              <a:t>Find out more about CyBOK here: https://</a:t>
            </a:r>
            <a:r>
              <a:rPr lang="en-GB" dirty="0" err="1"/>
              <a:t>www.cybok.org</a:t>
            </a:r>
            <a:r>
              <a:rPr lang="en-GB" dirty="0"/>
              <a:t>/knowledgebase1_1/ </a:t>
            </a:r>
          </a:p>
          <a:p>
            <a:endParaRPr lang="en-GB" dirty="0"/>
          </a:p>
          <a:p>
            <a:r>
              <a:rPr lang="en-GB" dirty="0"/>
              <a:t>Knowledge Area: https://</a:t>
            </a:r>
            <a:r>
              <a:rPr lang="en-GB" dirty="0" err="1"/>
              <a:t>www.cybok.org</a:t>
            </a:r>
            <a:r>
              <a:rPr lang="en-GB" dirty="0"/>
              <a:t>/media/downloads/Law_Regulation_v1.0.2.pdf</a:t>
            </a:r>
          </a:p>
          <a:p>
            <a:r>
              <a:rPr lang="en-GB" dirty="0"/>
              <a:t>Podcasts: https://</a:t>
            </a:r>
            <a:r>
              <a:rPr lang="en-GB" dirty="0" err="1"/>
              <a:t>www.cybok.org</a:t>
            </a:r>
            <a:r>
              <a:rPr lang="en-GB" dirty="0"/>
              <a:t>/events/law-and-regulation-podcast</a:t>
            </a:r>
          </a:p>
        </p:txBody>
      </p:sp>
      <p:sp>
        <p:nvSpPr>
          <p:cNvPr id="4" name="Slide Number Placeholder 3"/>
          <p:cNvSpPr>
            <a:spLocks noGrp="1"/>
          </p:cNvSpPr>
          <p:nvPr>
            <p:ph type="sldNum" sz="quarter" idx="5"/>
          </p:nvPr>
        </p:nvSpPr>
        <p:spPr/>
        <p:txBody>
          <a:bodyPr/>
          <a:lstStyle/>
          <a:p>
            <a:fld id="{871B2431-D351-4C6E-A3CF-9DFAC0E3E050}" type="slidenum">
              <a:rPr lang="cs-CZ" smtClean="0"/>
              <a:t>1</a:t>
            </a:fld>
            <a:endParaRPr lang="cs-CZ"/>
          </a:p>
        </p:txBody>
      </p:sp>
    </p:spTree>
    <p:extLst>
      <p:ext uri="{BB962C8B-B14F-4D97-AF65-F5344CB8AC3E}">
        <p14:creationId xmlns:p14="http://schemas.microsoft.com/office/powerpoint/2010/main" val="33708369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For reference this is the link students should arrive at: https://support.google.com/legal/answer/3463239?hl=en-GB</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Play the quiz online here: https://quizizz.com/admin/quiz/6553bce52106c35dd6f5fac2?source=quiz_share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Technology often moves faster than our laws can catch up, creating challenges in protecting people.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Computer Misuse Act (1990):</a:t>
            </a:r>
          </a:p>
          <a:p>
            <a:endParaRPr lang="en-US"/>
          </a:p>
          <a:p>
            <a:r>
              <a:rPr lang="en-US"/>
              <a:t>Reason: The rise of computer technology led to an increase in cybercrime. The Computer Misuse Act was enacted to address unauthorized access, modification, or interference with computer systems, ensuring legal consequences for hacking and related offenses.</a:t>
            </a:r>
          </a:p>
          <a:p>
            <a:r>
              <a:rPr lang="en-US"/>
              <a:t>Copyright Designs and Patents Act (1988):</a:t>
            </a:r>
          </a:p>
          <a:p>
            <a:endParaRPr lang="en-US"/>
          </a:p>
          <a:p>
            <a:r>
              <a:rPr lang="en-US"/>
              <a:t>Reason: With the proliferation of digital content, there was a need to protect the rights of creators and innovators. This act was introduced to safeguard intellectual property by granting legal rights to creators and establishing rules for the use of copyrighted material.</a:t>
            </a:r>
          </a:p>
          <a:p>
            <a:r>
              <a:rPr lang="en-US"/>
              <a:t>Regulatory of Investigatory Powers Act (2000):</a:t>
            </a:r>
          </a:p>
          <a:p>
            <a:endParaRPr lang="en-US"/>
          </a:p>
          <a:p>
            <a:r>
              <a:rPr lang="en-US"/>
              <a:t>Reason: The growth of digital communication raised concerns about surveillance, privacy, and national security. RIPA was introduced to regulate the powers of public bodies to conduct surveillance and intercept communications, ensuring a balance between the need for security and the protection of individual privacy.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a:p>
            <a:r>
              <a:rPr lang="en-US" dirty="0"/>
              <a:t>Answer: Section 1 - </a:t>
            </a:r>
            <a:r>
              <a:rPr lang="en-US" dirty="0" err="1"/>
              <a:t>Unauthorised</a:t>
            </a:r>
            <a:r>
              <a:rPr lang="en-US" dirty="0"/>
              <a:t> access to computer material.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Gary McKinnon</a:t>
            </a:r>
          </a:p>
          <a:p>
            <a:endParaRPr lang="en-US"/>
          </a:p>
          <a:p>
            <a:r>
              <a:rPr lang="en-US"/>
              <a:t>Consequences: McKinnon faced no charges in the UK, but his case highlighted the potential consequences of computer misuse and the need for international cooperation in prosecuting cybercrime.</a:t>
            </a:r>
          </a:p>
          <a:p>
            <a:endParaRPr lang="en-US"/>
          </a:p>
          <a:p>
            <a:r>
              <a:rPr lang="en-US"/>
              <a:t>LulzSec Hackers</a:t>
            </a:r>
          </a:p>
          <a:p>
            <a:endParaRPr lang="en-US"/>
          </a:p>
          <a:p>
            <a:r>
              <a:rPr lang="en-US"/>
              <a:t>Consequences: Members of LulzSec were arrested and faced various penalties, including fines and imprisonment. Ryan Cleary was sentenced to 32 months in prison, while Jake Davis received a 24-month youth rehabilitation order. Mustafa al-Bassam was given a suspended sentence and community service.</a:t>
            </a:r>
          </a:p>
          <a:p>
            <a:endParaRPr lang="en-US"/>
          </a:p>
          <a:p>
            <a:r>
              <a:rPr lang="en-US"/>
              <a:t>Teenagers Charged under the CMA</a:t>
            </a:r>
          </a:p>
          <a:p>
            <a:endParaRPr lang="en-US"/>
          </a:p>
          <a:p>
            <a:r>
              <a:rPr lang="en-US"/>
              <a:t>Consequences: The teenagers faced various penalties, including fines and community service. One of the teenagers was sentenced to 12 months' youth detention, while the other received a 12-month youth rehabilitation order.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need to click in the grey box to move through the game screens.]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Why is it important?</a:t>
            </a:r>
          </a:p>
          <a:p>
            <a:r>
              <a:rPr lang="en-US"/>
              <a:t>The CDPA is a law that protects the rights of creators and inventors by giving them control over how their work is used and distributed. You don't need to do anything to get your work protected - it applies automatically when you create it.</a:t>
            </a:r>
          </a:p>
          <a:p>
            <a:r>
              <a:rPr lang="en-US"/>
              <a:t>﻿</a:t>
            </a:r>
          </a:p>
          <a:p>
            <a:r>
              <a:rPr lang="en-US"/>
              <a:t>The CDPA provides legal protection for original works, such as music, literature, art, and inventions. This means that no one can use or reproduce these works without the permission of the owner, who has the exclusive right to control how they are used and distributed.</a:t>
            </a:r>
          </a:p>
          <a:p>
            <a:r>
              <a:rPr lang="en-US"/>
              <a:t>A musician who writes a song has the exclusive right to perform, record, and distribute that song.</a:t>
            </a:r>
          </a:p>
          <a:p>
            <a:r>
              <a:rPr lang="en-US"/>
              <a:t>An artist who creates a painting has the exclusive right to display, sell, and reproduce that painting.</a:t>
            </a:r>
          </a:p>
          <a:p>
            <a:r>
              <a:rPr lang="en-US"/>
              <a:t>An inventor who creates a new product has the exclusive right to manufacture, sell, and distribute that product.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You can download and print the myth vs reality cards before the lesson if you prefer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You can download and print the myth vs reality cards before the lesson if you prefer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ww.cybok.org/knowledgebase1_1/" TargetMode="External"/><Relationship Id="rId13" Type="http://schemas.openxmlformats.org/officeDocument/2006/relationships/hyperlink" Target="https://www.cybok.org/events/law-and-regulation-podcast" TargetMode="External"/><Relationship Id="rId3" Type="http://schemas.openxmlformats.org/officeDocument/2006/relationships/image" Target="../media/image1.png"/><Relationship Id="rId7" Type="http://schemas.openxmlformats.org/officeDocument/2006/relationships/image" Target="../media/image5.svg"/><Relationship Id="rId12"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hyperlink" Target="https://www.cybok.org/media/downloads/Law_Regulation_v1.0.2.pdf" TargetMode="External"/><Relationship Id="rId5" Type="http://schemas.openxmlformats.org/officeDocument/2006/relationships/image" Target="../media/image3.jpeg"/><Relationship Id="rId15" Type="http://schemas.openxmlformats.org/officeDocument/2006/relationships/hyperlink" Target="http://www.nationalarchives.gov.uk/doc/opengovernment-licence/" TargetMode="External"/><Relationship Id="rId10" Type="http://schemas.openxmlformats.org/officeDocument/2006/relationships/image" Target="../media/image7.jpeg"/><Relationship Id="rId4" Type="http://schemas.openxmlformats.org/officeDocument/2006/relationships/image" Target="../media/image2.jpeg"/><Relationship Id="rId9" Type="http://schemas.openxmlformats.org/officeDocument/2006/relationships/image" Target="../media/image6.png"/><Relationship Id="rId1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hyperlink" Target="https://www.copyrightuser.org/create/creative-process/copyright-and-creativity/" TargetMode="External"/><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3" Type="http://schemas.openxmlformats.org/officeDocument/2006/relationships/hyperlink" Target="https://www.copyrightuser.org/educate/enjoy/myth-reality-cards/"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hyperlink" Target="https://www.copyrightuser.org/educate/enjoy/myth-reality-cards/"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40.png"/><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3.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19.sv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17.sv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hyperlink" Target="https://ourworldindata.org/grapher/ict-adoption?country=~GBR" TargetMode="Externa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26.sv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0562279" y="-2763512"/>
            <a:ext cx="5113733" cy="4428493"/>
            <a:chOff x="0" y="0"/>
            <a:chExt cx="6350000" cy="5499100"/>
          </a:xfrm>
        </p:grpSpPr>
        <p:sp>
          <p:nvSpPr>
            <p:cNvPr id="3" name="Freeform 3"/>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solidFill>
              <a:srgbClr val="BE282F"/>
            </a:solidFill>
            <a:ln w="12700">
              <a:solidFill>
                <a:srgbClr val="000000"/>
              </a:solidFill>
            </a:ln>
          </p:spPr>
          <p:txBody>
            <a:bodyPr/>
            <a:lstStyle/>
            <a:p>
              <a:endParaRPr lang="en-GB"/>
            </a:p>
          </p:txBody>
        </p:sp>
      </p:grpSp>
      <p:grpSp>
        <p:nvGrpSpPr>
          <p:cNvPr id="4" name="Group 4"/>
          <p:cNvGrpSpPr/>
          <p:nvPr/>
        </p:nvGrpSpPr>
        <p:grpSpPr>
          <a:xfrm>
            <a:off x="14619521" y="-206151"/>
            <a:ext cx="4782077" cy="4109597"/>
            <a:chOff x="0" y="0"/>
            <a:chExt cx="812800" cy="698500"/>
          </a:xfrm>
        </p:grpSpPr>
        <p:sp>
          <p:nvSpPr>
            <p:cNvPr id="5" name="Freeform 5"/>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201547"/>
            </a:solidFill>
          </p:spPr>
          <p:txBody>
            <a:bodyPr/>
            <a:lstStyle/>
            <a:p>
              <a:endParaRPr lang="en-GB"/>
            </a:p>
          </p:txBody>
        </p:sp>
        <p:sp>
          <p:nvSpPr>
            <p:cNvPr id="6" name="TextBox 6"/>
            <p:cNvSpPr txBox="1"/>
            <p:nvPr/>
          </p:nvSpPr>
          <p:spPr>
            <a:xfrm>
              <a:off x="114300" y="-38100"/>
              <a:ext cx="584200" cy="736600"/>
            </a:xfrm>
            <a:prstGeom prst="rect">
              <a:avLst/>
            </a:prstGeom>
          </p:spPr>
          <p:txBody>
            <a:bodyPr lIns="42881" tIns="42881" rIns="42881" bIns="42881" rtlCol="0" anchor="ctr"/>
            <a:lstStyle/>
            <a:p>
              <a:pPr algn="ctr">
                <a:lnSpc>
                  <a:spcPts val="2659"/>
                </a:lnSpc>
                <a:spcBef>
                  <a:spcPct val="0"/>
                </a:spcBef>
              </a:pPr>
              <a:endParaRPr/>
            </a:p>
          </p:txBody>
        </p:sp>
      </p:grpSp>
      <p:grpSp>
        <p:nvGrpSpPr>
          <p:cNvPr id="7" name="Group 7"/>
          <p:cNvGrpSpPr>
            <a:grpSpLocks noChangeAspect="1"/>
          </p:cNvGrpSpPr>
          <p:nvPr/>
        </p:nvGrpSpPr>
        <p:grpSpPr>
          <a:xfrm>
            <a:off x="10481307" y="6495730"/>
            <a:ext cx="5113733" cy="4428493"/>
            <a:chOff x="0" y="0"/>
            <a:chExt cx="6350000" cy="5499100"/>
          </a:xfrm>
        </p:grpSpPr>
        <p:sp>
          <p:nvSpPr>
            <p:cNvPr id="8" name="Freeform 8"/>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3"/>
              <a:stretch>
                <a:fillRect l="-14990" r="-14990"/>
              </a:stretch>
            </a:blipFill>
          </p:spPr>
          <p:txBody>
            <a:bodyPr/>
            <a:lstStyle/>
            <a:p>
              <a:endParaRPr lang="en-GB"/>
            </a:p>
          </p:txBody>
        </p:sp>
      </p:grpSp>
      <p:grpSp>
        <p:nvGrpSpPr>
          <p:cNvPr id="9" name="Group 9"/>
          <p:cNvGrpSpPr>
            <a:grpSpLocks noChangeAspect="1"/>
          </p:cNvGrpSpPr>
          <p:nvPr/>
        </p:nvGrpSpPr>
        <p:grpSpPr>
          <a:xfrm>
            <a:off x="14555200" y="4175415"/>
            <a:ext cx="5113733" cy="4428493"/>
            <a:chOff x="0" y="0"/>
            <a:chExt cx="6350000" cy="5499100"/>
          </a:xfrm>
        </p:grpSpPr>
        <p:sp>
          <p:nvSpPr>
            <p:cNvPr id="10" name="Freeform 10"/>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4"/>
              <a:stretch>
                <a:fillRect l="-32085" r="-32085"/>
              </a:stretch>
            </a:blipFill>
          </p:spPr>
          <p:txBody>
            <a:bodyPr/>
            <a:lstStyle/>
            <a:p>
              <a:endParaRPr lang="en-GB"/>
            </a:p>
          </p:txBody>
        </p:sp>
      </p:grpSp>
      <p:grpSp>
        <p:nvGrpSpPr>
          <p:cNvPr id="11" name="Group 11"/>
          <p:cNvGrpSpPr/>
          <p:nvPr/>
        </p:nvGrpSpPr>
        <p:grpSpPr>
          <a:xfrm>
            <a:off x="14555200" y="8820991"/>
            <a:ext cx="5004186" cy="4300472"/>
            <a:chOff x="0" y="0"/>
            <a:chExt cx="812800" cy="698500"/>
          </a:xfrm>
        </p:grpSpPr>
        <p:sp>
          <p:nvSpPr>
            <p:cNvPr id="12" name="Freeform 12"/>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BE282F"/>
            </a:solidFill>
          </p:spPr>
          <p:txBody>
            <a:bodyPr/>
            <a:lstStyle/>
            <a:p>
              <a:endParaRPr lang="en-GB"/>
            </a:p>
          </p:txBody>
        </p:sp>
        <p:sp>
          <p:nvSpPr>
            <p:cNvPr id="13" name="TextBox 13"/>
            <p:cNvSpPr txBox="1"/>
            <p:nvPr/>
          </p:nvSpPr>
          <p:spPr>
            <a:xfrm>
              <a:off x="114300" y="-38100"/>
              <a:ext cx="584200" cy="736600"/>
            </a:xfrm>
            <a:prstGeom prst="rect">
              <a:avLst/>
            </a:prstGeom>
          </p:spPr>
          <p:txBody>
            <a:bodyPr lIns="42881" tIns="42881" rIns="42881" bIns="42881" rtlCol="0" anchor="ctr"/>
            <a:lstStyle/>
            <a:p>
              <a:pPr algn="ctr">
                <a:lnSpc>
                  <a:spcPts val="2659"/>
                </a:lnSpc>
                <a:spcBef>
                  <a:spcPct val="0"/>
                </a:spcBef>
              </a:pPr>
              <a:endParaRPr/>
            </a:p>
          </p:txBody>
        </p:sp>
      </p:grpSp>
      <p:grpSp>
        <p:nvGrpSpPr>
          <p:cNvPr id="14" name="Group 14"/>
          <p:cNvGrpSpPr>
            <a:grpSpLocks noChangeAspect="1"/>
          </p:cNvGrpSpPr>
          <p:nvPr/>
        </p:nvGrpSpPr>
        <p:grpSpPr>
          <a:xfrm>
            <a:off x="6471850" y="-549265"/>
            <a:ext cx="5113733" cy="4428493"/>
            <a:chOff x="0" y="0"/>
            <a:chExt cx="6350000" cy="5499100"/>
          </a:xfrm>
        </p:grpSpPr>
        <p:sp>
          <p:nvSpPr>
            <p:cNvPr id="15" name="Freeform 15"/>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5">
                <a:alphaModFix amt="90000"/>
              </a:blip>
              <a:stretch>
                <a:fillRect l="-15112" r="-15112"/>
              </a:stretch>
            </a:blipFill>
          </p:spPr>
          <p:txBody>
            <a:bodyPr/>
            <a:lstStyle/>
            <a:p>
              <a:endParaRPr lang="en-GB"/>
            </a:p>
          </p:txBody>
        </p:sp>
      </p:grpSp>
      <p:grpSp>
        <p:nvGrpSpPr>
          <p:cNvPr id="16" name="Group 16"/>
          <p:cNvGrpSpPr/>
          <p:nvPr/>
        </p:nvGrpSpPr>
        <p:grpSpPr>
          <a:xfrm>
            <a:off x="379572" y="398622"/>
            <a:ext cx="4210323" cy="6419139"/>
            <a:chOff x="0" y="0"/>
            <a:chExt cx="3585346" cy="5466287"/>
          </a:xfrm>
        </p:grpSpPr>
        <p:sp>
          <p:nvSpPr>
            <p:cNvPr id="17" name="Freeform 17"/>
            <p:cNvSpPr/>
            <p:nvPr/>
          </p:nvSpPr>
          <p:spPr>
            <a:xfrm>
              <a:off x="0" y="0"/>
              <a:ext cx="3585346" cy="5466286"/>
            </a:xfrm>
            <a:custGeom>
              <a:avLst/>
              <a:gdLst/>
              <a:ahLst/>
              <a:cxnLst/>
              <a:rect l="l" t="t" r="r" b="b"/>
              <a:pathLst>
                <a:path w="3585346" h="5466286">
                  <a:moveTo>
                    <a:pt x="3421516" y="0"/>
                  </a:moveTo>
                  <a:lnTo>
                    <a:pt x="0" y="0"/>
                  </a:lnTo>
                  <a:lnTo>
                    <a:pt x="0" y="5466286"/>
                  </a:lnTo>
                  <a:lnTo>
                    <a:pt x="76200" y="5466286"/>
                  </a:lnTo>
                  <a:lnTo>
                    <a:pt x="76200" y="76200"/>
                  </a:lnTo>
                  <a:lnTo>
                    <a:pt x="3585346" y="76200"/>
                  </a:lnTo>
                  <a:lnTo>
                    <a:pt x="3585346" y="0"/>
                  </a:lnTo>
                  <a:close/>
                </a:path>
              </a:pathLst>
            </a:custGeom>
            <a:solidFill>
              <a:srgbClr val="3A3B77"/>
            </a:solidFill>
          </p:spPr>
          <p:txBody>
            <a:bodyPr/>
            <a:lstStyle/>
            <a:p>
              <a:endParaRPr lang="en-GB"/>
            </a:p>
          </p:txBody>
        </p:sp>
      </p:grpSp>
      <p:sp>
        <p:nvSpPr>
          <p:cNvPr id="18" name="Freeform 18"/>
          <p:cNvSpPr/>
          <p:nvPr/>
        </p:nvSpPr>
        <p:spPr>
          <a:xfrm>
            <a:off x="-169140" y="9438019"/>
            <a:ext cx="3225149" cy="3213055"/>
          </a:xfrm>
          <a:custGeom>
            <a:avLst/>
            <a:gdLst/>
            <a:ahLst/>
            <a:cxnLst/>
            <a:rect l="l" t="t" r="r" b="b"/>
            <a:pathLst>
              <a:path w="3225149" h="3213055">
                <a:moveTo>
                  <a:pt x="0" y="0"/>
                </a:moveTo>
                <a:lnTo>
                  <a:pt x="3225149" y="0"/>
                </a:lnTo>
                <a:lnTo>
                  <a:pt x="3225149" y="3213055"/>
                </a:lnTo>
                <a:lnTo>
                  <a:pt x="0" y="321305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9" name="Freeform 19">
            <a:hlinkClick r:id="rId8"/>
          </p:cNvPr>
          <p:cNvSpPr/>
          <p:nvPr/>
        </p:nvSpPr>
        <p:spPr>
          <a:xfrm>
            <a:off x="945382" y="7656818"/>
            <a:ext cx="3465974" cy="1164173"/>
          </a:xfrm>
          <a:custGeom>
            <a:avLst/>
            <a:gdLst/>
            <a:ahLst/>
            <a:cxnLst/>
            <a:rect l="l" t="t" r="r" b="b"/>
            <a:pathLst>
              <a:path w="3465974" h="1164173">
                <a:moveTo>
                  <a:pt x="0" y="0"/>
                </a:moveTo>
                <a:lnTo>
                  <a:pt x="3465974" y="0"/>
                </a:lnTo>
                <a:lnTo>
                  <a:pt x="3465974" y="1164173"/>
                </a:lnTo>
                <a:lnTo>
                  <a:pt x="0" y="1164173"/>
                </a:lnTo>
                <a:lnTo>
                  <a:pt x="0" y="0"/>
                </a:lnTo>
                <a:close/>
              </a:path>
            </a:pathLst>
          </a:custGeom>
          <a:blipFill>
            <a:blip r:embed="rId9"/>
            <a:stretch>
              <a:fillRect/>
            </a:stretch>
          </a:blipFill>
        </p:spPr>
        <p:txBody>
          <a:bodyPr/>
          <a:lstStyle/>
          <a:p>
            <a:endParaRPr lang="en-GB"/>
          </a:p>
        </p:txBody>
      </p:sp>
      <p:grpSp>
        <p:nvGrpSpPr>
          <p:cNvPr id="20" name="Group 20"/>
          <p:cNvGrpSpPr>
            <a:grpSpLocks noChangeAspect="1"/>
          </p:cNvGrpSpPr>
          <p:nvPr/>
        </p:nvGrpSpPr>
        <p:grpSpPr>
          <a:xfrm>
            <a:off x="10490832" y="1822600"/>
            <a:ext cx="5113733" cy="4428493"/>
            <a:chOff x="0" y="0"/>
            <a:chExt cx="6350000" cy="5499100"/>
          </a:xfrm>
        </p:grpSpPr>
        <p:sp>
          <p:nvSpPr>
            <p:cNvPr id="21" name="Freeform 21"/>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10"/>
              <a:stretch>
                <a:fillRect l="-14990" r="-14990"/>
              </a:stretch>
            </a:blipFill>
          </p:spPr>
          <p:txBody>
            <a:bodyPr/>
            <a:lstStyle/>
            <a:p>
              <a:endParaRPr lang="en-GB"/>
            </a:p>
          </p:txBody>
        </p:sp>
      </p:grpSp>
      <p:sp>
        <p:nvSpPr>
          <p:cNvPr id="22" name="TextBox 22"/>
          <p:cNvSpPr txBox="1"/>
          <p:nvPr/>
        </p:nvSpPr>
        <p:spPr>
          <a:xfrm>
            <a:off x="1012883" y="2357314"/>
            <a:ext cx="10655480" cy="4141425"/>
          </a:xfrm>
          <a:prstGeom prst="rect">
            <a:avLst/>
          </a:prstGeom>
        </p:spPr>
        <p:txBody>
          <a:bodyPr lIns="0" tIns="0" rIns="0" bIns="0" rtlCol="0" anchor="t">
            <a:spAutoFit/>
          </a:bodyPr>
          <a:lstStyle/>
          <a:p>
            <a:pPr>
              <a:lnSpc>
                <a:spcPts val="10932"/>
              </a:lnSpc>
            </a:pPr>
            <a:r>
              <a:rPr lang="en-US" sz="9035" dirty="0">
                <a:solidFill>
                  <a:srgbClr val="000000"/>
                </a:solidFill>
                <a:latin typeface="Quicksand Bold"/>
              </a:rPr>
              <a:t>Cyber</a:t>
            </a:r>
          </a:p>
          <a:p>
            <a:pPr>
              <a:lnSpc>
                <a:spcPts val="10932"/>
              </a:lnSpc>
            </a:pPr>
            <a:r>
              <a:rPr lang="en-US" sz="9035" dirty="0">
                <a:solidFill>
                  <a:srgbClr val="000000"/>
                </a:solidFill>
                <a:latin typeface="Quicksand Bold"/>
              </a:rPr>
              <a:t>Law and Regulation</a:t>
            </a:r>
          </a:p>
        </p:txBody>
      </p:sp>
      <p:grpSp>
        <p:nvGrpSpPr>
          <p:cNvPr id="31" name="Group 30">
            <a:extLst>
              <a:ext uri="{FF2B5EF4-FFF2-40B4-BE49-F238E27FC236}">
                <a16:creationId xmlns:a16="http://schemas.microsoft.com/office/drawing/2014/main" id="{47E94733-3855-BB3F-3338-BF853AAC1DDE}"/>
              </a:ext>
            </a:extLst>
          </p:cNvPr>
          <p:cNvGrpSpPr/>
          <p:nvPr/>
        </p:nvGrpSpPr>
        <p:grpSpPr>
          <a:xfrm>
            <a:off x="5238371" y="7304419"/>
            <a:ext cx="1309707" cy="2133600"/>
            <a:chOff x="5257734" y="7643176"/>
            <a:chExt cx="1309707" cy="2133600"/>
          </a:xfrm>
        </p:grpSpPr>
        <p:sp>
          <p:nvSpPr>
            <p:cNvPr id="29" name="Rounded Rectangle 28">
              <a:hlinkClick r:id="rId11"/>
              <a:extLst>
                <a:ext uri="{FF2B5EF4-FFF2-40B4-BE49-F238E27FC236}">
                  <a16:creationId xmlns:a16="http://schemas.microsoft.com/office/drawing/2014/main" id="{3664A9F9-4D60-C1EB-13EC-58DF85E35969}"/>
                </a:ext>
              </a:extLst>
            </p:cNvPr>
            <p:cNvSpPr/>
            <p:nvPr/>
          </p:nvSpPr>
          <p:spPr>
            <a:xfrm>
              <a:off x="5257734" y="7643176"/>
              <a:ext cx="1309707" cy="2133600"/>
            </a:xfrm>
            <a:prstGeom prst="roundRect">
              <a:avLst/>
            </a:prstGeom>
            <a:solidFill>
              <a:srgbClr val="BE16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Picture 23">
              <a:hlinkClick r:id="rId11"/>
              <a:extLst>
                <a:ext uri="{FF2B5EF4-FFF2-40B4-BE49-F238E27FC236}">
                  <a16:creationId xmlns:a16="http://schemas.microsoft.com/office/drawing/2014/main" id="{BF8BBB41-B532-CA79-53A8-1604ABE8740B}"/>
                </a:ext>
              </a:extLst>
            </p:cNvPr>
            <p:cNvPicPr>
              <a:picLocks noChangeAspect="1"/>
            </p:cNvPicPr>
            <p:nvPr/>
          </p:nvPicPr>
          <p:blipFill>
            <a:blip r:embed="rId12"/>
            <a:stretch>
              <a:fillRect/>
            </a:stretch>
          </p:blipFill>
          <p:spPr>
            <a:xfrm>
              <a:off x="5484553" y="7738470"/>
              <a:ext cx="856070" cy="1181377"/>
            </a:xfrm>
            <a:prstGeom prst="rect">
              <a:avLst/>
            </a:prstGeom>
            <a:ln>
              <a:noFill/>
            </a:ln>
            <a:effectLst/>
          </p:spPr>
        </p:pic>
        <p:sp>
          <p:nvSpPr>
            <p:cNvPr id="27" name="TextBox 26">
              <a:extLst>
                <a:ext uri="{FF2B5EF4-FFF2-40B4-BE49-F238E27FC236}">
                  <a16:creationId xmlns:a16="http://schemas.microsoft.com/office/drawing/2014/main" id="{74BEFC81-DC26-07B5-F898-CC239BBB14F5}"/>
                </a:ext>
              </a:extLst>
            </p:cNvPr>
            <p:cNvSpPr txBox="1"/>
            <p:nvPr/>
          </p:nvSpPr>
          <p:spPr>
            <a:xfrm>
              <a:off x="5333869" y="9029700"/>
              <a:ext cx="1157438" cy="523220"/>
            </a:xfrm>
            <a:prstGeom prst="rect">
              <a:avLst/>
            </a:prstGeom>
            <a:noFill/>
          </p:spPr>
          <p:txBody>
            <a:bodyPr wrap="square">
              <a:spAutoFit/>
            </a:bodyPr>
            <a:lstStyle/>
            <a:p>
              <a:pPr algn="ctr"/>
              <a:r>
                <a:rPr lang="en-GB" sz="1400" dirty="0">
                  <a:solidFill>
                    <a:schemeClr val="bg1"/>
                  </a:solidFill>
                  <a:latin typeface="Quicksand" pitchFamily="2" charset="77"/>
                  <a:ea typeface="Roboto" panose="02000000000000000000" pitchFamily="2" charset="0"/>
                </a:rPr>
                <a:t>Knowledge Area</a:t>
              </a:r>
            </a:p>
          </p:txBody>
        </p:sp>
      </p:grpSp>
      <p:grpSp>
        <p:nvGrpSpPr>
          <p:cNvPr id="32" name="Group 31">
            <a:extLst>
              <a:ext uri="{FF2B5EF4-FFF2-40B4-BE49-F238E27FC236}">
                <a16:creationId xmlns:a16="http://schemas.microsoft.com/office/drawing/2014/main" id="{8D35D25C-38B3-04FB-FC39-058F99668D75}"/>
              </a:ext>
            </a:extLst>
          </p:cNvPr>
          <p:cNvGrpSpPr/>
          <p:nvPr/>
        </p:nvGrpSpPr>
        <p:grpSpPr>
          <a:xfrm>
            <a:off x="6774897" y="7303342"/>
            <a:ext cx="1309707" cy="2133600"/>
            <a:chOff x="6794260" y="7642099"/>
            <a:chExt cx="1309707" cy="2133600"/>
          </a:xfrm>
        </p:grpSpPr>
        <p:sp>
          <p:nvSpPr>
            <p:cNvPr id="30" name="Rounded Rectangle 29">
              <a:hlinkClick r:id="rId13"/>
              <a:extLst>
                <a:ext uri="{FF2B5EF4-FFF2-40B4-BE49-F238E27FC236}">
                  <a16:creationId xmlns:a16="http://schemas.microsoft.com/office/drawing/2014/main" id="{98140D1B-7714-627D-CF62-F8737D5F261D}"/>
                </a:ext>
              </a:extLst>
            </p:cNvPr>
            <p:cNvSpPr/>
            <p:nvPr/>
          </p:nvSpPr>
          <p:spPr>
            <a:xfrm>
              <a:off x="6794260" y="7642099"/>
              <a:ext cx="1309707" cy="2133600"/>
            </a:xfrm>
            <a:prstGeom prst="roundRect">
              <a:avLst/>
            </a:prstGeom>
            <a:solidFill>
              <a:srgbClr val="1F1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5" name="Picture 24">
              <a:hlinkClick r:id="rId13"/>
              <a:extLst>
                <a:ext uri="{FF2B5EF4-FFF2-40B4-BE49-F238E27FC236}">
                  <a16:creationId xmlns:a16="http://schemas.microsoft.com/office/drawing/2014/main" id="{1E032E56-0740-AF09-BB1F-BFF8072023E4}"/>
                </a:ext>
              </a:extLst>
            </p:cNvPr>
            <p:cNvPicPr>
              <a:picLocks noChangeAspect="1"/>
            </p:cNvPicPr>
            <p:nvPr/>
          </p:nvPicPr>
          <p:blipFill rotWithShape="1">
            <a:blip r:embed="rId14"/>
            <a:srcRect l="9841" r="9643"/>
            <a:stretch/>
          </p:blipFill>
          <p:spPr>
            <a:xfrm>
              <a:off x="7021078" y="7848323"/>
              <a:ext cx="856070" cy="1181377"/>
            </a:xfrm>
            <a:prstGeom prst="rect">
              <a:avLst/>
            </a:prstGeom>
            <a:ln w="34925">
              <a:noFill/>
            </a:ln>
            <a:effectLst/>
          </p:spPr>
        </p:pic>
        <p:sp>
          <p:nvSpPr>
            <p:cNvPr id="28" name="TextBox 27">
              <a:extLst>
                <a:ext uri="{FF2B5EF4-FFF2-40B4-BE49-F238E27FC236}">
                  <a16:creationId xmlns:a16="http://schemas.microsoft.com/office/drawing/2014/main" id="{0455C41A-E642-A96F-D731-D9ABBBF72E2E}"/>
                </a:ext>
              </a:extLst>
            </p:cNvPr>
            <p:cNvSpPr txBox="1"/>
            <p:nvPr/>
          </p:nvSpPr>
          <p:spPr>
            <a:xfrm>
              <a:off x="6870394" y="9137422"/>
              <a:ext cx="1157438" cy="307777"/>
            </a:xfrm>
            <a:prstGeom prst="rect">
              <a:avLst/>
            </a:prstGeom>
            <a:noFill/>
          </p:spPr>
          <p:txBody>
            <a:bodyPr wrap="square">
              <a:spAutoFit/>
            </a:bodyPr>
            <a:lstStyle/>
            <a:p>
              <a:pPr algn="ctr"/>
              <a:r>
                <a:rPr lang="en-GB" sz="1400" dirty="0">
                  <a:solidFill>
                    <a:schemeClr val="bg1"/>
                  </a:solidFill>
                  <a:latin typeface="Quicksand" pitchFamily="2" charset="77"/>
                </a:rPr>
                <a:t>Podcast</a:t>
              </a:r>
            </a:p>
          </p:txBody>
        </p:sp>
      </p:grpSp>
      <p:sp>
        <p:nvSpPr>
          <p:cNvPr id="23" name="TextBox 22">
            <a:extLst>
              <a:ext uri="{FF2B5EF4-FFF2-40B4-BE49-F238E27FC236}">
                <a16:creationId xmlns:a16="http://schemas.microsoft.com/office/drawing/2014/main" id="{A24B960B-C391-E311-4DD7-80BED5F8DA29}"/>
              </a:ext>
            </a:extLst>
          </p:cNvPr>
          <p:cNvSpPr txBox="1"/>
          <p:nvPr/>
        </p:nvSpPr>
        <p:spPr>
          <a:xfrm>
            <a:off x="6306443" y="9620286"/>
            <a:ext cx="11814340" cy="584775"/>
          </a:xfrm>
          <a:prstGeom prst="rect">
            <a:avLst/>
          </a:prstGeom>
          <a:noFill/>
        </p:spPr>
        <p:txBody>
          <a:bodyPr wrap="square" rtlCol="0">
            <a:spAutoFit/>
          </a:bodyPr>
          <a:lstStyle/>
          <a:p>
            <a:r>
              <a:rPr lang="en-US" sz="1600" b="0" i="0" dirty="0">
                <a:solidFill>
                  <a:srgbClr val="000000"/>
                </a:solidFill>
                <a:effectLst/>
                <a:latin typeface="Aptos" panose="020B0004020202020204" pitchFamily="34" charset="0"/>
              </a:rPr>
              <a:t>© Crown Copyright, The National Cyber Security Centre 2023. This information is licensed under the Open Government </a:t>
            </a:r>
            <a:r>
              <a:rPr lang="en-US" sz="1600" b="0" i="0" dirty="0" err="1">
                <a:solidFill>
                  <a:srgbClr val="000000"/>
                </a:solidFill>
                <a:effectLst/>
                <a:latin typeface="Aptos" panose="020B0004020202020204" pitchFamily="34" charset="0"/>
              </a:rPr>
              <a:t>Licence</a:t>
            </a:r>
            <a:r>
              <a:rPr lang="en-US" sz="1600" b="0" i="0" dirty="0">
                <a:solidFill>
                  <a:srgbClr val="000000"/>
                </a:solidFill>
                <a:effectLst/>
                <a:latin typeface="Aptos" panose="020B0004020202020204" pitchFamily="34" charset="0"/>
              </a:rPr>
              <a:t> v3.0. To view this </a:t>
            </a:r>
            <a:r>
              <a:rPr lang="en-US" sz="1600" b="0" i="0" dirty="0" err="1">
                <a:solidFill>
                  <a:srgbClr val="000000"/>
                </a:solidFill>
                <a:effectLst/>
                <a:latin typeface="Aptos" panose="020B0004020202020204" pitchFamily="34" charset="0"/>
              </a:rPr>
              <a:t>licence</a:t>
            </a:r>
            <a:r>
              <a:rPr lang="en-US" sz="1600" b="0" i="0" dirty="0">
                <a:solidFill>
                  <a:srgbClr val="000000"/>
                </a:solidFill>
                <a:effectLst/>
                <a:latin typeface="Aptos" panose="020B0004020202020204" pitchFamily="34" charset="0"/>
              </a:rPr>
              <a:t>, visit </a:t>
            </a:r>
            <a:r>
              <a:rPr lang="en-US" sz="1600" b="0" i="0" dirty="0">
                <a:effectLst/>
                <a:latin typeface="Aptos" panose="020B0004020202020204" pitchFamily="34" charset="0"/>
                <a:hlinkClick r:id="rId15"/>
              </a:rPr>
              <a:t>http://www.nationalarchives.gov.uk/doc/opengovernment-licence/</a:t>
            </a:r>
            <a:r>
              <a:rPr lang="en-US" sz="1600" b="0" i="0" dirty="0">
                <a:solidFill>
                  <a:srgbClr val="000000"/>
                </a:solidFill>
                <a:effectLst/>
                <a:latin typeface="Aptos" panose="020B0004020202020204" pitchFamily="34" charset="0"/>
              </a:rPr>
              <a:t>.</a:t>
            </a:r>
            <a:endParaRPr lang="en-GB"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7594588" y="1220214"/>
            <a:ext cx="9540719" cy="7846572"/>
          </a:xfrm>
          <a:custGeom>
            <a:avLst/>
            <a:gdLst/>
            <a:ahLst/>
            <a:cxnLst/>
            <a:rect l="l" t="t" r="r" b="b"/>
            <a:pathLst>
              <a:path w="9540719" h="7846572">
                <a:moveTo>
                  <a:pt x="0" y="0"/>
                </a:moveTo>
                <a:lnTo>
                  <a:pt x="9540719" y="0"/>
                </a:lnTo>
                <a:lnTo>
                  <a:pt x="9540719" y="7846572"/>
                </a:lnTo>
                <a:lnTo>
                  <a:pt x="0" y="7846572"/>
                </a:lnTo>
                <a:lnTo>
                  <a:pt x="0" y="0"/>
                </a:lnTo>
                <a:close/>
              </a:path>
            </a:pathLst>
          </a:custGeom>
          <a:blipFill>
            <a:blip r:embed="rId2"/>
            <a:stretch>
              <a:fillRect/>
            </a:stretch>
          </a:blipFill>
        </p:spPr>
        <p:txBody>
          <a:bodyPr/>
          <a:lstStyle/>
          <a:p>
            <a:endParaRPr lang="en-GB"/>
          </a:p>
        </p:txBody>
      </p:sp>
      <p:sp>
        <p:nvSpPr>
          <p:cNvPr id="3" name="TextBox 3"/>
          <p:cNvSpPr txBox="1"/>
          <p:nvPr/>
        </p:nvSpPr>
        <p:spPr>
          <a:xfrm>
            <a:off x="1181420" y="6317871"/>
            <a:ext cx="5969961" cy="2748915"/>
          </a:xfrm>
          <a:prstGeom prst="rect">
            <a:avLst/>
          </a:prstGeom>
        </p:spPr>
        <p:txBody>
          <a:bodyPr lIns="0" tIns="0" rIns="0" bIns="0" rtlCol="0" anchor="t">
            <a:spAutoFit/>
          </a:bodyPr>
          <a:lstStyle/>
          <a:p>
            <a:pPr algn="ctr">
              <a:lnSpc>
                <a:spcPts val="4409"/>
              </a:lnSpc>
            </a:pPr>
            <a:r>
              <a:rPr lang="en-US" sz="3150">
                <a:solidFill>
                  <a:srgbClr val="000000"/>
                </a:solidFill>
                <a:latin typeface="Quicksand"/>
              </a:rPr>
              <a:t>Watch the video: </a:t>
            </a:r>
          </a:p>
          <a:p>
            <a:pPr algn="ctr">
              <a:lnSpc>
                <a:spcPts val="4409"/>
              </a:lnSpc>
              <a:spcBef>
                <a:spcPct val="0"/>
              </a:spcBef>
            </a:pPr>
            <a:r>
              <a:rPr lang="en-US" sz="3150" u="sng">
                <a:solidFill>
                  <a:srgbClr val="000000"/>
                </a:solidFill>
                <a:latin typeface="Quicksand"/>
                <a:hlinkClick r:id="rId3" tooltip="https://www.copyrightuser.org/create/creative-process/copyright-and-creativity/"/>
              </a:rPr>
              <a:t>https://www.copyrightuser.org/create/creative-process/copyright-and-creativity/</a:t>
            </a:r>
          </a:p>
        </p:txBody>
      </p:sp>
      <p:sp>
        <p:nvSpPr>
          <p:cNvPr id="4" name="TextBox 4"/>
          <p:cNvSpPr txBox="1"/>
          <p:nvPr/>
        </p:nvSpPr>
        <p:spPr>
          <a:xfrm>
            <a:off x="1028700" y="1115439"/>
            <a:ext cx="5985620" cy="4109087"/>
          </a:xfrm>
          <a:prstGeom prst="rect">
            <a:avLst/>
          </a:prstGeom>
        </p:spPr>
        <p:txBody>
          <a:bodyPr lIns="0" tIns="0" rIns="0" bIns="0" rtlCol="0" anchor="t">
            <a:spAutoFit/>
          </a:bodyPr>
          <a:lstStyle/>
          <a:p>
            <a:pPr algn="ctr">
              <a:lnSpc>
                <a:spcPts val="8189"/>
              </a:lnSpc>
            </a:pPr>
            <a:r>
              <a:rPr lang="en-US" sz="5849">
                <a:solidFill>
                  <a:srgbClr val="000000"/>
                </a:solidFill>
                <a:latin typeface="Quicksand Medium"/>
              </a:rPr>
              <a:t>What is copyright and why do we need it?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TextBox 2"/>
          <p:cNvSpPr txBox="1"/>
          <p:nvPr/>
        </p:nvSpPr>
        <p:spPr>
          <a:xfrm>
            <a:off x="3132239" y="952500"/>
            <a:ext cx="11826627" cy="712470"/>
          </a:xfrm>
          <a:prstGeom prst="rect">
            <a:avLst/>
          </a:prstGeom>
        </p:spPr>
        <p:txBody>
          <a:bodyPr lIns="0" tIns="0" rIns="0" bIns="0" rtlCol="0" anchor="t">
            <a:spAutoFit/>
          </a:bodyPr>
          <a:lstStyle/>
          <a:p>
            <a:pPr algn="ctr">
              <a:lnSpc>
                <a:spcPts val="5880"/>
              </a:lnSpc>
              <a:spcBef>
                <a:spcPct val="0"/>
              </a:spcBef>
            </a:pPr>
            <a:r>
              <a:rPr lang="en-US" sz="4200" spc="134" dirty="0">
                <a:solidFill>
                  <a:srgbClr val="000000"/>
                </a:solidFill>
                <a:latin typeface="Quicksand Bold"/>
              </a:rPr>
              <a:t>Copyright, Designs and Patents Act (CDPA)</a:t>
            </a:r>
          </a:p>
        </p:txBody>
      </p:sp>
      <p:sp>
        <p:nvSpPr>
          <p:cNvPr id="3" name="TextBox 3"/>
          <p:cNvSpPr txBox="1"/>
          <p:nvPr/>
        </p:nvSpPr>
        <p:spPr>
          <a:xfrm>
            <a:off x="2453071" y="2415526"/>
            <a:ext cx="13184964" cy="895985"/>
          </a:xfrm>
          <a:prstGeom prst="rect">
            <a:avLst/>
          </a:prstGeom>
        </p:spPr>
        <p:txBody>
          <a:bodyPr lIns="0" tIns="0" rIns="0" bIns="0" rtlCol="0" anchor="t">
            <a:spAutoFit/>
          </a:bodyPr>
          <a:lstStyle/>
          <a:p>
            <a:pPr>
              <a:lnSpc>
                <a:spcPts val="3640"/>
              </a:lnSpc>
              <a:spcBef>
                <a:spcPct val="0"/>
              </a:spcBef>
            </a:pPr>
            <a:r>
              <a:rPr lang="en-US" sz="2600" spc="83" dirty="0">
                <a:solidFill>
                  <a:srgbClr val="000000"/>
                </a:solidFill>
                <a:latin typeface="Quicksand Medium"/>
              </a:rPr>
              <a:t>The Copyright, Designs and Patents Act is a law that helps protect people's ideas and creations from being used or copied without their permission.</a:t>
            </a:r>
          </a:p>
        </p:txBody>
      </p:sp>
      <p:grpSp>
        <p:nvGrpSpPr>
          <p:cNvPr id="4" name="Group 4"/>
          <p:cNvGrpSpPr>
            <a:grpSpLocks noChangeAspect="1"/>
          </p:cNvGrpSpPr>
          <p:nvPr/>
        </p:nvGrpSpPr>
        <p:grpSpPr>
          <a:xfrm>
            <a:off x="2453071" y="3918702"/>
            <a:ext cx="2474684" cy="2474674"/>
            <a:chOff x="0" y="0"/>
            <a:chExt cx="6350025" cy="6350000"/>
          </a:xfrm>
        </p:grpSpPr>
        <p:sp>
          <p:nvSpPr>
            <p:cNvPr id="5" name="Freeform 5"/>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3"/>
              <a:stretch>
                <a:fillRect l="-25329" r="-25329"/>
              </a:stretch>
            </a:blipFill>
          </p:spPr>
          <p:txBody>
            <a:bodyPr/>
            <a:lstStyle/>
            <a:p>
              <a:endParaRPr lang="en-GB"/>
            </a:p>
          </p:txBody>
        </p:sp>
      </p:grpSp>
      <p:grpSp>
        <p:nvGrpSpPr>
          <p:cNvPr id="6" name="Group 6"/>
          <p:cNvGrpSpPr>
            <a:grpSpLocks noChangeAspect="1"/>
          </p:cNvGrpSpPr>
          <p:nvPr/>
        </p:nvGrpSpPr>
        <p:grpSpPr>
          <a:xfrm>
            <a:off x="5132602" y="3918702"/>
            <a:ext cx="2474684" cy="2474674"/>
            <a:chOff x="0" y="0"/>
            <a:chExt cx="6350025" cy="6350000"/>
          </a:xfrm>
        </p:grpSpPr>
        <p:sp>
          <p:nvSpPr>
            <p:cNvPr id="7" name="Freeform 7"/>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4"/>
              <a:stretch>
                <a:fillRect l="-29522" r="-29522"/>
              </a:stretch>
            </a:blipFill>
          </p:spPr>
          <p:txBody>
            <a:bodyPr/>
            <a:lstStyle/>
            <a:p>
              <a:endParaRPr lang="en-GB"/>
            </a:p>
          </p:txBody>
        </p:sp>
      </p:grpSp>
      <p:grpSp>
        <p:nvGrpSpPr>
          <p:cNvPr id="8" name="Group 8"/>
          <p:cNvGrpSpPr>
            <a:grpSpLocks noChangeAspect="1"/>
          </p:cNvGrpSpPr>
          <p:nvPr/>
        </p:nvGrpSpPr>
        <p:grpSpPr>
          <a:xfrm>
            <a:off x="7809414" y="3918702"/>
            <a:ext cx="2474684" cy="2474674"/>
            <a:chOff x="0" y="0"/>
            <a:chExt cx="6350025" cy="6350000"/>
          </a:xfrm>
        </p:grpSpPr>
        <p:sp>
          <p:nvSpPr>
            <p:cNvPr id="9" name="Freeform 9"/>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5"/>
              <a:stretch>
                <a:fillRect l="-17113" r="-17113"/>
              </a:stretch>
            </a:blipFill>
          </p:spPr>
          <p:txBody>
            <a:bodyPr/>
            <a:lstStyle/>
            <a:p>
              <a:endParaRPr lang="en-GB"/>
            </a:p>
          </p:txBody>
        </p:sp>
      </p:grpSp>
      <p:grpSp>
        <p:nvGrpSpPr>
          <p:cNvPr id="10" name="Group 10"/>
          <p:cNvGrpSpPr>
            <a:grpSpLocks noChangeAspect="1"/>
          </p:cNvGrpSpPr>
          <p:nvPr/>
        </p:nvGrpSpPr>
        <p:grpSpPr>
          <a:xfrm>
            <a:off x="10486226" y="3918702"/>
            <a:ext cx="2474684" cy="2474674"/>
            <a:chOff x="0" y="0"/>
            <a:chExt cx="6350025" cy="6350000"/>
          </a:xfrm>
        </p:grpSpPr>
        <p:sp>
          <p:nvSpPr>
            <p:cNvPr id="11" name="Freeform 11"/>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6"/>
              <a:stretch>
                <a:fillRect l="-24999" r="-24999"/>
              </a:stretch>
            </a:blipFill>
          </p:spPr>
          <p:txBody>
            <a:bodyPr/>
            <a:lstStyle/>
            <a:p>
              <a:endParaRPr lang="en-GB"/>
            </a:p>
          </p:txBody>
        </p:sp>
      </p:grpSp>
      <p:grpSp>
        <p:nvGrpSpPr>
          <p:cNvPr id="12" name="Group 12"/>
          <p:cNvGrpSpPr>
            <a:grpSpLocks noChangeAspect="1"/>
          </p:cNvGrpSpPr>
          <p:nvPr/>
        </p:nvGrpSpPr>
        <p:grpSpPr>
          <a:xfrm>
            <a:off x="13163351" y="3918702"/>
            <a:ext cx="2474684" cy="2474674"/>
            <a:chOff x="0" y="0"/>
            <a:chExt cx="6350025" cy="6350000"/>
          </a:xfrm>
        </p:grpSpPr>
        <p:sp>
          <p:nvSpPr>
            <p:cNvPr id="13" name="Freeform 13"/>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7"/>
              <a:stretch>
                <a:fillRect l="-25046" r="-25046"/>
              </a:stretch>
            </a:blipFill>
          </p:spPr>
          <p:txBody>
            <a:bodyPr/>
            <a:lstStyle/>
            <a:p>
              <a:endParaRPr lang="en-GB"/>
            </a:p>
          </p:txBody>
        </p:sp>
      </p:grpSp>
      <p:sp>
        <p:nvSpPr>
          <p:cNvPr id="14" name="TextBox 14"/>
          <p:cNvSpPr txBox="1"/>
          <p:nvPr/>
        </p:nvSpPr>
        <p:spPr>
          <a:xfrm>
            <a:off x="2453070" y="6496816"/>
            <a:ext cx="1204529" cy="437620"/>
          </a:xfrm>
          <a:prstGeom prst="rect">
            <a:avLst/>
          </a:prstGeom>
        </p:spPr>
        <p:txBody>
          <a:bodyPr wrap="square" lIns="0" tIns="0" rIns="0" bIns="0" rtlCol="0" anchor="t">
            <a:spAutoFit/>
          </a:bodyPr>
          <a:lstStyle/>
          <a:p>
            <a:pPr algn="ctr">
              <a:lnSpc>
                <a:spcPts val="3717"/>
              </a:lnSpc>
            </a:pPr>
            <a:r>
              <a:rPr lang="en-US" sz="2655" dirty="0">
                <a:solidFill>
                  <a:srgbClr val="000000"/>
                </a:solidFill>
                <a:latin typeface="Quicksand Medium"/>
              </a:rPr>
              <a:t>Code</a:t>
            </a:r>
          </a:p>
        </p:txBody>
      </p:sp>
      <p:sp>
        <p:nvSpPr>
          <p:cNvPr id="15" name="TextBox 15"/>
          <p:cNvSpPr txBox="1"/>
          <p:nvPr/>
        </p:nvSpPr>
        <p:spPr>
          <a:xfrm>
            <a:off x="5132602" y="6496816"/>
            <a:ext cx="484028" cy="455413"/>
          </a:xfrm>
          <a:prstGeom prst="rect">
            <a:avLst/>
          </a:prstGeom>
        </p:spPr>
        <p:txBody>
          <a:bodyPr lIns="0" tIns="0" rIns="0" bIns="0" rtlCol="0" anchor="t">
            <a:spAutoFit/>
          </a:bodyPr>
          <a:lstStyle/>
          <a:p>
            <a:pPr algn="ctr">
              <a:lnSpc>
                <a:spcPts val="3717"/>
              </a:lnSpc>
            </a:pPr>
            <a:r>
              <a:rPr lang="en-US" sz="2655" dirty="0">
                <a:solidFill>
                  <a:srgbClr val="000000"/>
                </a:solidFill>
                <a:latin typeface="Quicksand Medium"/>
              </a:rPr>
              <a:t>Art</a:t>
            </a:r>
          </a:p>
        </p:txBody>
      </p:sp>
      <p:sp>
        <p:nvSpPr>
          <p:cNvPr id="16" name="TextBox 16"/>
          <p:cNvSpPr txBox="1"/>
          <p:nvPr/>
        </p:nvSpPr>
        <p:spPr>
          <a:xfrm>
            <a:off x="7809414" y="6496816"/>
            <a:ext cx="1334586" cy="437620"/>
          </a:xfrm>
          <a:prstGeom prst="rect">
            <a:avLst/>
          </a:prstGeom>
        </p:spPr>
        <p:txBody>
          <a:bodyPr wrap="square" lIns="0" tIns="0" rIns="0" bIns="0" rtlCol="0" anchor="t">
            <a:spAutoFit/>
          </a:bodyPr>
          <a:lstStyle/>
          <a:p>
            <a:pPr algn="ctr">
              <a:lnSpc>
                <a:spcPts val="3717"/>
              </a:lnSpc>
            </a:pPr>
            <a:r>
              <a:rPr lang="en-US" sz="2655" dirty="0">
                <a:solidFill>
                  <a:srgbClr val="000000"/>
                </a:solidFill>
                <a:latin typeface="Quicksand Medium"/>
              </a:rPr>
              <a:t>Books</a:t>
            </a:r>
          </a:p>
        </p:txBody>
      </p:sp>
      <p:sp>
        <p:nvSpPr>
          <p:cNvPr id="17" name="TextBox 17"/>
          <p:cNvSpPr txBox="1"/>
          <p:nvPr/>
        </p:nvSpPr>
        <p:spPr>
          <a:xfrm>
            <a:off x="10486226" y="6496816"/>
            <a:ext cx="883620" cy="455413"/>
          </a:xfrm>
          <a:prstGeom prst="rect">
            <a:avLst/>
          </a:prstGeom>
        </p:spPr>
        <p:txBody>
          <a:bodyPr lIns="0" tIns="0" rIns="0" bIns="0" rtlCol="0" anchor="t">
            <a:spAutoFit/>
          </a:bodyPr>
          <a:lstStyle/>
          <a:p>
            <a:pPr algn="ctr">
              <a:lnSpc>
                <a:spcPts val="3717"/>
              </a:lnSpc>
            </a:pPr>
            <a:r>
              <a:rPr lang="en-US" sz="2655">
                <a:solidFill>
                  <a:srgbClr val="000000"/>
                </a:solidFill>
                <a:latin typeface="Quicksand Medium"/>
              </a:rPr>
              <a:t>Music</a:t>
            </a:r>
          </a:p>
        </p:txBody>
      </p:sp>
      <p:sp>
        <p:nvSpPr>
          <p:cNvPr id="18" name="TextBox 18"/>
          <p:cNvSpPr txBox="1"/>
          <p:nvPr/>
        </p:nvSpPr>
        <p:spPr>
          <a:xfrm>
            <a:off x="13163351" y="6496816"/>
            <a:ext cx="1170674" cy="455413"/>
          </a:xfrm>
          <a:prstGeom prst="rect">
            <a:avLst/>
          </a:prstGeom>
        </p:spPr>
        <p:txBody>
          <a:bodyPr lIns="0" tIns="0" rIns="0" bIns="0" rtlCol="0" anchor="t">
            <a:spAutoFit/>
          </a:bodyPr>
          <a:lstStyle/>
          <a:p>
            <a:pPr algn="ctr">
              <a:lnSpc>
                <a:spcPts val="3717"/>
              </a:lnSpc>
            </a:pPr>
            <a:r>
              <a:rPr lang="en-US" sz="2655">
                <a:solidFill>
                  <a:srgbClr val="000000"/>
                </a:solidFill>
                <a:latin typeface="Quicksand Medium"/>
              </a:rPr>
              <a:t>Images</a:t>
            </a:r>
          </a:p>
        </p:txBody>
      </p:sp>
      <p:sp>
        <p:nvSpPr>
          <p:cNvPr id="19" name="TextBox 19"/>
          <p:cNvSpPr txBox="1"/>
          <p:nvPr/>
        </p:nvSpPr>
        <p:spPr>
          <a:xfrm>
            <a:off x="4664258" y="8955405"/>
            <a:ext cx="12854653" cy="539115"/>
          </a:xfrm>
          <a:prstGeom prst="rect">
            <a:avLst/>
          </a:prstGeom>
        </p:spPr>
        <p:txBody>
          <a:bodyPr lIns="0" tIns="0" rIns="0" bIns="0" rtlCol="0" anchor="t">
            <a:spAutoFit/>
          </a:bodyPr>
          <a:lstStyle/>
          <a:p>
            <a:pPr algn="r">
              <a:lnSpc>
                <a:spcPts val="4409"/>
              </a:lnSpc>
            </a:pPr>
            <a:r>
              <a:rPr lang="en-US" sz="3150">
                <a:solidFill>
                  <a:srgbClr val="000000"/>
                </a:solidFill>
                <a:latin typeface="Quicksand"/>
              </a:rPr>
              <a:t>Let’s look at how this works in practice...</a:t>
            </a:r>
          </a:p>
        </p:txBody>
      </p:sp>
      <p:sp>
        <p:nvSpPr>
          <p:cNvPr id="20" name="Freeform 2">
            <a:extLst>
              <a:ext uri="{FF2B5EF4-FFF2-40B4-BE49-F238E27FC236}">
                <a16:creationId xmlns:a16="http://schemas.microsoft.com/office/drawing/2014/main" id="{C05881C2-B0C3-7C2D-29C4-41F855745982}"/>
              </a:ext>
            </a:extLst>
          </p:cNvPr>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8"/>
            <a:stretch>
              <a:fillRect/>
            </a:stretch>
          </a:blipFill>
        </p:spPr>
        <p:txBody>
          <a:bodyPr/>
          <a:lstStyle/>
          <a:p>
            <a:endParaRPr lang="en-GB"/>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TextBox 2"/>
          <p:cNvSpPr txBox="1"/>
          <p:nvPr/>
        </p:nvSpPr>
        <p:spPr>
          <a:xfrm>
            <a:off x="6905848" y="952500"/>
            <a:ext cx="4476304" cy="712470"/>
          </a:xfrm>
          <a:prstGeom prst="rect">
            <a:avLst/>
          </a:prstGeom>
        </p:spPr>
        <p:txBody>
          <a:bodyPr lIns="0" tIns="0" rIns="0" bIns="0" rtlCol="0" anchor="t">
            <a:spAutoFit/>
          </a:bodyPr>
          <a:lstStyle/>
          <a:p>
            <a:pPr algn="ctr">
              <a:lnSpc>
                <a:spcPts val="5880"/>
              </a:lnSpc>
              <a:spcBef>
                <a:spcPct val="0"/>
              </a:spcBef>
            </a:pPr>
            <a:r>
              <a:rPr lang="en-US" sz="4200" spc="134">
                <a:solidFill>
                  <a:srgbClr val="000000"/>
                </a:solidFill>
                <a:latin typeface="Quicksand Bold"/>
              </a:rPr>
              <a:t>Copyright Myths</a:t>
            </a:r>
          </a:p>
        </p:txBody>
      </p:sp>
      <p:sp>
        <p:nvSpPr>
          <p:cNvPr id="3" name="TextBox 3"/>
          <p:cNvSpPr txBox="1"/>
          <p:nvPr/>
        </p:nvSpPr>
        <p:spPr>
          <a:xfrm>
            <a:off x="6532138" y="2349724"/>
            <a:ext cx="10425000" cy="6863715"/>
          </a:xfrm>
          <a:prstGeom prst="rect">
            <a:avLst/>
          </a:prstGeom>
        </p:spPr>
        <p:txBody>
          <a:bodyPr lIns="0" tIns="0" rIns="0" bIns="0" rtlCol="0" anchor="t">
            <a:spAutoFit/>
          </a:bodyPr>
          <a:lstStyle/>
          <a:p>
            <a:pPr>
              <a:lnSpc>
                <a:spcPts val="3629"/>
              </a:lnSpc>
            </a:pPr>
            <a:r>
              <a:rPr lang="en-US" sz="3000" spc="96" dirty="0">
                <a:solidFill>
                  <a:srgbClr val="000000"/>
                </a:solidFill>
                <a:latin typeface="Quicksand Bold"/>
              </a:rPr>
              <a:t>TRUE | FALSE</a:t>
            </a:r>
          </a:p>
          <a:p>
            <a:pPr marL="647700" lvl="1" indent="-323850">
              <a:lnSpc>
                <a:spcPts val="3629"/>
              </a:lnSpc>
              <a:buFont typeface="Arial"/>
              <a:buChar char="•"/>
            </a:pPr>
            <a:r>
              <a:rPr lang="en-US" sz="3000" spc="96" dirty="0">
                <a:solidFill>
                  <a:srgbClr val="000000"/>
                </a:solidFill>
                <a:latin typeface="Quicksand"/>
              </a:rPr>
              <a:t>You can use any image as long as you don't make money from it </a:t>
            </a:r>
          </a:p>
          <a:p>
            <a:pPr>
              <a:lnSpc>
                <a:spcPts val="3629"/>
              </a:lnSpc>
            </a:pPr>
            <a:endParaRPr lang="en-US" sz="3000" spc="96" dirty="0">
              <a:solidFill>
                <a:srgbClr val="000000"/>
              </a:solidFill>
              <a:latin typeface="Quicksand"/>
            </a:endParaRPr>
          </a:p>
          <a:p>
            <a:pPr marL="647700" lvl="1" indent="-323850">
              <a:lnSpc>
                <a:spcPts val="3629"/>
              </a:lnSpc>
              <a:buFont typeface="Arial"/>
              <a:buChar char="•"/>
            </a:pPr>
            <a:r>
              <a:rPr lang="en-US" sz="3000" spc="96" dirty="0">
                <a:solidFill>
                  <a:srgbClr val="000000"/>
                </a:solidFill>
                <a:latin typeface="Quicksand"/>
              </a:rPr>
              <a:t>You can use the image if you get permission from the copyright holder </a:t>
            </a:r>
          </a:p>
          <a:p>
            <a:pPr>
              <a:lnSpc>
                <a:spcPts val="3629"/>
              </a:lnSpc>
            </a:pPr>
            <a:endParaRPr lang="en-US" sz="3000" spc="96" dirty="0">
              <a:solidFill>
                <a:srgbClr val="000000"/>
              </a:solidFill>
              <a:latin typeface="Quicksand"/>
            </a:endParaRPr>
          </a:p>
          <a:p>
            <a:pPr marL="647700" lvl="1" indent="-323850">
              <a:lnSpc>
                <a:spcPts val="3629"/>
              </a:lnSpc>
              <a:buFont typeface="Arial"/>
              <a:buChar char="•"/>
            </a:pPr>
            <a:r>
              <a:rPr lang="en-US" sz="3000" spc="96" dirty="0">
                <a:solidFill>
                  <a:srgbClr val="000000"/>
                </a:solidFill>
                <a:latin typeface="Quicksand"/>
              </a:rPr>
              <a:t>You can use any image as long as you say who made the work and put a link to their website </a:t>
            </a:r>
          </a:p>
          <a:p>
            <a:pPr>
              <a:lnSpc>
                <a:spcPts val="3629"/>
              </a:lnSpc>
            </a:pPr>
            <a:endParaRPr lang="en-US" sz="3000" spc="96" dirty="0">
              <a:solidFill>
                <a:srgbClr val="000000"/>
              </a:solidFill>
              <a:latin typeface="Quicksand"/>
            </a:endParaRPr>
          </a:p>
          <a:p>
            <a:pPr marL="647700" lvl="1" indent="-323850">
              <a:lnSpc>
                <a:spcPts val="3629"/>
              </a:lnSpc>
              <a:buFont typeface="Arial"/>
              <a:buChar char="•"/>
            </a:pPr>
            <a:r>
              <a:rPr lang="en-US" sz="3000" spc="96" dirty="0">
                <a:solidFill>
                  <a:srgbClr val="000000"/>
                </a:solidFill>
                <a:latin typeface="Quicksand"/>
              </a:rPr>
              <a:t>It's fine to use because I took a screenshot of my phone and created the image myself </a:t>
            </a:r>
          </a:p>
          <a:p>
            <a:pPr>
              <a:lnSpc>
                <a:spcPts val="3629"/>
              </a:lnSpc>
            </a:pPr>
            <a:endParaRPr lang="en-US" sz="3000" spc="96" dirty="0">
              <a:solidFill>
                <a:srgbClr val="000000"/>
              </a:solidFill>
              <a:latin typeface="Quicksand"/>
            </a:endParaRPr>
          </a:p>
          <a:p>
            <a:pPr marL="647700" lvl="1" indent="-323850">
              <a:lnSpc>
                <a:spcPts val="3629"/>
              </a:lnSpc>
              <a:buFont typeface="Arial"/>
              <a:buChar char="•"/>
            </a:pPr>
            <a:r>
              <a:rPr lang="en-US" sz="3000" spc="96" dirty="0">
                <a:solidFill>
                  <a:srgbClr val="000000"/>
                </a:solidFill>
                <a:latin typeface="Quicksand"/>
              </a:rPr>
              <a:t>You put a note on your post saying 'no copyright infringement intended' so everything is fine </a:t>
            </a:r>
          </a:p>
        </p:txBody>
      </p:sp>
      <p:sp>
        <p:nvSpPr>
          <p:cNvPr id="4" name="TextBox 4"/>
          <p:cNvSpPr txBox="1"/>
          <p:nvPr/>
        </p:nvSpPr>
        <p:spPr>
          <a:xfrm>
            <a:off x="1028700" y="2149699"/>
            <a:ext cx="4978489" cy="7265670"/>
          </a:xfrm>
          <a:prstGeom prst="rect">
            <a:avLst/>
          </a:prstGeom>
        </p:spPr>
        <p:txBody>
          <a:bodyPr lIns="0" tIns="0" rIns="0" bIns="0" rtlCol="0" anchor="t">
            <a:spAutoFit/>
          </a:bodyPr>
          <a:lstStyle/>
          <a:p>
            <a:pPr algn="ctr">
              <a:lnSpc>
                <a:spcPts val="5790"/>
              </a:lnSpc>
            </a:pPr>
            <a:r>
              <a:rPr lang="en-US" sz="3000" spc="96">
                <a:solidFill>
                  <a:srgbClr val="000000"/>
                </a:solidFill>
                <a:latin typeface="Quicksand Medium"/>
              </a:rPr>
              <a:t>Quiz the person next to you and see if they can spot the myth vs reality:</a:t>
            </a:r>
          </a:p>
          <a:p>
            <a:pPr algn="ctr">
              <a:lnSpc>
                <a:spcPts val="5790"/>
              </a:lnSpc>
            </a:pPr>
            <a:r>
              <a:rPr lang="en-US" sz="3000" u="sng" spc="96">
                <a:solidFill>
                  <a:srgbClr val="000000"/>
                </a:solidFill>
                <a:latin typeface="Quicksand Medium"/>
                <a:hlinkClick r:id="rId3" tooltip="https://www.copyrightuser.org/educate/enjoy/myth-reality-cards/"/>
              </a:rPr>
              <a:t>https://www.copyrightuser.org/educate/enjoy/myth-reality-cards/</a:t>
            </a:r>
          </a:p>
          <a:p>
            <a:pPr algn="ctr">
              <a:lnSpc>
                <a:spcPts val="5790"/>
              </a:lnSpc>
            </a:pPr>
            <a:endParaRPr lang="en-US" sz="3000" u="sng" spc="96">
              <a:solidFill>
                <a:srgbClr val="000000"/>
              </a:solidFill>
              <a:latin typeface="Quicksand Medium"/>
              <a:hlinkClick r:id="rId3" tooltip="https://www.copyrightuser.org/educate/enjoy/myth-reality-cards/"/>
            </a:endParaRPr>
          </a:p>
          <a:p>
            <a:pPr algn="ctr">
              <a:lnSpc>
                <a:spcPts val="5790"/>
              </a:lnSpc>
            </a:pPr>
            <a:r>
              <a:rPr lang="en-US" sz="3000" spc="96">
                <a:solidFill>
                  <a:srgbClr val="000000"/>
                </a:solidFill>
                <a:latin typeface="Quicksand Medium"/>
              </a:rPr>
              <a:t>Use what you find out to help you answer these questions</a:t>
            </a:r>
          </a:p>
        </p:txBody>
      </p:sp>
      <p:sp>
        <p:nvSpPr>
          <p:cNvPr id="5" name="Freeform 2">
            <a:extLst>
              <a:ext uri="{FF2B5EF4-FFF2-40B4-BE49-F238E27FC236}">
                <a16:creationId xmlns:a16="http://schemas.microsoft.com/office/drawing/2014/main" id="{A48DEEC2-22E8-3C68-CC39-5BC885B286F3}"/>
              </a:ext>
            </a:extLst>
          </p:cNvPr>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4"/>
            <a:stretch>
              <a:fillRect/>
            </a:stretch>
          </a:blipFill>
        </p:spPr>
        <p:txBody>
          <a:bodyPr/>
          <a:lstStyle/>
          <a:p>
            <a:endParaRPr lang="en-GB"/>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TextBox 2"/>
          <p:cNvSpPr txBox="1"/>
          <p:nvPr/>
        </p:nvSpPr>
        <p:spPr>
          <a:xfrm>
            <a:off x="6532138" y="2349724"/>
            <a:ext cx="10425000" cy="6863715"/>
          </a:xfrm>
          <a:prstGeom prst="rect">
            <a:avLst/>
          </a:prstGeom>
        </p:spPr>
        <p:txBody>
          <a:bodyPr lIns="0" tIns="0" rIns="0" bIns="0" rtlCol="0" anchor="t">
            <a:spAutoFit/>
          </a:bodyPr>
          <a:lstStyle/>
          <a:p>
            <a:pPr>
              <a:lnSpc>
                <a:spcPts val="3629"/>
              </a:lnSpc>
            </a:pPr>
            <a:r>
              <a:rPr lang="en-US" sz="3000" spc="96">
                <a:solidFill>
                  <a:srgbClr val="000000"/>
                </a:solidFill>
                <a:latin typeface="Quicksand Bold"/>
              </a:rPr>
              <a:t>TRUE | FALSE</a:t>
            </a:r>
          </a:p>
          <a:p>
            <a:pPr marL="647700" lvl="1" indent="-323850">
              <a:lnSpc>
                <a:spcPts val="3629"/>
              </a:lnSpc>
              <a:buFont typeface="Arial"/>
              <a:buChar char="•"/>
            </a:pPr>
            <a:r>
              <a:rPr lang="en-US" sz="3000" spc="96">
                <a:solidFill>
                  <a:srgbClr val="000000"/>
                </a:solidFill>
                <a:latin typeface="Quicksand"/>
              </a:rPr>
              <a:t>You can use any image as long as you don't make money from it </a:t>
            </a:r>
            <a:r>
              <a:rPr lang="en-US" sz="3000" spc="96">
                <a:solidFill>
                  <a:srgbClr val="000000"/>
                </a:solidFill>
                <a:latin typeface="Quicksand Bold"/>
              </a:rPr>
              <a:t>FALSE</a:t>
            </a:r>
          </a:p>
          <a:p>
            <a:pPr>
              <a:lnSpc>
                <a:spcPts val="3629"/>
              </a:lnSpc>
            </a:pPr>
            <a:endParaRPr lang="en-US" sz="3000" spc="96">
              <a:solidFill>
                <a:srgbClr val="000000"/>
              </a:solidFill>
              <a:latin typeface="Quicksand Bold"/>
            </a:endParaRPr>
          </a:p>
          <a:p>
            <a:pPr marL="647700" lvl="1" indent="-323850">
              <a:lnSpc>
                <a:spcPts val="3629"/>
              </a:lnSpc>
              <a:buFont typeface="Arial"/>
              <a:buChar char="•"/>
            </a:pPr>
            <a:r>
              <a:rPr lang="en-US" sz="3000" spc="96">
                <a:solidFill>
                  <a:srgbClr val="000000"/>
                </a:solidFill>
                <a:latin typeface="Quicksand"/>
              </a:rPr>
              <a:t>You can use the image if you get permission from the copyright holder </a:t>
            </a:r>
            <a:r>
              <a:rPr lang="en-US" sz="3000" spc="96">
                <a:solidFill>
                  <a:srgbClr val="000000"/>
                </a:solidFill>
                <a:latin typeface="Quicksand Bold"/>
              </a:rPr>
              <a:t>TRUE</a:t>
            </a:r>
          </a:p>
          <a:p>
            <a:pPr>
              <a:lnSpc>
                <a:spcPts val="3629"/>
              </a:lnSpc>
            </a:pPr>
            <a:endParaRPr lang="en-US" sz="3000" spc="96">
              <a:solidFill>
                <a:srgbClr val="000000"/>
              </a:solidFill>
              <a:latin typeface="Quicksand Bold"/>
            </a:endParaRPr>
          </a:p>
          <a:p>
            <a:pPr marL="647700" lvl="1" indent="-323850">
              <a:lnSpc>
                <a:spcPts val="3629"/>
              </a:lnSpc>
              <a:buFont typeface="Arial"/>
              <a:buChar char="•"/>
            </a:pPr>
            <a:r>
              <a:rPr lang="en-US" sz="3000" spc="96">
                <a:solidFill>
                  <a:srgbClr val="000000"/>
                </a:solidFill>
                <a:latin typeface="Quicksand"/>
              </a:rPr>
              <a:t>You can use any image as long as you say who made the work and put a link to their website </a:t>
            </a:r>
            <a:r>
              <a:rPr lang="en-US" sz="3000" spc="96">
                <a:solidFill>
                  <a:srgbClr val="000000"/>
                </a:solidFill>
                <a:latin typeface="Quicksand Bold"/>
              </a:rPr>
              <a:t>FALSE</a:t>
            </a:r>
          </a:p>
          <a:p>
            <a:pPr>
              <a:lnSpc>
                <a:spcPts val="3629"/>
              </a:lnSpc>
            </a:pPr>
            <a:endParaRPr lang="en-US" sz="3000" spc="96">
              <a:solidFill>
                <a:srgbClr val="000000"/>
              </a:solidFill>
              <a:latin typeface="Quicksand Bold"/>
            </a:endParaRPr>
          </a:p>
          <a:p>
            <a:pPr marL="647700" lvl="1" indent="-323850">
              <a:lnSpc>
                <a:spcPts val="3629"/>
              </a:lnSpc>
              <a:buFont typeface="Arial"/>
              <a:buChar char="•"/>
            </a:pPr>
            <a:r>
              <a:rPr lang="en-US" sz="3000" spc="96">
                <a:solidFill>
                  <a:srgbClr val="000000"/>
                </a:solidFill>
                <a:latin typeface="Quicksand"/>
              </a:rPr>
              <a:t>It's fine to use because I took a screenshot of my phone and created the image myself </a:t>
            </a:r>
            <a:r>
              <a:rPr lang="en-US" sz="3000" spc="96">
                <a:solidFill>
                  <a:srgbClr val="000000"/>
                </a:solidFill>
                <a:latin typeface="Quicksand Bold"/>
              </a:rPr>
              <a:t>FALSE</a:t>
            </a:r>
          </a:p>
          <a:p>
            <a:pPr>
              <a:lnSpc>
                <a:spcPts val="3629"/>
              </a:lnSpc>
            </a:pPr>
            <a:endParaRPr lang="en-US" sz="3000" spc="96">
              <a:solidFill>
                <a:srgbClr val="000000"/>
              </a:solidFill>
              <a:latin typeface="Quicksand Bold"/>
            </a:endParaRPr>
          </a:p>
          <a:p>
            <a:pPr marL="647700" lvl="1" indent="-323850">
              <a:lnSpc>
                <a:spcPts val="3629"/>
              </a:lnSpc>
              <a:buFont typeface="Arial"/>
              <a:buChar char="•"/>
            </a:pPr>
            <a:r>
              <a:rPr lang="en-US" sz="3000" spc="96">
                <a:solidFill>
                  <a:srgbClr val="000000"/>
                </a:solidFill>
                <a:latin typeface="Quicksand"/>
              </a:rPr>
              <a:t>You put a note on your post saying, 'no copyright infringement intended' so everything is fine </a:t>
            </a:r>
            <a:r>
              <a:rPr lang="en-US" sz="3000" spc="96">
                <a:solidFill>
                  <a:srgbClr val="000000"/>
                </a:solidFill>
                <a:latin typeface="Quicksand Bold"/>
              </a:rPr>
              <a:t>FALSE</a:t>
            </a:r>
          </a:p>
        </p:txBody>
      </p:sp>
      <p:sp>
        <p:nvSpPr>
          <p:cNvPr id="3" name="TextBox 3"/>
          <p:cNvSpPr txBox="1"/>
          <p:nvPr/>
        </p:nvSpPr>
        <p:spPr>
          <a:xfrm>
            <a:off x="6905848" y="952500"/>
            <a:ext cx="4476304" cy="712470"/>
          </a:xfrm>
          <a:prstGeom prst="rect">
            <a:avLst/>
          </a:prstGeom>
        </p:spPr>
        <p:txBody>
          <a:bodyPr lIns="0" tIns="0" rIns="0" bIns="0" rtlCol="0" anchor="t">
            <a:spAutoFit/>
          </a:bodyPr>
          <a:lstStyle/>
          <a:p>
            <a:pPr algn="ctr">
              <a:lnSpc>
                <a:spcPts val="5880"/>
              </a:lnSpc>
              <a:spcBef>
                <a:spcPct val="0"/>
              </a:spcBef>
            </a:pPr>
            <a:r>
              <a:rPr lang="en-US" sz="4200" spc="134">
                <a:solidFill>
                  <a:srgbClr val="000000"/>
                </a:solidFill>
                <a:latin typeface="Quicksand Bold"/>
              </a:rPr>
              <a:t>Copyright Myths</a:t>
            </a:r>
          </a:p>
        </p:txBody>
      </p:sp>
      <p:sp>
        <p:nvSpPr>
          <p:cNvPr id="4" name="TextBox 4"/>
          <p:cNvSpPr txBox="1"/>
          <p:nvPr/>
        </p:nvSpPr>
        <p:spPr>
          <a:xfrm>
            <a:off x="1028700" y="2149699"/>
            <a:ext cx="4978489" cy="7265670"/>
          </a:xfrm>
          <a:prstGeom prst="rect">
            <a:avLst/>
          </a:prstGeom>
        </p:spPr>
        <p:txBody>
          <a:bodyPr lIns="0" tIns="0" rIns="0" bIns="0" rtlCol="0" anchor="t">
            <a:spAutoFit/>
          </a:bodyPr>
          <a:lstStyle/>
          <a:p>
            <a:pPr algn="ctr">
              <a:lnSpc>
                <a:spcPts val="5790"/>
              </a:lnSpc>
            </a:pPr>
            <a:r>
              <a:rPr lang="en-US" sz="3000" spc="96">
                <a:solidFill>
                  <a:srgbClr val="000000"/>
                </a:solidFill>
                <a:latin typeface="Quicksand Medium"/>
              </a:rPr>
              <a:t>Quiz the person next to you and see if they can spot the myth vs reality:</a:t>
            </a:r>
          </a:p>
          <a:p>
            <a:pPr algn="ctr">
              <a:lnSpc>
                <a:spcPts val="5790"/>
              </a:lnSpc>
            </a:pPr>
            <a:r>
              <a:rPr lang="en-US" sz="3000" u="sng" spc="96">
                <a:solidFill>
                  <a:srgbClr val="000000"/>
                </a:solidFill>
                <a:latin typeface="Quicksand Medium"/>
                <a:hlinkClick r:id="rId3" tooltip="https://www.copyrightuser.org/educate/enjoy/myth-reality-cards/"/>
              </a:rPr>
              <a:t>https://www.copyrightuser.org/educate/enjoy/myth-reality-cards/</a:t>
            </a:r>
          </a:p>
          <a:p>
            <a:pPr algn="ctr">
              <a:lnSpc>
                <a:spcPts val="5790"/>
              </a:lnSpc>
            </a:pPr>
            <a:endParaRPr lang="en-US" sz="3000" u="sng" spc="96">
              <a:solidFill>
                <a:srgbClr val="000000"/>
              </a:solidFill>
              <a:latin typeface="Quicksand Medium"/>
              <a:hlinkClick r:id="rId3" tooltip="https://www.copyrightuser.org/educate/enjoy/myth-reality-cards/"/>
            </a:endParaRPr>
          </a:p>
          <a:p>
            <a:pPr algn="ctr">
              <a:lnSpc>
                <a:spcPts val="5790"/>
              </a:lnSpc>
            </a:pPr>
            <a:r>
              <a:rPr lang="en-US" sz="3000" spc="96">
                <a:solidFill>
                  <a:srgbClr val="000000"/>
                </a:solidFill>
                <a:latin typeface="Quicksand Medium"/>
              </a:rPr>
              <a:t>Use what you find out to help you answer these questions</a:t>
            </a:r>
          </a:p>
        </p:txBody>
      </p:sp>
      <p:sp>
        <p:nvSpPr>
          <p:cNvPr id="5" name="Freeform 2">
            <a:extLst>
              <a:ext uri="{FF2B5EF4-FFF2-40B4-BE49-F238E27FC236}">
                <a16:creationId xmlns:a16="http://schemas.microsoft.com/office/drawing/2014/main" id="{B1EF043A-43C7-2F93-8CC7-C58EF31B07B6}"/>
              </a:ext>
            </a:extLst>
          </p:cNvPr>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4"/>
            <a:stretch>
              <a:fillRect/>
            </a:stretch>
          </a:blipFill>
        </p:spPr>
        <p:txBody>
          <a:bodyPr/>
          <a:lstStyle/>
          <a:p>
            <a:endParaRPr lang="en-GB"/>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1077550" y="7097056"/>
            <a:ext cx="4929640" cy="2464820"/>
          </a:xfrm>
          <a:custGeom>
            <a:avLst/>
            <a:gdLst/>
            <a:ahLst/>
            <a:cxnLst/>
            <a:rect l="l" t="t" r="r" b="b"/>
            <a:pathLst>
              <a:path w="4929640" h="2464820">
                <a:moveTo>
                  <a:pt x="0" y="0"/>
                </a:moveTo>
                <a:lnTo>
                  <a:pt x="4929639" y="0"/>
                </a:lnTo>
                <a:lnTo>
                  <a:pt x="4929639" y="2464820"/>
                </a:lnTo>
                <a:lnTo>
                  <a:pt x="0" y="2464820"/>
                </a:lnTo>
                <a:lnTo>
                  <a:pt x="0" y="0"/>
                </a:lnTo>
                <a:close/>
              </a:path>
            </a:pathLst>
          </a:custGeom>
          <a:blipFill>
            <a:blip r:embed="rId3"/>
            <a:stretch>
              <a:fillRect/>
            </a:stretch>
          </a:blipFill>
        </p:spPr>
        <p:txBody>
          <a:bodyPr/>
          <a:lstStyle/>
          <a:p>
            <a:endParaRPr lang="en-GB"/>
          </a:p>
        </p:txBody>
      </p:sp>
      <p:sp>
        <p:nvSpPr>
          <p:cNvPr id="3" name="TextBox 3"/>
          <p:cNvSpPr txBox="1"/>
          <p:nvPr/>
        </p:nvSpPr>
        <p:spPr>
          <a:xfrm>
            <a:off x="1028700" y="2149699"/>
            <a:ext cx="4978489" cy="4331970"/>
          </a:xfrm>
          <a:prstGeom prst="rect">
            <a:avLst/>
          </a:prstGeom>
        </p:spPr>
        <p:txBody>
          <a:bodyPr lIns="0" tIns="0" rIns="0" bIns="0" rtlCol="0" anchor="t">
            <a:spAutoFit/>
          </a:bodyPr>
          <a:lstStyle/>
          <a:p>
            <a:pPr algn="ctr">
              <a:lnSpc>
                <a:spcPts val="5790"/>
              </a:lnSpc>
            </a:pPr>
            <a:r>
              <a:rPr lang="en-US" sz="3000" spc="96">
                <a:solidFill>
                  <a:srgbClr val="000000"/>
                </a:solidFill>
                <a:latin typeface="Quicksand Medium"/>
              </a:rPr>
              <a:t>A search engine like google doesn’t own the images you find.</a:t>
            </a:r>
          </a:p>
          <a:p>
            <a:pPr algn="ctr">
              <a:lnSpc>
                <a:spcPts val="5790"/>
              </a:lnSpc>
            </a:pPr>
            <a:r>
              <a:rPr lang="en-US" sz="3000" spc="96">
                <a:solidFill>
                  <a:srgbClr val="000000"/>
                </a:solidFill>
                <a:latin typeface="Quicksand Medium"/>
              </a:rPr>
              <a:t>You need to check who owns the image by visiting the website.</a:t>
            </a:r>
          </a:p>
        </p:txBody>
      </p:sp>
      <p:sp>
        <p:nvSpPr>
          <p:cNvPr id="4" name="TextBox 4"/>
          <p:cNvSpPr txBox="1"/>
          <p:nvPr/>
        </p:nvSpPr>
        <p:spPr>
          <a:xfrm>
            <a:off x="4077221" y="952500"/>
            <a:ext cx="10133558" cy="712470"/>
          </a:xfrm>
          <a:prstGeom prst="rect">
            <a:avLst/>
          </a:prstGeom>
        </p:spPr>
        <p:txBody>
          <a:bodyPr lIns="0" tIns="0" rIns="0" bIns="0" rtlCol="0" anchor="t">
            <a:spAutoFit/>
          </a:bodyPr>
          <a:lstStyle/>
          <a:p>
            <a:pPr algn="ctr">
              <a:lnSpc>
                <a:spcPts val="5880"/>
              </a:lnSpc>
              <a:spcBef>
                <a:spcPct val="0"/>
              </a:spcBef>
            </a:pPr>
            <a:r>
              <a:rPr lang="en-US" sz="4200" spc="134">
                <a:solidFill>
                  <a:srgbClr val="000000"/>
                </a:solidFill>
                <a:latin typeface="Quicksand Bold"/>
              </a:rPr>
              <a:t>Finding Copyright-free images online</a:t>
            </a:r>
          </a:p>
        </p:txBody>
      </p:sp>
      <p:sp>
        <p:nvSpPr>
          <p:cNvPr id="5" name="Freeform 5"/>
          <p:cNvSpPr/>
          <p:nvPr/>
        </p:nvSpPr>
        <p:spPr>
          <a:xfrm>
            <a:off x="11362102" y="2513882"/>
            <a:ext cx="5454170" cy="2629618"/>
          </a:xfrm>
          <a:custGeom>
            <a:avLst/>
            <a:gdLst/>
            <a:ahLst/>
            <a:cxnLst/>
            <a:rect l="l" t="t" r="r" b="b"/>
            <a:pathLst>
              <a:path w="5454170" h="2629618">
                <a:moveTo>
                  <a:pt x="0" y="0"/>
                </a:moveTo>
                <a:lnTo>
                  <a:pt x="5454169" y="0"/>
                </a:lnTo>
                <a:lnTo>
                  <a:pt x="5454169" y="2629618"/>
                </a:lnTo>
                <a:lnTo>
                  <a:pt x="0" y="2629618"/>
                </a:lnTo>
                <a:lnTo>
                  <a:pt x="0" y="0"/>
                </a:lnTo>
                <a:close/>
              </a:path>
            </a:pathLst>
          </a:custGeom>
          <a:blipFill>
            <a:blip r:embed="rId4"/>
            <a:stretch>
              <a:fillRect/>
            </a:stretch>
          </a:blipFill>
        </p:spPr>
        <p:txBody>
          <a:bodyPr/>
          <a:lstStyle/>
          <a:p>
            <a:endParaRPr lang="en-GB"/>
          </a:p>
        </p:txBody>
      </p:sp>
      <p:sp>
        <p:nvSpPr>
          <p:cNvPr id="6" name="Freeform 6"/>
          <p:cNvSpPr/>
          <p:nvPr/>
        </p:nvSpPr>
        <p:spPr>
          <a:xfrm>
            <a:off x="7725077" y="6349832"/>
            <a:ext cx="9091195" cy="2641414"/>
          </a:xfrm>
          <a:custGeom>
            <a:avLst/>
            <a:gdLst/>
            <a:ahLst/>
            <a:cxnLst/>
            <a:rect l="l" t="t" r="r" b="b"/>
            <a:pathLst>
              <a:path w="9091195" h="2641414">
                <a:moveTo>
                  <a:pt x="0" y="0"/>
                </a:moveTo>
                <a:lnTo>
                  <a:pt x="9091194" y="0"/>
                </a:lnTo>
                <a:lnTo>
                  <a:pt x="9091194" y="2641414"/>
                </a:lnTo>
                <a:lnTo>
                  <a:pt x="0" y="2641414"/>
                </a:lnTo>
                <a:lnTo>
                  <a:pt x="0" y="0"/>
                </a:lnTo>
                <a:close/>
              </a:path>
            </a:pathLst>
          </a:custGeom>
          <a:blipFill>
            <a:blip r:embed="rId5"/>
            <a:stretch>
              <a:fillRect/>
            </a:stretch>
          </a:blipFill>
        </p:spPr>
        <p:txBody>
          <a:bodyPr/>
          <a:lstStyle/>
          <a:p>
            <a:endParaRPr lang="en-GB"/>
          </a:p>
        </p:txBody>
      </p:sp>
      <p:sp>
        <p:nvSpPr>
          <p:cNvPr id="7" name="TextBox 7"/>
          <p:cNvSpPr txBox="1"/>
          <p:nvPr/>
        </p:nvSpPr>
        <p:spPr>
          <a:xfrm>
            <a:off x="11108266" y="5191143"/>
            <a:ext cx="5708005" cy="539115"/>
          </a:xfrm>
          <a:prstGeom prst="rect">
            <a:avLst/>
          </a:prstGeom>
        </p:spPr>
        <p:txBody>
          <a:bodyPr lIns="0" tIns="0" rIns="0" bIns="0" rtlCol="0" anchor="t">
            <a:spAutoFit/>
          </a:bodyPr>
          <a:lstStyle/>
          <a:p>
            <a:pPr algn="ctr">
              <a:lnSpc>
                <a:spcPts val="4409"/>
              </a:lnSpc>
            </a:pPr>
            <a:r>
              <a:rPr lang="en-US" sz="3150">
                <a:solidFill>
                  <a:srgbClr val="000000"/>
                </a:solidFill>
                <a:latin typeface="Quicksand Medium"/>
              </a:rPr>
              <a:t>https://unsplash.com/explore</a:t>
            </a:r>
          </a:p>
        </p:txBody>
      </p:sp>
      <p:sp>
        <p:nvSpPr>
          <p:cNvPr id="8" name="TextBox 8"/>
          <p:cNvSpPr txBox="1"/>
          <p:nvPr/>
        </p:nvSpPr>
        <p:spPr>
          <a:xfrm>
            <a:off x="12033233" y="9022761"/>
            <a:ext cx="4783038" cy="539115"/>
          </a:xfrm>
          <a:prstGeom prst="rect">
            <a:avLst/>
          </a:prstGeom>
        </p:spPr>
        <p:txBody>
          <a:bodyPr lIns="0" tIns="0" rIns="0" bIns="0" rtlCol="0" anchor="t">
            <a:spAutoFit/>
          </a:bodyPr>
          <a:lstStyle/>
          <a:p>
            <a:pPr algn="ctr">
              <a:lnSpc>
                <a:spcPts val="4409"/>
              </a:lnSpc>
            </a:pPr>
            <a:r>
              <a:rPr lang="en-US" sz="3150">
                <a:solidFill>
                  <a:srgbClr val="000000"/>
                </a:solidFill>
                <a:latin typeface="Quicksand Medium"/>
              </a:rPr>
              <a:t>https://www.canva.com/</a:t>
            </a:r>
          </a:p>
        </p:txBody>
      </p:sp>
      <p:sp>
        <p:nvSpPr>
          <p:cNvPr id="9" name="Freeform 2">
            <a:extLst>
              <a:ext uri="{FF2B5EF4-FFF2-40B4-BE49-F238E27FC236}">
                <a16:creationId xmlns:a16="http://schemas.microsoft.com/office/drawing/2014/main" id="{F3A07C29-A893-AC05-7EBA-D1A2E979FD3A}"/>
              </a:ext>
            </a:extLst>
          </p:cNvPr>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6"/>
            <a:stretch>
              <a:fillRect/>
            </a:stretch>
          </a:blipFill>
        </p:spPr>
        <p:txBody>
          <a:bodyPr/>
          <a:lstStyle/>
          <a:p>
            <a:endParaRPr lang="en-GB"/>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5946330" y="2731770"/>
            <a:ext cx="11312970" cy="6356302"/>
          </a:xfrm>
          <a:custGeom>
            <a:avLst/>
            <a:gdLst/>
            <a:ahLst/>
            <a:cxnLst/>
            <a:rect l="l" t="t" r="r" b="b"/>
            <a:pathLst>
              <a:path w="11312970" h="6356302">
                <a:moveTo>
                  <a:pt x="0" y="0"/>
                </a:moveTo>
                <a:lnTo>
                  <a:pt x="11312970" y="0"/>
                </a:lnTo>
                <a:lnTo>
                  <a:pt x="11312970" y="6356302"/>
                </a:lnTo>
                <a:lnTo>
                  <a:pt x="0" y="6356302"/>
                </a:lnTo>
                <a:lnTo>
                  <a:pt x="0" y="0"/>
                </a:lnTo>
                <a:close/>
              </a:path>
            </a:pathLst>
          </a:custGeom>
          <a:blipFill>
            <a:blip r:embed="rId2"/>
            <a:stretch>
              <a:fillRect/>
            </a:stretch>
          </a:blipFill>
        </p:spPr>
        <p:txBody>
          <a:bodyPr/>
          <a:lstStyle/>
          <a:p>
            <a:endParaRPr lang="en-GB"/>
          </a:p>
        </p:txBody>
      </p:sp>
      <p:sp>
        <p:nvSpPr>
          <p:cNvPr id="3" name="TextBox 3"/>
          <p:cNvSpPr txBox="1"/>
          <p:nvPr/>
        </p:nvSpPr>
        <p:spPr>
          <a:xfrm>
            <a:off x="1341622" y="904875"/>
            <a:ext cx="15346178" cy="992579"/>
          </a:xfrm>
          <a:prstGeom prst="rect">
            <a:avLst/>
          </a:prstGeom>
        </p:spPr>
        <p:txBody>
          <a:bodyPr wrap="square" lIns="0" tIns="0" rIns="0" bIns="0" rtlCol="0" anchor="t">
            <a:spAutoFit/>
          </a:bodyPr>
          <a:lstStyle/>
          <a:p>
            <a:pPr algn="ctr">
              <a:lnSpc>
                <a:spcPts val="8400"/>
              </a:lnSpc>
              <a:spcBef>
                <a:spcPct val="0"/>
              </a:spcBef>
            </a:pPr>
            <a:r>
              <a:rPr lang="en-US" sz="6000" spc="192" dirty="0">
                <a:solidFill>
                  <a:srgbClr val="000000"/>
                </a:solidFill>
                <a:latin typeface="Quicksand Bold"/>
              </a:rPr>
              <a:t>Extension: Cyber Choices Challenge</a:t>
            </a:r>
          </a:p>
        </p:txBody>
      </p:sp>
      <p:sp>
        <p:nvSpPr>
          <p:cNvPr id="4" name="TextBox 4"/>
          <p:cNvSpPr txBox="1"/>
          <p:nvPr/>
        </p:nvSpPr>
        <p:spPr>
          <a:xfrm>
            <a:off x="1341621" y="2665095"/>
            <a:ext cx="4371326" cy="5511165"/>
          </a:xfrm>
          <a:prstGeom prst="rect">
            <a:avLst/>
          </a:prstGeom>
        </p:spPr>
        <p:txBody>
          <a:bodyPr lIns="0" tIns="0" rIns="0" bIns="0" rtlCol="0" anchor="t">
            <a:spAutoFit/>
          </a:bodyPr>
          <a:lstStyle/>
          <a:p>
            <a:pPr algn="ctr">
              <a:lnSpc>
                <a:spcPts val="4409"/>
              </a:lnSpc>
            </a:pPr>
            <a:r>
              <a:rPr lang="en-US" sz="3150">
                <a:solidFill>
                  <a:srgbClr val="000000"/>
                </a:solidFill>
                <a:latin typeface="Quicksand Medium"/>
              </a:rPr>
              <a:t>Save your progress and repeat game play as often as you like to develop your knowledge about cybercrime and the Computer Misuse Act 1990, and prove yourself as a Cyber Choices Champion.</a:t>
            </a:r>
          </a:p>
        </p:txBody>
      </p:sp>
      <p:sp>
        <p:nvSpPr>
          <p:cNvPr id="5" name="TextBox 5"/>
          <p:cNvSpPr txBox="1"/>
          <p:nvPr/>
        </p:nvSpPr>
        <p:spPr>
          <a:xfrm>
            <a:off x="4115767" y="9191625"/>
            <a:ext cx="10056465" cy="539115"/>
          </a:xfrm>
          <a:prstGeom prst="rect">
            <a:avLst/>
          </a:prstGeom>
        </p:spPr>
        <p:txBody>
          <a:bodyPr lIns="0" tIns="0" rIns="0" bIns="0" rtlCol="0" anchor="t">
            <a:spAutoFit/>
          </a:bodyPr>
          <a:lstStyle/>
          <a:p>
            <a:pPr algn="ctr">
              <a:lnSpc>
                <a:spcPts val="4409"/>
              </a:lnSpc>
            </a:pPr>
            <a:r>
              <a:rPr lang="en-US" sz="3150">
                <a:solidFill>
                  <a:srgbClr val="000000"/>
                </a:solidFill>
                <a:latin typeface="Quicksand Medium"/>
              </a:rPr>
              <a:t>https://cybergamesuk.com/cyber-choices-challenge</a:t>
            </a:r>
          </a:p>
        </p:txBody>
      </p:sp>
      <p:sp>
        <p:nvSpPr>
          <p:cNvPr id="6" name="Freeform 2">
            <a:extLst>
              <a:ext uri="{FF2B5EF4-FFF2-40B4-BE49-F238E27FC236}">
                <a16:creationId xmlns:a16="http://schemas.microsoft.com/office/drawing/2014/main" id="{EC19734D-3802-87F1-5187-94C55EBBA2E4}"/>
              </a:ext>
            </a:extLst>
          </p:cNvPr>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3"/>
            <a:stretch>
              <a:fillRect/>
            </a:stretch>
          </a:blipFill>
        </p:spPr>
        <p:txBody>
          <a:bodyPr/>
          <a:lstStyle/>
          <a:p>
            <a:endParaRPr lang="en-GB"/>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2643529" y="1640656"/>
            <a:ext cx="13000942" cy="7005689"/>
          </a:xfrm>
          <a:custGeom>
            <a:avLst/>
            <a:gdLst/>
            <a:ahLst/>
            <a:cxnLst/>
            <a:rect l="l" t="t" r="r" b="b"/>
            <a:pathLst>
              <a:path w="13000942" h="7005689">
                <a:moveTo>
                  <a:pt x="0" y="0"/>
                </a:moveTo>
                <a:lnTo>
                  <a:pt x="13000942" y="0"/>
                </a:lnTo>
                <a:lnTo>
                  <a:pt x="13000942" y="7005688"/>
                </a:lnTo>
                <a:lnTo>
                  <a:pt x="0" y="7005688"/>
                </a:lnTo>
                <a:lnTo>
                  <a:pt x="0" y="0"/>
                </a:lnTo>
                <a:close/>
              </a:path>
            </a:pathLst>
          </a:custGeom>
          <a:blipFill>
            <a:blip r:embed="rId3"/>
            <a:stretch>
              <a:fillRect/>
            </a:stretch>
          </a:blipFill>
        </p:spPr>
        <p:txBody>
          <a:bodyPr/>
          <a:lstStyle/>
          <a:p>
            <a:endParaRPr lang="en-GB"/>
          </a:p>
        </p:txBody>
      </p:sp>
      <p:sp>
        <p:nvSpPr>
          <p:cNvPr id="3" name="TextBox 3"/>
          <p:cNvSpPr txBox="1"/>
          <p:nvPr/>
        </p:nvSpPr>
        <p:spPr>
          <a:xfrm>
            <a:off x="1028700" y="952500"/>
            <a:ext cx="1409700" cy="712470"/>
          </a:xfrm>
          <a:prstGeom prst="rect">
            <a:avLst/>
          </a:prstGeom>
        </p:spPr>
        <p:txBody>
          <a:bodyPr wrap="square" lIns="0" tIns="0" rIns="0" bIns="0" rtlCol="0" anchor="t">
            <a:spAutoFit/>
          </a:bodyPr>
          <a:lstStyle/>
          <a:p>
            <a:pPr algn="ctr">
              <a:lnSpc>
                <a:spcPts val="5880"/>
              </a:lnSpc>
              <a:spcBef>
                <a:spcPct val="0"/>
              </a:spcBef>
            </a:pPr>
            <a:r>
              <a:rPr lang="en-US" sz="4200" spc="134" dirty="0">
                <a:solidFill>
                  <a:srgbClr val="000000"/>
                </a:solidFill>
                <a:latin typeface="Quicksand Bold"/>
              </a:rPr>
              <a:t>Quiz</a:t>
            </a:r>
          </a:p>
        </p:txBody>
      </p:sp>
      <p:sp>
        <p:nvSpPr>
          <p:cNvPr id="4" name="Freeform 2">
            <a:extLst>
              <a:ext uri="{FF2B5EF4-FFF2-40B4-BE49-F238E27FC236}">
                <a16:creationId xmlns:a16="http://schemas.microsoft.com/office/drawing/2014/main" id="{F722CCC1-4A63-F49C-2B93-0C1033C39914}"/>
              </a:ext>
            </a:extLst>
          </p:cNvPr>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4"/>
            <a:stretch>
              <a:fillRect/>
            </a:stretch>
          </a:blipFill>
        </p:spPr>
        <p:txBody>
          <a:bodyPr/>
          <a:lstStyle/>
          <a:p>
            <a:endParaRPr lang="en-GB"/>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1759976" y="3356132"/>
            <a:ext cx="14768048" cy="4079354"/>
          </a:xfrm>
          <a:custGeom>
            <a:avLst/>
            <a:gdLst/>
            <a:ahLst/>
            <a:cxnLst/>
            <a:rect l="l" t="t" r="r" b="b"/>
            <a:pathLst>
              <a:path w="14768048" h="4079354">
                <a:moveTo>
                  <a:pt x="0" y="0"/>
                </a:moveTo>
                <a:lnTo>
                  <a:pt x="14768048" y="0"/>
                </a:lnTo>
                <a:lnTo>
                  <a:pt x="14768048" y="4079354"/>
                </a:lnTo>
                <a:lnTo>
                  <a:pt x="0" y="4079354"/>
                </a:lnTo>
                <a:lnTo>
                  <a:pt x="0" y="0"/>
                </a:lnTo>
                <a:close/>
              </a:path>
            </a:pathLst>
          </a:custGeom>
          <a:blipFill>
            <a:blip r:embed="rId2"/>
            <a:stretch>
              <a:fillRect/>
            </a:stretch>
          </a:blipFill>
        </p:spPr>
        <p:txBody>
          <a:bodyPr/>
          <a:lstStyle/>
          <a:p>
            <a:endParaRPr lang="en-GB"/>
          </a:p>
        </p:txBody>
      </p:sp>
      <p:sp>
        <p:nvSpPr>
          <p:cNvPr id="3" name="TextBox 3"/>
          <p:cNvSpPr txBox="1"/>
          <p:nvPr/>
        </p:nvSpPr>
        <p:spPr>
          <a:xfrm>
            <a:off x="1028700" y="952500"/>
            <a:ext cx="1562100" cy="712470"/>
          </a:xfrm>
          <a:prstGeom prst="rect">
            <a:avLst/>
          </a:prstGeom>
        </p:spPr>
        <p:txBody>
          <a:bodyPr wrap="square" lIns="0" tIns="0" rIns="0" bIns="0" rtlCol="0" anchor="t">
            <a:spAutoFit/>
          </a:bodyPr>
          <a:lstStyle/>
          <a:p>
            <a:pPr algn="ctr">
              <a:lnSpc>
                <a:spcPts val="5880"/>
              </a:lnSpc>
              <a:spcBef>
                <a:spcPct val="0"/>
              </a:spcBef>
            </a:pPr>
            <a:r>
              <a:rPr lang="en-US" sz="4200" spc="134" dirty="0">
                <a:solidFill>
                  <a:srgbClr val="000000"/>
                </a:solidFill>
                <a:latin typeface="Quicksand Bold"/>
              </a:rPr>
              <a:t>Quiz</a:t>
            </a:r>
          </a:p>
        </p:txBody>
      </p:sp>
      <p:sp>
        <p:nvSpPr>
          <p:cNvPr id="4" name="Freeform 2">
            <a:extLst>
              <a:ext uri="{FF2B5EF4-FFF2-40B4-BE49-F238E27FC236}">
                <a16:creationId xmlns:a16="http://schemas.microsoft.com/office/drawing/2014/main" id="{52A6DAD6-3472-6AD9-2AA0-4395B373F966}"/>
              </a:ext>
            </a:extLst>
          </p:cNvPr>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3"/>
            <a:stretch>
              <a:fillRect/>
            </a:stretch>
          </a:blipFill>
        </p:spPr>
        <p:txBody>
          <a:bodyPr/>
          <a:lstStyle/>
          <a:p>
            <a:endParaRPr lang="en-GB"/>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797819" y="2440509"/>
            <a:ext cx="1516652" cy="1516652"/>
            <a:chOff x="0" y="0"/>
            <a:chExt cx="495300" cy="495300"/>
          </a:xfrm>
        </p:grpSpPr>
        <p:sp>
          <p:nvSpPr>
            <p:cNvPr id="3" name="Freeform 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3A3B77"/>
            </a:solidFill>
          </p:spPr>
          <p:txBody>
            <a:bodyPr/>
            <a:lstStyle/>
            <a:p>
              <a:endParaRPr lang="en-GB"/>
            </a:p>
          </p:txBody>
        </p:sp>
        <p:sp>
          <p:nvSpPr>
            <p:cNvPr id="4" name="Freeform 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txBody>
            <a:bodyPr/>
            <a:lstStyle/>
            <a:p>
              <a:endParaRPr lang="en-GB"/>
            </a:p>
          </p:txBody>
        </p:sp>
      </p:grpSp>
      <p:grpSp>
        <p:nvGrpSpPr>
          <p:cNvPr id="5" name="Group 5"/>
          <p:cNvGrpSpPr/>
          <p:nvPr/>
        </p:nvGrpSpPr>
        <p:grpSpPr>
          <a:xfrm>
            <a:off x="5078699" y="2155825"/>
            <a:ext cx="11398191" cy="2086020"/>
            <a:chOff x="0" y="0"/>
            <a:chExt cx="2220605" cy="406400"/>
          </a:xfrm>
        </p:grpSpPr>
        <p:sp>
          <p:nvSpPr>
            <p:cNvPr id="6" name="Freeform 6"/>
            <p:cNvSpPr/>
            <p:nvPr/>
          </p:nvSpPr>
          <p:spPr>
            <a:xfrm>
              <a:off x="0" y="0"/>
              <a:ext cx="2220605" cy="406400"/>
            </a:xfrm>
            <a:custGeom>
              <a:avLst/>
              <a:gdLst/>
              <a:ahLst/>
              <a:cxnLst/>
              <a:rect l="l" t="t" r="r" b="b"/>
              <a:pathLst>
                <a:path w="2220605" h="406400">
                  <a:moveTo>
                    <a:pt x="13584" y="0"/>
                  </a:moveTo>
                  <a:lnTo>
                    <a:pt x="2207020" y="0"/>
                  </a:lnTo>
                  <a:cubicBezTo>
                    <a:pt x="2214523" y="0"/>
                    <a:pt x="2220605" y="6082"/>
                    <a:pt x="2220605" y="13584"/>
                  </a:cubicBezTo>
                  <a:lnTo>
                    <a:pt x="2220605" y="392816"/>
                  </a:lnTo>
                  <a:cubicBezTo>
                    <a:pt x="2220605" y="400318"/>
                    <a:pt x="2214523" y="406400"/>
                    <a:pt x="2207020" y="406400"/>
                  </a:cubicBezTo>
                  <a:lnTo>
                    <a:pt x="13584" y="406400"/>
                  </a:lnTo>
                  <a:cubicBezTo>
                    <a:pt x="6082" y="406400"/>
                    <a:pt x="0" y="400318"/>
                    <a:pt x="0" y="392816"/>
                  </a:cubicBezTo>
                  <a:lnTo>
                    <a:pt x="0" y="13584"/>
                  </a:lnTo>
                  <a:cubicBezTo>
                    <a:pt x="0" y="6082"/>
                    <a:pt x="6082" y="0"/>
                    <a:pt x="13584" y="0"/>
                  </a:cubicBezTo>
                  <a:close/>
                </a:path>
              </a:pathLst>
            </a:custGeom>
            <a:solidFill>
              <a:srgbClr val="3A3B77"/>
            </a:solidFill>
          </p:spPr>
          <p:txBody>
            <a:bodyPr/>
            <a:lstStyle/>
            <a:p>
              <a:endParaRPr lang="en-GB"/>
            </a:p>
          </p:txBody>
        </p:sp>
        <p:sp>
          <p:nvSpPr>
            <p:cNvPr id="7" name="TextBox 7"/>
            <p:cNvSpPr txBox="1"/>
            <p:nvPr/>
          </p:nvSpPr>
          <p:spPr>
            <a:xfrm>
              <a:off x="0" y="-47625"/>
              <a:ext cx="2220605" cy="454025"/>
            </a:xfrm>
            <a:prstGeom prst="rect">
              <a:avLst/>
            </a:prstGeom>
          </p:spPr>
          <p:txBody>
            <a:bodyPr lIns="50800" tIns="50800" rIns="50800" bIns="50800" rtlCol="0" anchor="ctr"/>
            <a:lstStyle/>
            <a:p>
              <a:pPr algn="ctr">
                <a:lnSpc>
                  <a:spcPts val="3079"/>
                </a:lnSpc>
              </a:pPr>
              <a:endParaRPr/>
            </a:p>
          </p:txBody>
        </p:sp>
      </p:grpSp>
      <p:grpSp>
        <p:nvGrpSpPr>
          <p:cNvPr id="8" name="Group 8"/>
          <p:cNvGrpSpPr/>
          <p:nvPr/>
        </p:nvGrpSpPr>
        <p:grpSpPr>
          <a:xfrm>
            <a:off x="5289307" y="2357323"/>
            <a:ext cx="1362844" cy="1683023"/>
            <a:chOff x="0" y="0"/>
            <a:chExt cx="329086" cy="406400"/>
          </a:xfrm>
        </p:grpSpPr>
        <p:sp>
          <p:nvSpPr>
            <p:cNvPr id="9" name="Freeform 9"/>
            <p:cNvSpPr/>
            <p:nvPr/>
          </p:nvSpPr>
          <p:spPr>
            <a:xfrm>
              <a:off x="0" y="0"/>
              <a:ext cx="329086" cy="406400"/>
            </a:xfrm>
            <a:custGeom>
              <a:avLst/>
              <a:gdLst/>
              <a:ahLst/>
              <a:cxnLst/>
              <a:rect l="l" t="t" r="r" b="b"/>
              <a:pathLst>
                <a:path w="329086" h="406400">
                  <a:moveTo>
                    <a:pt x="85211" y="0"/>
                  </a:moveTo>
                  <a:lnTo>
                    <a:pt x="243876" y="0"/>
                  </a:lnTo>
                  <a:cubicBezTo>
                    <a:pt x="266475" y="0"/>
                    <a:pt x="288149" y="8978"/>
                    <a:pt x="304129" y="24958"/>
                  </a:cubicBezTo>
                  <a:cubicBezTo>
                    <a:pt x="320109" y="40938"/>
                    <a:pt x="329086" y="62611"/>
                    <a:pt x="329086" y="85211"/>
                  </a:cubicBezTo>
                  <a:lnTo>
                    <a:pt x="329086" y="321189"/>
                  </a:lnTo>
                  <a:cubicBezTo>
                    <a:pt x="329086" y="343789"/>
                    <a:pt x="320109" y="365462"/>
                    <a:pt x="304129" y="381442"/>
                  </a:cubicBezTo>
                  <a:cubicBezTo>
                    <a:pt x="288149" y="397422"/>
                    <a:pt x="266475" y="406400"/>
                    <a:pt x="243876" y="406400"/>
                  </a:cubicBezTo>
                  <a:lnTo>
                    <a:pt x="85211" y="406400"/>
                  </a:lnTo>
                  <a:cubicBezTo>
                    <a:pt x="62611" y="406400"/>
                    <a:pt x="40938" y="397422"/>
                    <a:pt x="24958" y="381442"/>
                  </a:cubicBezTo>
                  <a:cubicBezTo>
                    <a:pt x="8978" y="365462"/>
                    <a:pt x="0" y="343789"/>
                    <a:pt x="0" y="321189"/>
                  </a:cubicBezTo>
                  <a:lnTo>
                    <a:pt x="0" y="85211"/>
                  </a:lnTo>
                  <a:cubicBezTo>
                    <a:pt x="0" y="62611"/>
                    <a:pt x="8978" y="40938"/>
                    <a:pt x="24958" y="24958"/>
                  </a:cubicBezTo>
                  <a:cubicBezTo>
                    <a:pt x="40938" y="8978"/>
                    <a:pt x="62611" y="0"/>
                    <a:pt x="85211" y="0"/>
                  </a:cubicBezTo>
                  <a:close/>
                </a:path>
              </a:pathLst>
            </a:custGeom>
            <a:solidFill>
              <a:srgbClr val="FFFFFF"/>
            </a:solidFill>
            <a:ln cap="sq">
              <a:noFill/>
              <a:prstDash val="solid"/>
              <a:miter/>
            </a:ln>
          </p:spPr>
          <p:txBody>
            <a:bodyPr/>
            <a:lstStyle/>
            <a:p>
              <a:endParaRPr lang="en-GB"/>
            </a:p>
          </p:txBody>
        </p:sp>
        <p:sp>
          <p:nvSpPr>
            <p:cNvPr id="10" name="TextBox 10"/>
            <p:cNvSpPr txBox="1"/>
            <p:nvPr/>
          </p:nvSpPr>
          <p:spPr>
            <a:xfrm>
              <a:off x="0" y="-47625"/>
              <a:ext cx="329086" cy="454025"/>
            </a:xfrm>
            <a:prstGeom prst="rect">
              <a:avLst/>
            </a:prstGeom>
          </p:spPr>
          <p:txBody>
            <a:bodyPr lIns="50800" tIns="50800" rIns="50800" bIns="50800" rtlCol="0" anchor="ctr"/>
            <a:lstStyle/>
            <a:p>
              <a:pPr algn="ctr">
                <a:lnSpc>
                  <a:spcPts val="3079"/>
                </a:lnSpc>
              </a:pPr>
              <a:endParaRPr/>
            </a:p>
          </p:txBody>
        </p:sp>
      </p:grpSp>
      <p:sp>
        <p:nvSpPr>
          <p:cNvPr id="11" name="AutoShape 11"/>
          <p:cNvSpPr/>
          <p:nvPr/>
        </p:nvSpPr>
        <p:spPr>
          <a:xfrm>
            <a:off x="3700940" y="3198835"/>
            <a:ext cx="991288" cy="0"/>
          </a:xfrm>
          <a:prstGeom prst="line">
            <a:avLst/>
          </a:prstGeom>
          <a:ln w="57150" cap="flat">
            <a:solidFill>
              <a:srgbClr val="3A3B77"/>
            </a:solidFill>
            <a:prstDash val="solid"/>
            <a:headEnd type="none" w="sm" len="sm"/>
            <a:tailEnd type="oval" w="lg" len="lg"/>
          </a:ln>
        </p:spPr>
        <p:txBody>
          <a:bodyPr/>
          <a:lstStyle/>
          <a:p>
            <a:endParaRPr lang="en-GB"/>
          </a:p>
        </p:txBody>
      </p:sp>
      <p:grpSp>
        <p:nvGrpSpPr>
          <p:cNvPr id="12" name="Group 12"/>
          <p:cNvGrpSpPr>
            <a:grpSpLocks noChangeAspect="1"/>
          </p:cNvGrpSpPr>
          <p:nvPr/>
        </p:nvGrpSpPr>
        <p:grpSpPr>
          <a:xfrm>
            <a:off x="1797819" y="4824526"/>
            <a:ext cx="1516652" cy="1516652"/>
            <a:chOff x="0" y="0"/>
            <a:chExt cx="495300" cy="495300"/>
          </a:xfrm>
        </p:grpSpPr>
        <p:sp>
          <p:nvSpPr>
            <p:cNvPr id="13" name="Freeform 1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9393C2"/>
            </a:solidFill>
          </p:spPr>
          <p:txBody>
            <a:bodyPr/>
            <a:lstStyle/>
            <a:p>
              <a:endParaRPr lang="en-GB"/>
            </a:p>
          </p:txBody>
        </p:sp>
        <p:sp>
          <p:nvSpPr>
            <p:cNvPr id="14" name="Freeform 1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txBody>
            <a:bodyPr/>
            <a:lstStyle/>
            <a:p>
              <a:endParaRPr lang="en-GB"/>
            </a:p>
          </p:txBody>
        </p:sp>
      </p:grpSp>
      <p:grpSp>
        <p:nvGrpSpPr>
          <p:cNvPr id="15" name="Group 15"/>
          <p:cNvGrpSpPr/>
          <p:nvPr/>
        </p:nvGrpSpPr>
        <p:grpSpPr>
          <a:xfrm>
            <a:off x="5078699" y="4539842"/>
            <a:ext cx="11398191" cy="2086020"/>
            <a:chOff x="0" y="0"/>
            <a:chExt cx="2220605" cy="406400"/>
          </a:xfrm>
        </p:grpSpPr>
        <p:sp>
          <p:nvSpPr>
            <p:cNvPr id="16" name="Freeform 16"/>
            <p:cNvSpPr/>
            <p:nvPr/>
          </p:nvSpPr>
          <p:spPr>
            <a:xfrm>
              <a:off x="0" y="0"/>
              <a:ext cx="2220605" cy="406400"/>
            </a:xfrm>
            <a:custGeom>
              <a:avLst/>
              <a:gdLst/>
              <a:ahLst/>
              <a:cxnLst/>
              <a:rect l="l" t="t" r="r" b="b"/>
              <a:pathLst>
                <a:path w="2220605" h="406400">
                  <a:moveTo>
                    <a:pt x="13584" y="0"/>
                  </a:moveTo>
                  <a:lnTo>
                    <a:pt x="2207020" y="0"/>
                  </a:lnTo>
                  <a:cubicBezTo>
                    <a:pt x="2214523" y="0"/>
                    <a:pt x="2220605" y="6082"/>
                    <a:pt x="2220605" y="13584"/>
                  </a:cubicBezTo>
                  <a:lnTo>
                    <a:pt x="2220605" y="392816"/>
                  </a:lnTo>
                  <a:cubicBezTo>
                    <a:pt x="2220605" y="400318"/>
                    <a:pt x="2214523" y="406400"/>
                    <a:pt x="2207020" y="406400"/>
                  </a:cubicBezTo>
                  <a:lnTo>
                    <a:pt x="13584" y="406400"/>
                  </a:lnTo>
                  <a:cubicBezTo>
                    <a:pt x="6082" y="406400"/>
                    <a:pt x="0" y="400318"/>
                    <a:pt x="0" y="392816"/>
                  </a:cubicBezTo>
                  <a:lnTo>
                    <a:pt x="0" y="13584"/>
                  </a:lnTo>
                  <a:cubicBezTo>
                    <a:pt x="0" y="6082"/>
                    <a:pt x="6082" y="0"/>
                    <a:pt x="13584" y="0"/>
                  </a:cubicBezTo>
                  <a:close/>
                </a:path>
              </a:pathLst>
            </a:custGeom>
            <a:solidFill>
              <a:srgbClr val="9393C2"/>
            </a:solidFill>
          </p:spPr>
          <p:txBody>
            <a:bodyPr/>
            <a:lstStyle/>
            <a:p>
              <a:endParaRPr lang="en-GB"/>
            </a:p>
          </p:txBody>
        </p:sp>
        <p:sp>
          <p:nvSpPr>
            <p:cNvPr id="17" name="TextBox 17"/>
            <p:cNvSpPr txBox="1"/>
            <p:nvPr/>
          </p:nvSpPr>
          <p:spPr>
            <a:xfrm>
              <a:off x="0" y="-47625"/>
              <a:ext cx="2220605" cy="454025"/>
            </a:xfrm>
            <a:prstGeom prst="rect">
              <a:avLst/>
            </a:prstGeom>
          </p:spPr>
          <p:txBody>
            <a:bodyPr lIns="50800" tIns="50800" rIns="50800" bIns="50800" rtlCol="0" anchor="ctr"/>
            <a:lstStyle/>
            <a:p>
              <a:pPr algn="ctr">
                <a:lnSpc>
                  <a:spcPts val="3079"/>
                </a:lnSpc>
              </a:pPr>
              <a:endParaRPr/>
            </a:p>
          </p:txBody>
        </p:sp>
      </p:grpSp>
      <p:grpSp>
        <p:nvGrpSpPr>
          <p:cNvPr id="18" name="Group 18"/>
          <p:cNvGrpSpPr/>
          <p:nvPr/>
        </p:nvGrpSpPr>
        <p:grpSpPr>
          <a:xfrm>
            <a:off x="5289307" y="4741340"/>
            <a:ext cx="1362844" cy="1683023"/>
            <a:chOff x="0" y="0"/>
            <a:chExt cx="329086" cy="406400"/>
          </a:xfrm>
        </p:grpSpPr>
        <p:sp>
          <p:nvSpPr>
            <p:cNvPr id="19" name="Freeform 19"/>
            <p:cNvSpPr/>
            <p:nvPr/>
          </p:nvSpPr>
          <p:spPr>
            <a:xfrm>
              <a:off x="0" y="0"/>
              <a:ext cx="329086" cy="406400"/>
            </a:xfrm>
            <a:custGeom>
              <a:avLst/>
              <a:gdLst/>
              <a:ahLst/>
              <a:cxnLst/>
              <a:rect l="l" t="t" r="r" b="b"/>
              <a:pathLst>
                <a:path w="329086" h="406400">
                  <a:moveTo>
                    <a:pt x="85211" y="0"/>
                  </a:moveTo>
                  <a:lnTo>
                    <a:pt x="243876" y="0"/>
                  </a:lnTo>
                  <a:cubicBezTo>
                    <a:pt x="266475" y="0"/>
                    <a:pt x="288149" y="8978"/>
                    <a:pt x="304129" y="24958"/>
                  </a:cubicBezTo>
                  <a:cubicBezTo>
                    <a:pt x="320109" y="40938"/>
                    <a:pt x="329086" y="62611"/>
                    <a:pt x="329086" y="85211"/>
                  </a:cubicBezTo>
                  <a:lnTo>
                    <a:pt x="329086" y="321189"/>
                  </a:lnTo>
                  <a:cubicBezTo>
                    <a:pt x="329086" y="343789"/>
                    <a:pt x="320109" y="365462"/>
                    <a:pt x="304129" y="381442"/>
                  </a:cubicBezTo>
                  <a:cubicBezTo>
                    <a:pt x="288149" y="397422"/>
                    <a:pt x="266475" y="406400"/>
                    <a:pt x="243876" y="406400"/>
                  </a:cubicBezTo>
                  <a:lnTo>
                    <a:pt x="85211" y="406400"/>
                  </a:lnTo>
                  <a:cubicBezTo>
                    <a:pt x="62611" y="406400"/>
                    <a:pt x="40938" y="397422"/>
                    <a:pt x="24958" y="381442"/>
                  </a:cubicBezTo>
                  <a:cubicBezTo>
                    <a:pt x="8978" y="365462"/>
                    <a:pt x="0" y="343789"/>
                    <a:pt x="0" y="321189"/>
                  </a:cubicBezTo>
                  <a:lnTo>
                    <a:pt x="0" y="85211"/>
                  </a:lnTo>
                  <a:cubicBezTo>
                    <a:pt x="0" y="62611"/>
                    <a:pt x="8978" y="40938"/>
                    <a:pt x="24958" y="24958"/>
                  </a:cubicBezTo>
                  <a:cubicBezTo>
                    <a:pt x="40938" y="8978"/>
                    <a:pt x="62611" y="0"/>
                    <a:pt x="85211" y="0"/>
                  </a:cubicBezTo>
                  <a:close/>
                </a:path>
              </a:pathLst>
            </a:custGeom>
            <a:solidFill>
              <a:srgbClr val="FFFFFF"/>
            </a:solidFill>
          </p:spPr>
          <p:txBody>
            <a:bodyPr/>
            <a:lstStyle/>
            <a:p>
              <a:endParaRPr lang="en-GB"/>
            </a:p>
          </p:txBody>
        </p:sp>
        <p:sp>
          <p:nvSpPr>
            <p:cNvPr id="20" name="TextBox 20"/>
            <p:cNvSpPr txBox="1"/>
            <p:nvPr/>
          </p:nvSpPr>
          <p:spPr>
            <a:xfrm>
              <a:off x="0" y="-47625"/>
              <a:ext cx="329086" cy="454025"/>
            </a:xfrm>
            <a:prstGeom prst="rect">
              <a:avLst/>
            </a:prstGeom>
          </p:spPr>
          <p:txBody>
            <a:bodyPr lIns="50800" tIns="50800" rIns="50800" bIns="50800" rtlCol="0" anchor="ctr"/>
            <a:lstStyle/>
            <a:p>
              <a:pPr algn="ctr">
                <a:lnSpc>
                  <a:spcPts val="3079"/>
                </a:lnSpc>
              </a:pPr>
              <a:endParaRPr/>
            </a:p>
          </p:txBody>
        </p:sp>
      </p:grpSp>
      <p:sp>
        <p:nvSpPr>
          <p:cNvPr id="21" name="AutoShape 21"/>
          <p:cNvSpPr/>
          <p:nvPr/>
        </p:nvSpPr>
        <p:spPr>
          <a:xfrm>
            <a:off x="3700940" y="5582852"/>
            <a:ext cx="991288" cy="0"/>
          </a:xfrm>
          <a:prstGeom prst="line">
            <a:avLst/>
          </a:prstGeom>
          <a:ln w="57150" cap="flat">
            <a:solidFill>
              <a:srgbClr val="9393C2"/>
            </a:solidFill>
            <a:prstDash val="solid"/>
            <a:headEnd type="none" w="sm" len="sm"/>
            <a:tailEnd type="oval" w="lg" len="lg"/>
          </a:ln>
        </p:spPr>
        <p:txBody>
          <a:bodyPr/>
          <a:lstStyle/>
          <a:p>
            <a:endParaRPr lang="en-GB"/>
          </a:p>
        </p:txBody>
      </p:sp>
      <p:grpSp>
        <p:nvGrpSpPr>
          <p:cNvPr id="22" name="Group 22"/>
          <p:cNvGrpSpPr>
            <a:grpSpLocks noChangeAspect="1"/>
          </p:cNvGrpSpPr>
          <p:nvPr/>
        </p:nvGrpSpPr>
        <p:grpSpPr>
          <a:xfrm>
            <a:off x="1797819" y="7208543"/>
            <a:ext cx="1516652" cy="1516652"/>
            <a:chOff x="0" y="0"/>
            <a:chExt cx="495300" cy="495300"/>
          </a:xfrm>
        </p:grpSpPr>
        <p:sp>
          <p:nvSpPr>
            <p:cNvPr id="23" name="Freeform 2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BE282F"/>
            </a:solidFill>
          </p:spPr>
          <p:txBody>
            <a:bodyPr/>
            <a:lstStyle/>
            <a:p>
              <a:endParaRPr lang="en-GB"/>
            </a:p>
          </p:txBody>
        </p:sp>
        <p:sp>
          <p:nvSpPr>
            <p:cNvPr id="24" name="Freeform 2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txBody>
            <a:bodyPr/>
            <a:lstStyle/>
            <a:p>
              <a:endParaRPr lang="en-GB"/>
            </a:p>
          </p:txBody>
        </p:sp>
      </p:grpSp>
      <p:grpSp>
        <p:nvGrpSpPr>
          <p:cNvPr id="25" name="Group 25"/>
          <p:cNvGrpSpPr/>
          <p:nvPr/>
        </p:nvGrpSpPr>
        <p:grpSpPr>
          <a:xfrm>
            <a:off x="5078699" y="6923859"/>
            <a:ext cx="11398191" cy="2086020"/>
            <a:chOff x="0" y="0"/>
            <a:chExt cx="2220605" cy="406400"/>
          </a:xfrm>
        </p:grpSpPr>
        <p:sp>
          <p:nvSpPr>
            <p:cNvPr id="26" name="Freeform 26"/>
            <p:cNvSpPr/>
            <p:nvPr/>
          </p:nvSpPr>
          <p:spPr>
            <a:xfrm>
              <a:off x="0" y="0"/>
              <a:ext cx="2220605" cy="406400"/>
            </a:xfrm>
            <a:custGeom>
              <a:avLst/>
              <a:gdLst/>
              <a:ahLst/>
              <a:cxnLst/>
              <a:rect l="l" t="t" r="r" b="b"/>
              <a:pathLst>
                <a:path w="2220605" h="406400">
                  <a:moveTo>
                    <a:pt x="13584" y="0"/>
                  </a:moveTo>
                  <a:lnTo>
                    <a:pt x="2207020" y="0"/>
                  </a:lnTo>
                  <a:cubicBezTo>
                    <a:pt x="2214523" y="0"/>
                    <a:pt x="2220605" y="6082"/>
                    <a:pt x="2220605" y="13584"/>
                  </a:cubicBezTo>
                  <a:lnTo>
                    <a:pt x="2220605" y="392816"/>
                  </a:lnTo>
                  <a:cubicBezTo>
                    <a:pt x="2220605" y="400318"/>
                    <a:pt x="2214523" y="406400"/>
                    <a:pt x="2207020" y="406400"/>
                  </a:cubicBezTo>
                  <a:lnTo>
                    <a:pt x="13584" y="406400"/>
                  </a:lnTo>
                  <a:cubicBezTo>
                    <a:pt x="6082" y="406400"/>
                    <a:pt x="0" y="400318"/>
                    <a:pt x="0" y="392816"/>
                  </a:cubicBezTo>
                  <a:lnTo>
                    <a:pt x="0" y="13584"/>
                  </a:lnTo>
                  <a:cubicBezTo>
                    <a:pt x="0" y="6082"/>
                    <a:pt x="6082" y="0"/>
                    <a:pt x="13584" y="0"/>
                  </a:cubicBezTo>
                  <a:close/>
                </a:path>
              </a:pathLst>
            </a:custGeom>
            <a:solidFill>
              <a:srgbClr val="BE282F"/>
            </a:solidFill>
          </p:spPr>
          <p:txBody>
            <a:bodyPr/>
            <a:lstStyle/>
            <a:p>
              <a:endParaRPr lang="en-GB"/>
            </a:p>
          </p:txBody>
        </p:sp>
        <p:sp>
          <p:nvSpPr>
            <p:cNvPr id="27" name="TextBox 27"/>
            <p:cNvSpPr txBox="1"/>
            <p:nvPr/>
          </p:nvSpPr>
          <p:spPr>
            <a:xfrm>
              <a:off x="0" y="-47625"/>
              <a:ext cx="2220605" cy="454025"/>
            </a:xfrm>
            <a:prstGeom prst="rect">
              <a:avLst/>
            </a:prstGeom>
          </p:spPr>
          <p:txBody>
            <a:bodyPr lIns="50800" tIns="50800" rIns="50800" bIns="50800" rtlCol="0" anchor="ctr"/>
            <a:lstStyle/>
            <a:p>
              <a:pPr algn="ctr">
                <a:lnSpc>
                  <a:spcPts val="3079"/>
                </a:lnSpc>
              </a:pPr>
              <a:endParaRPr/>
            </a:p>
          </p:txBody>
        </p:sp>
      </p:grpSp>
      <p:grpSp>
        <p:nvGrpSpPr>
          <p:cNvPr id="28" name="Group 28"/>
          <p:cNvGrpSpPr/>
          <p:nvPr/>
        </p:nvGrpSpPr>
        <p:grpSpPr>
          <a:xfrm>
            <a:off x="5289307" y="7125358"/>
            <a:ext cx="1362844" cy="1683023"/>
            <a:chOff x="0" y="0"/>
            <a:chExt cx="329086" cy="406400"/>
          </a:xfrm>
        </p:grpSpPr>
        <p:sp>
          <p:nvSpPr>
            <p:cNvPr id="29" name="Freeform 29"/>
            <p:cNvSpPr/>
            <p:nvPr/>
          </p:nvSpPr>
          <p:spPr>
            <a:xfrm>
              <a:off x="0" y="0"/>
              <a:ext cx="329086" cy="406400"/>
            </a:xfrm>
            <a:custGeom>
              <a:avLst/>
              <a:gdLst/>
              <a:ahLst/>
              <a:cxnLst/>
              <a:rect l="l" t="t" r="r" b="b"/>
              <a:pathLst>
                <a:path w="329086" h="406400">
                  <a:moveTo>
                    <a:pt x="85211" y="0"/>
                  </a:moveTo>
                  <a:lnTo>
                    <a:pt x="243876" y="0"/>
                  </a:lnTo>
                  <a:cubicBezTo>
                    <a:pt x="266475" y="0"/>
                    <a:pt x="288149" y="8978"/>
                    <a:pt x="304129" y="24958"/>
                  </a:cubicBezTo>
                  <a:cubicBezTo>
                    <a:pt x="320109" y="40938"/>
                    <a:pt x="329086" y="62611"/>
                    <a:pt x="329086" y="85211"/>
                  </a:cubicBezTo>
                  <a:lnTo>
                    <a:pt x="329086" y="321189"/>
                  </a:lnTo>
                  <a:cubicBezTo>
                    <a:pt x="329086" y="343789"/>
                    <a:pt x="320109" y="365462"/>
                    <a:pt x="304129" y="381442"/>
                  </a:cubicBezTo>
                  <a:cubicBezTo>
                    <a:pt x="288149" y="397422"/>
                    <a:pt x="266475" y="406400"/>
                    <a:pt x="243876" y="406400"/>
                  </a:cubicBezTo>
                  <a:lnTo>
                    <a:pt x="85211" y="406400"/>
                  </a:lnTo>
                  <a:cubicBezTo>
                    <a:pt x="62611" y="406400"/>
                    <a:pt x="40938" y="397422"/>
                    <a:pt x="24958" y="381442"/>
                  </a:cubicBezTo>
                  <a:cubicBezTo>
                    <a:pt x="8978" y="365462"/>
                    <a:pt x="0" y="343789"/>
                    <a:pt x="0" y="321189"/>
                  </a:cubicBezTo>
                  <a:lnTo>
                    <a:pt x="0" y="85211"/>
                  </a:lnTo>
                  <a:cubicBezTo>
                    <a:pt x="0" y="62611"/>
                    <a:pt x="8978" y="40938"/>
                    <a:pt x="24958" y="24958"/>
                  </a:cubicBezTo>
                  <a:cubicBezTo>
                    <a:pt x="40938" y="8978"/>
                    <a:pt x="62611" y="0"/>
                    <a:pt x="85211" y="0"/>
                  </a:cubicBezTo>
                  <a:close/>
                </a:path>
              </a:pathLst>
            </a:custGeom>
            <a:solidFill>
              <a:srgbClr val="FFFFFF"/>
            </a:solidFill>
          </p:spPr>
          <p:txBody>
            <a:bodyPr/>
            <a:lstStyle/>
            <a:p>
              <a:endParaRPr lang="en-GB"/>
            </a:p>
          </p:txBody>
        </p:sp>
        <p:sp>
          <p:nvSpPr>
            <p:cNvPr id="30" name="TextBox 30"/>
            <p:cNvSpPr txBox="1"/>
            <p:nvPr/>
          </p:nvSpPr>
          <p:spPr>
            <a:xfrm>
              <a:off x="0" y="-47625"/>
              <a:ext cx="329086" cy="454025"/>
            </a:xfrm>
            <a:prstGeom prst="rect">
              <a:avLst/>
            </a:prstGeom>
          </p:spPr>
          <p:txBody>
            <a:bodyPr lIns="50800" tIns="50800" rIns="50800" bIns="50800" rtlCol="0" anchor="ctr"/>
            <a:lstStyle/>
            <a:p>
              <a:pPr algn="ctr">
                <a:lnSpc>
                  <a:spcPts val="3079"/>
                </a:lnSpc>
              </a:pPr>
              <a:endParaRPr/>
            </a:p>
          </p:txBody>
        </p:sp>
      </p:grpSp>
      <p:sp>
        <p:nvSpPr>
          <p:cNvPr id="31" name="AutoShape 31"/>
          <p:cNvSpPr/>
          <p:nvPr/>
        </p:nvSpPr>
        <p:spPr>
          <a:xfrm>
            <a:off x="3700940" y="7966869"/>
            <a:ext cx="991288" cy="0"/>
          </a:xfrm>
          <a:prstGeom prst="line">
            <a:avLst/>
          </a:prstGeom>
          <a:ln w="57150" cap="flat">
            <a:solidFill>
              <a:srgbClr val="BE282F"/>
            </a:solidFill>
            <a:prstDash val="solid"/>
            <a:headEnd type="none" w="sm" len="sm"/>
            <a:tailEnd type="oval" w="lg" len="lg"/>
          </a:ln>
        </p:spPr>
        <p:txBody>
          <a:bodyPr/>
          <a:lstStyle/>
          <a:p>
            <a:endParaRPr lang="en-GB"/>
          </a:p>
        </p:txBody>
      </p:sp>
      <p:grpSp>
        <p:nvGrpSpPr>
          <p:cNvPr id="32" name="Group 32"/>
          <p:cNvGrpSpPr/>
          <p:nvPr/>
        </p:nvGrpSpPr>
        <p:grpSpPr>
          <a:xfrm>
            <a:off x="-1440381" y="9009879"/>
            <a:ext cx="2286758" cy="837837"/>
            <a:chOff x="0" y="0"/>
            <a:chExt cx="602274" cy="220665"/>
          </a:xfrm>
        </p:grpSpPr>
        <p:sp>
          <p:nvSpPr>
            <p:cNvPr id="33" name="Freeform 33"/>
            <p:cNvSpPr/>
            <p:nvPr/>
          </p:nvSpPr>
          <p:spPr>
            <a:xfrm>
              <a:off x="0" y="0"/>
              <a:ext cx="602274" cy="220665"/>
            </a:xfrm>
            <a:custGeom>
              <a:avLst/>
              <a:gdLst/>
              <a:ahLst/>
              <a:cxnLst/>
              <a:rect l="l" t="t" r="r" b="b"/>
              <a:pathLst>
                <a:path w="602274" h="220665">
                  <a:moveTo>
                    <a:pt x="110332" y="0"/>
                  </a:moveTo>
                  <a:lnTo>
                    <a:pt x="491941" y="0"/>
                  </a:lnTo>
                  <a:cubicBezTo>
                    <a:pt x="521203" y="0"/>
                    <a:pt x="549267" y="11624"/>
                    <a:pt x="569958" y="32316"/>
                  </a:cubicBezTo>
                  <a:cubicBezTo>
                    <a:pt x="590649" y="53007"/>
                    <a:pt x="602274" y="81070"/>
                    <a:pt x="602274" y="110332"/>
                  </a:cubicBezTo>
                  <a:lnTo>
                    <a:pt x="602274" y="110332"/>
                  </a:lnTo>
                  <a:cubicBezTo>
                    <a:pt x="602274" y="139594"/>
                    <a:pt x="590649" y="167658"/>
                    <a:pt x="569958" y="188349"/>
                  </a:cubicBezTo>
                  <a:cubicBezTo>
                    <a:pt x="549267" y="209041"/>
                    <a:pt x="521203" y="220665"/>
                    <a:pt x="491941" y="220665"/>
                  </a:cubicBezTo>
                  <a:lnTo>
                    <a:pt x="110332" y="220665"/>
                  </a:lnTo>
                  <a:cubicBezTo>
                    <a:pt x="81070" y="220665"/>
                    <a:pt x="53007" y="209041"/>
                    <a:pt x="32316" y="188349"/>
                  </a:cubicBezTo>
                  <a:cubicBezTo>
                    <a:pt x="11624" y="167658"/>
                    <a:pt x="0" y="139594"/>
                    <a:pt x="0" y="110332"/>
                  </a:cubicBezTo>
                  <a:lnTo>
                    <a:pt x="0" y="110332"/>
                  </a:lnTo>
                  <a:cubicBezTo>
                    <a:pt x="0" y="81070"/>
                    <a:pt x="11624" y="53007"/>
                    <a:pt x="32316" y="32316"/>
                  </a:cubicBezTo>
                  <a:cubicBezTo>
                    <a:pt x="53007" y="11624"/>
                    <a:pt x="81070" y="0"/>
                    <a:pt x="110332" y="0"/>
                  </a:cubicBezTo>
                  <a:close/>
                </a:path>
              </a:pathLst>
            </a:custGeom>
            <a:solidFill>
              <a:srgbClr val="E1E1E1"/>
            </a:solidFill>
          </p:spPr>
          <p:txBody>
            <a:bodyPr/>
            <a:lstStyle/>
            <a:p>
              <a:endParaRPr lang="en-GB"/>
            </a:p>
          </p:txBody>
        </p:sp>
        <p:sp>
          <p:nvSpPr>
            <p:cNvPr id="34" name="TextBox 34"/>
            <p:cNvSpPr txBox="1"/>
            <p:nvPr/>
          </p:nvSpPr>
          <p:spPr>
            <a:xfrm>
              <a:off x="0" y="-47625"/>
              <a:ext cx="602274" cy="268290"/>
            </a:xfrm>
            <a:prstGeom prst="rect">
              <a:avLst/>
            </a:prstGeom>
          </p:spPr>
          <p:txBody>
            <a:bodyPr lIns="50800" tIns="50800" rIns="50800" bIns="50800" rtlCol="0" anchor="ctr"/>
            <a:lstStyle/>
            <a:p>
              <a:pPr algn="ctr">
                <a:lnSpc>
                  <a:spcPts val="3079"/>
                </a:lnSpc>
              </a:pPr>
              <a:endParaRPr/>
            </a:p>
          </p:txBody>
        </p:sp>
      </p:grpSp>
      <p:sp>
        <p:nvSpPr>
          <p:cNvPr id="35" name="Freeform 35"/>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2"/>
            <a:stretch>
              <a:fillRect/>
            </a:stretch>
          </a:blipFill>
        </p:spPr>
        <p:txBody>
          <a:bodyPr/>
          <a:lstStyle/>
          <a:p>
            <a:endParaRPr lang="en-GB"/>
          </a:p>
        </p:txBody>
      </p:sp>
      <p:sp>
        <p:nvSpPr>
          <p:cNvPr id="36" name="Freeform 36"/>
          <p:cNvSpPr/>
          <p:nvPr/>
        </p:nvSpPr>
        <p:spPr>
          <a:xfrm>
            <a:off x="5362357" y="2620498"/>
            <a:ext cx="1216745" cy="1158950"/>
          </a:xfrm>
          <a:custGeom>
            <a:avLst/>
            <a:gdLst/>
            <a:ahLst/>
            <a:cxnLst/>
            <a:rect l="l" t="t" r="r" b="b"/>
            <a:pathLst>
              <a:path w="1216745" h="1158950">
                <a:moveTo>
                  <a:pt x="0" y="0"/>
                </a:moveTo>
                <a:lnTo>
                  <a:pt x="1216745" y="0"/>
                </a:lnTo>
                <a:lnTo>
                  <a:pt x="1216745" y="1158950"/>
                </a:lnTo>
                <a:lnTo>
                  <a:pt x="0" y="115895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7" name="Freeform 37"/>
          <p:cNvSpPr/>
          <p:nvPr/>
        </p:nvSpPr>
        <p:spPr>
          <a:xfrm>
            <a:off x="5244679" y="4997915"/>
            <a:ext cx="1397455" cy="1086522"/>
          </a:xfrm>
          <a:custGeom>
            <a:avLst/>
            <a:gdLst/>
            <a:ahLst/>
            <a:cxnLst/>
            <a:rect l="l" t="t" r="r" b="b"/>
            <a:pathLst>
              <a:path w="1397455" h="1086522">
                <a:moveTo>
                  <a:pt x="0" y="0"/>
                </a:moveTo>
                <a:lnTo>
                  <a:pt x="1397455" y="0"/>
                </a:lnTo>
                <a:lnTo>
                  <a:pt x="1397455" y="1086522"/>
                </a:lnTo>
                <a:lnTo>
                  <a:pt x="0" y="10865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8" name="Freeform 38"/>
          <p:cNvSpPr/>
          <p:nvPr/>
        </p:nvSpPr>
        <p:spPr>
          <a:xfrm>
            <a:off x="5314269" y="7456617"/>
            <a:ext cx="1312920" cy="963355"/>
          </a:xfrm>
          <a:custGeom>
            <a:avLst/>
            <a:gdLst/>
            <a:ahLst/>
            <a:cxnLst/>
            <a:rect l="l" t="t" r="r" b="b"/>
            <a:pathLst>
              <a:path w="1312920" h="963355">
                <a:moveTo>
                  <a:pt x="0" y="0"/>
                </a:moveTo>
                <a:lnTo>
                  <a:pt x="1312920" y="0"/>
                </a:lnTo>
                <a:lnTo>
                  <a:pt x="1312920" y="963355"/>
                </a:lnTo>
                <a:lnTo>
                  <a:pt x="0" y="96335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9" name="TextBox 39"/>
          <p:cNvSpPr txBox="1"/>
          <p:nvPr/>
        </p:nvSpPr>
        <p:spPr>
          <a:xfrm>
            <a:off x="7037972" y="4757851"/>
            <a:ext cx="8939500" cy="1216025"/>
          </a:xfrm>
          <a:prstGeom prst="rect">
            <a:avLst/>
          </a:prstGeom>
        </p:spPr>
        <p:txBody>
          <a:bodyPr lIns="0" tIns="0" rIns="0" bIns="0" rtlCol="0" anchor="t">
            <a:spAutoFit/>
          </a:bodyPr>
          <a:lstStyle/>
          <a:p>
            <a:pPr marL="0" lvl="1" indent="0">
              <a:lnSpc>
                <a:spcPts val="4900"/>
              </a:lnSpc>
              <a:spcBef>
                <a:spcPct val="0"/>
              </a:spcBef>
            </a:pPr>
            <a:r>
              <a:rPr lang="en-US" sz="3500" spc="112">
                <a:solidFill>
                  <a:srgbClr val="FFFFFF"/>
                </a:solidFill>
                <a:latin typeface="Quicksand Bold"/>
              </a:rPr>
              <a:t>Explore famous cases of computer misuse and copyright infringement.</a:t>
            </a:r>
          </a:p>
        </p:txBody>
      </p:sp>
      <p:sp>
        <p:nvSpPr>
          <p:cNvPr id="40" name="TextBox 40"/>
          <p:cNvSpPr txBox="1"/>
          <p:nvPr/>
        </p:nvSpPr>
        <p:spPr>
          <a:xfrm>
            <a:off x="7037972" y="2249061"/>
            <a:ext cx="8534812" cy="1835150"/>
          </a:xfrm>
          <a:prstGeom prst="rect">
            <a:avLst/>
          </a:prstGeom>
        </p:spPr>
        <p:txBody>
          <a:bodyPr lIns="0" tIns="0" rIns="0" bIns="0" rtlCol="0" anchor="t">
            <a:spAutoFit/>
          </a:bodyPr>
          <a:lstStyle/>
          <a:p>
            <a:pPr marL="0" lvl="1" indent="0">
              <a:lnSpc>
                <a:spcPts val="4900"/>
              </a:lnSpc>
              <a:spcBef>
                <a:spcPct val="0"/>
              </a:spcBef>
            </a:pPr>
            <a:r>
              <a:rPr lang="en-US" sz="3500" spc="112">
                <a:solidFill>
                  <a:srgbClr val="FFFFFF"/>
                </a:solidFill>
                <a:latin typeface="Quicksand Bold"/>
              </a:rPr>
              <a:t>Learn about laws that protect people from cyber crimes, including CMA, RIPA and CDPA.</a:t>
            </a:r>
          </a:p>
        </p:txBody>
      </p:sp>
      <p:sp>
        <p:nvSpPr>
          <p:cNvPr id="41" name="TextBox 41"/>
          <p:cNvSpPr txBox="1"/>
          <p:nvPr/>
        </p:nvSpPr>
        <p:spPr>
          <a:xfrm>
            <a:off x="7037972" y="7141868"/>
            <a:ext cx="8825566" cy="1216025"/>
          </a:xfrm>
          <a:prstGeom prst="rect">
            <a:avLst/>
          </a:prstGeom>
        </p:spPr>
        <p:txBody>
          <a:bodyPr lIns="0" tIns="0" rIns="0" bIns="0" rtlCol="0" anchor="t">
            <a:spAutoFit/>
          </a:bodyPr>
          <a:lstStyle/>
          <a:p>
            <a:pPr marL="0" lvl="1" indent="0">
              <a:lnSpc>
                <a:spcPts val="4900"/>
              </a:lnSpc>
              <a:spcBef>
                <a:spcPct val="0"/>
              </a:spcBef>
            </a:pPr>
            <a:r>
              <a:rPr lang="en-US" sz="3500" spc="112">
                <a:solidFill>
                  <a:srgbClr val="FFFFFF"/>
                </a:solidFill>
                <a:latin typeface="Quicksand Bold"/>
              </a:rPr>
              <a:t>Discuss scenarios and understand how these laws are enforced.</a:t>
            </a:r>
          </a:p>
        </p:txBody>
      </p:sp>
      <p:sp>
        <p:nvSpPr>
          <p:cNvPr id="42" name="TextBox 42"/>
          <p:cNvSpPr txBox="1"/>
          <p:nvPr/>
        </p:nvSpPr>
        <p:spPr>
          <a:xfrm>
            <a:off x="1964632" y="2788189"/>
            <a:ext cx="1183026" cy="737844"/>
          </a:xfrm>
          <a:prstGeom prst="rect">
            <a:avLst/>
          </a:prstGeom>
        </p:spPr>
        <p:txBody>
          <a:bodyPr lIns="0" tIns="0" rIns="0" bIns="0" rtlCol="0" anchor="t">
            <a:spAutoFit/>
          </a:bodyPr>
          <a:lstStyle/>
          <a:p>
            <a:pPr algn="ctr">
              <a:lnSpc>
                <a:spcPts val="6056"/>
              </a:lnSpc>
            </a:pPr>
            <a:r>
              <a:rPr lang="en-US" sz="4326" spc="181">
                <a:solidFill>
                  <a:srgbClr val="3A3B77"/>
                </a:solidFill>
                <a:latin typeface="Quicksand Bold"/>
              </a:rPr>
              <a:t>01</a:t>
            </a:r>
          </a:p>
        </p:txBody>
      </p:sp>
      <p:sp>
        <p:nvSpPr>
          <p:cNvPr id="43" name="TextBox 43"/>
          <p:cNvSpPr txBox="1"/>
          <p:nvPr/>
        </p:nvSpPr>
        <p:spPr>
          <a:xfrm>
            <a:off x="1964632" y="5172206"/>
            <a:ext cx="1183026" cy="737844"/>
          </a:xfrm>
          <a:prstGeom prst="rect">
            <a:avLst/>
          </a:prstGeom>
        </p:spPr>
        <p:txBody>
          <a:bodyPr lIns="0" tIns="0" rIns="0" bIns="0" rtlCol="0" anchor="t">
            <a:spAutoFit/>
          </a:bodyPr>
          <a:lstStyle/>
          <a:p>
            <a:pPr algn="ctr">
              <a:lnSpc>
                <a:spcPts val="6056"/>
              </a:lnSpc>
            </a:pPr>
            <a:r>
              <a:rPr lang="en-US" sz="4326" spc="181">
                <a:solidFill>
                  <a:srgbClr val="9393C2"/>
                </a:solidFill>
                <a:latin typeface="Quicksand Bold"/>
              </a:rPr>
              <a:t>02</a:t>
            </a:r>
          </a:p>
        </p:txBody>
      </p:sp>
      <p:sp>
        <p:nvSpPr>
          <p:cNvPr id="44" name="TextBox 44"/>
          <p:cNvSpPr txBox="1"/>
          <p:nvPr/>
        </p:nvSpPr>
        <p:spPr>
          <a:xfrm>
            <a:off x="1964632" y="7556223"/>
            <a:ext cx="1183026" cy="737844"/>
          </a:xfrm>
          <a:prstGeom prst="rect">
            <a:avLst/>
          </a:prstGeom>
        </p:spPr>
        <p:txBody>
          <a:bodyPr lIns="0" tIns="0" rIns="0" bIns="0" rtlCol="0" anchor="t">
            <a:spAutoFit/>
          </a:bodyPr>
          <a:lstStyle/>
          <a:p>
            <a:pPr algn="ctr">
              <a:lnSpc>
                <a:spcPts val="6056"/>
              </a:lnSpc>
            </a:pPr>
            <a:r>
              <a:rPr lang="en-US" sz="4326" spc="181">
                <a:solidFill>
                  <a:srgbClr val="BE282F"/>
                </a:solidFill>
                <a:latin typeface="Quicksand Bold"/>
              </a:rPr>
              <a:t>03</a:t>
            </a:r>
          </a:p>
        </p:txBody>
      </p:sp>
      <p:sp>
        <p:nvSpPr>
          <p:cNvPr id="45" name="TextBox 45"/>
          <p:cNvSpPr txBox="1"/>
          <p:nvPr/>
        </p:nvSpPr>
        <p:spPr>
          <a:xfrm>
            <a:off x="1028700" y="952500"/>
            <a:ext cx="6029956" cy="679450"/>
          </a:xfrm>
          <a:prstGeom prst="rect">
            <a:avLst/>
          </a:prstGeom>
        </p:spPr>
        <p:txBody>
          <a:bodyPr lIns="0" tIns="0" rIns="0" bIns="0" rtlCol="0" anchor="t">
            <a:spAutoFit/>
          </a:bodyPr>
          <a:lstStyle/>
          <a:p>
            <a:pPr>
              <a:lnSpc>
                <a:spcPts val="5599"/>
              </a:lnSpc>
            </a:pPr>
            <a:r>
              <a:rPr lang="en-US" sz="3999" spc="167">
                <a:solidFill>
                  <a:srgbClr val="000000"/>
                </a:solidFill>
                <a:latin typeface="Quicksand Bold"/>
              </a:rPr>
              <a:t>WE ARE LOOKING TO...</a:t>
            </a:r>
          </a:p>
        </p:txBody>
      </p:sp>
      <p:sp>
        <p:nvSpPr>
          <p:cNvPr id="46" name="TextBox 46"/>
          <p:cNvSpPr txBox="1"/>
          <p:nvPr/>
        </p:nvSpPr>
        <p:spPr>
          <a:xfrm>
            <a:off x="228025" y="9147822"/>
            <a:ext cx="992507" cy="447675"/>
          </a:xfrm>
          <a:prstGeom prst="rect">
            <a:avLst/>
          </a:prstGeom>
        </p:spPr>
        <p:txBody>
          <a:bodyPr lIns="0" tIns="0" rIns="0" bIns="0" rtlCol="0" anchor="t">
            <a:spAutoFit/>
          </a:bodyPr>
          <a:lstStyle/>
          <a:p>
            <a:pPr marL="0" lvl="0" indent="0">
              <a:lnSpc>
                <a:spcPts val="3749"/>
              </a:lnSpc>
              <a:spcBef>
                <a:spcPct val="0"/>
              </a:spcBef>
            </a:pPr>
            <a:r>
              <a:rPr lang="en-US" sz="2499" spc="129">
                <a:solidFill>
                  <a:srgbClr val="FFFFFF"/>
                </a:solidFill>
                <a:latin typeface="Quicksand Bold"/>
              </a:rPr>
              <a:t>01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1028700" y="2941476"/>
            <a:ext cx="7239912" cy="6316824"/>
          </a:xfrm>
          <a:custGeom>
            <a:avLst/>
            <a:gdLst/>
            <a:ahLst/>
            <a:cxnLst/>
            <a:rect l="l" t="t" r="r" b="b"/>
            <a:pathLst>
              <a:path w="7239912" h="6316824">
                <a:moveTo>
                  <a:pt x="0" y="0"/>
                </a:moveTo>
                <a:lnTo>
                  <a:pt x="7239912" y="0"/>
                </a:lnTo>
                <a:lnTo>
                  <a:pt x="7239912" y="6316824"/>
                </a:lnTo>
                <a:lnTo>
                  <a:pt x="0" y="631682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16121444" y="356727"/>
            <a:ext cx="1596243" cy="1596243"/>
          </a:xfrm>
          <a:custGeom>
            <a:avLst/>
            <a:gdLst/>
            <a:ahLst/>
            <a:cxnLst/>
            <a:rect l="l" t="t" r="r" b="b"/>
            <a:pathLst>
              <a:path w="1596243" h="1596243">
                <a:moveTo>
                  <a:pt x="0" y="0"/>
                </a:moveTo>
                <a:lnTo>
                  <a:pt x="1596243" y="0"/>
                </a:lnTo>
                <a:lnTo>
                  <a:pt x="1596243" y="1596243"/>
                </a:lnTo>
                <a:lnTo>
                  <a:pt x="0" y="159624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 name="TextBox 4"/>
          <p:cNvSpPr txBox="1"/>
          <p:nvPr/>
        </p:nvSpPr>
        <p:spPr>
          <a:xfrm>
            <a:off x="2166556" y="933794"/>
            <a:ext cx="13954887" cy="1019176"/>
          </a:xfrm>
          <a:prstGeom prst="rect">
            <a:avLst/>
          </a:prstGeom>
        </p:spPr>
        <p:txBody>
          <a:bodyPr lIns="0" tIns="0" rIns="0" bIns="0" rtlCol="0" anchor="t">
            <a:spAutoFit/>
          </a:bodyPr>
          <a:lstStyle/>
          <a:p>
            <a:pPr algn="ctr">
              <a:lnSpc>
                <a:spcPts val="8399"/>
              </a:lnSpc>
            </a:pPr>
            <a:r>
              <a:rPr lang="en-US" sz="5999" spc="251">
                <a:solidFill>
                  <a:srgbClr val="000000"/>
                </a:solidFill>
                <a:latin typeface="Quicksand Bold"/>
              </a:rPr>
              <a:t>Impacts of technology</a:t>
            </a:r>
          </a:p>
        </p:txBody>
      </p:sp>
      <p:sp>
        <p:nvSpPr>
          <p:cNvPr id="5" name="TextBox 5"/>
          <p:cNvSpPr txBox="1"/>
          <p:nvPr/>
        </p:nvSpPr>
        <p:spPr>
          <a:xfrm>
            <a:off x="8742277" y="2084070"/>
            <a:ext cx="8517023" cy="7174230"/>
          </a:xfrm>
          <a:prstGeom prst="rect">
            <a:avLst/>
          </a:prstGeom>
        </p:spPr>
        <p:txBody>
          <a:bodyPr lIns="0" tIns="0" rIns="0" bIns="0" rtlCol="0" anchor="t">
            <a:spAutoFit/>
          </a:bodyPr>
          <a:lstStyle/>
          <a:p>
            <a:pPr>
              <a:lnSpc>
                <a:spcPts val="5759"/>
              </a:lnSpc>
            </a:pPr>
            <a:r>
              <a:rPr lang="en-US" sz="3000" dirty="0">
                <a:solidFill>
                  <a:srgbClr val="000000"/>
                </a:solidFill>
                <a:latin typeface="Quicksand"/>
              </a:rPr>
              <a:t>You travel to an island untouched by modern technology.</a:t>
            </a:r>
          </a:p>
          <a:p>
            <a:pPr>
              <a:lnSpc>
                <a:spcPts val="5759"/>
              </a:lnSpc>
            </a:pPr>
            <a:r>
              <a:rPr lang="en-US" sz="3000" dirty="0">
                <a:solidFill>
                  <a:srgbClr val="000000"/>
                </a:solidFill>
                <a:latin typeface="Quicksand"/>
              </a:rPr>
              <a:t>You decide to introduce internet access and give everyone who lives on the island a mobile phone.</a:t>
            </a:r>
          </a:p>
          <a:p>
            <a:pPr>
              <a:lnSpc>
                <a:spcPts val="5759"/>
              </a:lnSpc>
            </a:pPr>
            <a:endParaRPr lang="en-US" sz="3000" dirty="0">
              <a:solidFill>
                <a:srgbClr val="000000"/>
              </a:solidFill>
              <a:latin typeface="Quicksand"/>
            </a:endParaRPr>
          </a:p>
          <a:p>
            <a:pPr marL="647700" lvl="1" indent="-323850">
              <a:lnSpc>
                <a:spcPts val="5759"/>
              </a:lnSpc>
              <a:buFont typeface="Arial"/>
              <a:buChar char="•"/>
            </a:pPr>
            <a:r>
              <a:rPr lang="en-US" sz="3000" dirty="0">
                <a:solidFill>
                  <a:srgbClr val="000000"/>
                </a:solidFill>
                <a:latin typeface="Quicksand Bold"/>
              </a:rPr>
              <a:t>How will this affect the community?</a:t>
            </a:r>
          </a:p>
          <a:p>
            <a:pPr marL="647700" lvl="1" indent="-323850">
              <a:lnSpc>
                <a:spcPts val="5759"/>
              </a:lnSpc>
              <a:buFont typeface="Arial"/>
              <a:buChar char="•"/>
            </a:pPr>
            <a:r>
              <a:rPr lang="en-US" sz="3000" dirty="0">
                <a:solidFill>
                  <a:srgbClr val="000000"/>
                </a:solidFill>
                <a:latin typeface="Quicksand Bold"/>
              </a:rPr>
              <a:t>What laws or rules do you think should be established to ensure responsible and fair use of these technologies?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2"/>
            <a:stretch>
              <a:fillRect/>
            </a:stretch>
          </a:blipFill>
        </p:spPr>
        <p:txBody>
          <a:bodyPr/>
          <a:lstStyle/>
          <a:p>
            <a:endParaRPr lang="en-GB"/>
          </a:p>
        </p:txBody>
      </p:sp>
      <p:sp>
        <p:nvSpPr>
          <p:cNvPr id="3" name="Freeform 3"/>
          <p:cNvSpPr/>
          <p:nvPr/>
        </p:nvSpPr>
        <p:spPr>
          <a:xfrm>
            <a:off x="5544598" y="2595308"/>
            <a:ext cx="7198804" cy="6280956"/>
          </a:xfrm>
          <a:custGeom>
            <a:avLst/>
            <a:gdLst/>
            <a:ahLst/>
            <a:cxnLst/>
            <a:rect l="l" t="t" r="r" b="b"/>
            <a:pathLst>
              <a:path w="7198804" h="6280956">
                <a:moveTo>
                  <a:pt x="0" y="0"/>
                </a:moveTo>
                <a:lnTo>
                  <a:pt x="7198804" y="0"/>
                </a:lnTo>
                <a:lnTo>
                  <a:pt x="7198804" y="6280956"/>
                </a:lnTo>
                <a:lnTo>
                  <a:pt x="0" y="6280956"/>
                </a:lnTo>
                <a:lnTo>
                  <a:pt x="0" y="0"/>
                </a:lnTo>
                <a:close/>
              </a:path>
            </a:pathLst>
          </a:custGeom>
          <a:blipFill>
            <a:blip r:embed="rId3">
              <a:alphaModFix amt="9999"/>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TextBox 4"/>
          <p:cNvSpPr txBox="1"/>
          <p:nvPr/>
        </p:nvSpPr>
        <p:spPr>
          <a:xfrm>
            <a:off x="2166556" y="933794"/>
            <a:ext cx="13954887" cy="1019176"/>
          </a:xfrm>
          <a:prstGeom prst="rect">
            <a:avLst/>
          </a:prstGeom>
        </p:spPr>
        <p:txBody>
          <a:bodyPr lIns="0" tIns="0" rIns="0" bIns="0" rtlCol="0" anchor="t">
            <a:spAutoFit/>
          </a:bodyPr>
          <a:lstStyle/>
          <a:p>
            <a:pPr algn="ctr">
              <a:lnSpc>
                <a:spcPts val="8399"/>
              </a:lnSpc>
            </a:pPr>
            <a:r>
              <a:rPr lang="en-US" sz="5999" spc="251">
                <a:solidFill>
                  <a:srgbClr val="000000"/>
                </a:solidFill>
                <a:latin typeface="Quicksand Bold"/>
              </a:rPr>
              <a:t>Impacts of technology</a:t>
            </a:r>
          </a:p>
        </p:txBody>
      </p:sp>
      <p:sp>
        <p:nvSpPr>
          <p:cNvPr id="5" name="TextBox 5"/>
          <p:cNvSpPr txBox="1"/>
          <p:nvPr/>
        </p:nvSpPr>
        <p:spPr>
          <a:xfrm>
            <a:off x="6745971" y="2461958"/>
            <a:ext cx="5120220" cy="4674485"/>
          </a:xfrm>
          <a:prstGeom prst="rect">
            <a:avLst/>
          </a:prstGeom>
        </p:spPr>
        <p:txBody>
          <a:bodyPr lIns="0" tIns="0" rIns="0" bIns="0" rtlCol="0" anchor="t">
            <a:spAutoFit/>
          </a:bodyPr>
          <a:lstStyle/>
          <a:p>
            <a:pPr>
              <a:lnSpc>
                <a:spcPts val="4104"/>
              </a:lnSpc>
            </a:pPr>
            <a:r>
              <a:rPr lang="en-US" sz="2400" dirty="0">
                <a:solidFill>
                  <a:srgbClr val="000000"/>
                </a:solidFill>
                <a:latin typeface="Quicksand Bold"/>
              </a:rPr>
              <a:t>Positive Impacts</a:t>
            </a:r>
          </a:p>
          <a:p>
            <a:pPr>
              <a:lnSpc>
                <a:spcPts val="4104"/>
              </a:lnSpc>
            </a:pPr>
            <a:endParaRPr lang="en-US" sz="2400" dirty="0">
              <a:solidFill>
                <a:srgbClr val="000000"/>
              </a:solidFill>
              <a:latin typeface="Quicksand Bold"/>
            </a:endParaRPr>
          </a:p>
          <a:p>
            <a:pPr marL="518160" lvl="1" indent="-259080">
              <a:lnSpc>
                <a:spcPts val="4104"/>
              </a:lnSpc>
              <a:buFont typeface="Arial"/>
              <a:buChar char="•"/>
            </a:pPr>
            <a:r>
              <a:rPr lang="en-US" sz="2400" dirty="0">
                <a:solidFill>
                  <a:srgbClr val="000000"/>
                </a:solidFill>
                <a:latin typeface="Quicksand Bold"/>
              </a:rPr>
              <a:t>Improved Communication</a:t>
            </a:r>
          </a:p>
          <a:p>
            <a:pPr marL="518160" lvl="1" indent="-259080">
              <a:lnSpc>
                <a:spcPts val="4104"/>
              </a:lnSpc>
              <a:buFont typeface="Arial"/>
              <a:buChar char="•"/>
            </a:pPr>
            <a:r>
              <a:rPr lang="en-US" sz="2400" dirty="0">
                <a:solidFill>
                  <a:srgbClr val="000000"/>
                </a:solidFill>
                <a:latin typeface="Quicksand Bold"/>
              </a:rPr>
              <a:t>Access to Information - improving knowledge and skills</a:t>
            </a:r>
          </a:p>
          <a:p>
            <a:pPr marL="518160" lvl="1" indent="-259080">
              <a:lnSpc>
                <a:spcPts val="4104"/>
              </a:lnSpc>
              <a:buFont typeface="Arial"/>
              <a:buChar char="•"/>
            </a:pPr>
            <a:r>
              <a:rPr lang="en-US" sz="2400" dirty="0">
                <a:solidFill>
                  <a:srgbClr val="000000"/>
                </a:solidFill>
                <a:latin typeface="Quicksand Bold"/>
              </a:rPr>
              <a:t>Economic Opportunities - such as online markets for craftspeople or remote work opportunities</a:t>
            </a:r>
          </a:p>
        </p:txBody>
      </p:sp>
      <p:sp>
        <p:nvSpPr>
          <p:cNvPr id="6" name="TextBox 6"/>
          <p:cNvSpPr txBox="1"/>
          <p:nvPr/>
        </p:nvSpPr>
        <p:spPr>
          <a:xfrm>
            <a:off x="1028700" y="2452433"/>
            <a:ext cx="5324180" cy="6903338"/>
          </a:xfrm>
          <a:prstGeom prst="rect">
            <a:avLst/>
          </a:prstGeom>
        </p:spPr>
        <p:txBody>
          <a:bodyPr lIns="0" tIns="0" rIns="0" bIns="0" rtlCol="0" anchor="t">
            <a:spAutoFit/>
          </a:bodyPr>
          <a:lstStyle/>
          <a:p>
            <a:pPr>
              <a:lnSpc>
                <a:spcPts val="4248"/>
              </a:lnSpc>
            </a:pPr>
            <a:r>
              <a:rPr lang="en-US" sz="2400" spc="76" dirty="0">
                <a:solidFill>
                  <a:srgbClr val="000000"/>
                </a:solidFill>
                <a:latin typeface="Quicksand Bold"/>
              </a:rPr>
              <a:t>Negative Impacts</a:t>
            </a:r>
          </a:p>
          <a:p>
            <a:pPr>
              <a:lnSpc>
                <a:spcPts val="4248"/>
              </a:lnSpc>
            </a:pPr>
            <a:endParaRPr lang="en-US" sz="2400" spc="76" dirty="0">
              <a:solidFill>
                <a:srgbClr val="000000"/>
              </a:solidFill>
              <a:latin typeface="Quicksand Bold"/>
            </a:endParaRPr>
          </a:p>
          <a:p>
            <a:pPr marL="518163" lvl="1" indent="-259082">
              <a:lnSpc>
                <a:spcPts val="4248"/>
              </a:lnSpc>
              <a:buFont typeface="Arial"/>
              <a:buChar char="•"/>
            </a:pPr>
            <a:r>
              <a:rPr lang="en-US" sz="2400" spc="76" dirty="0">
                <a:solidFill>
                  <a:srgbClr val="000000"/>
                </a:solidFill>
                <a:latin typeface="Quicksand Bold"/>
              </a:rPr>
              <a:t>Cultural Shift - The traditional way of life will change, leading to a loss of cultural identity</a:t>
            </a:r>
          </a:p>
          <a:p>
            <a:pPr marL="518163" lvl="1" indent="-259082">
              <a:lnSpc>
                <a:spcPts val="4248"/>
              </a:lnSpc>
              <a:buFont typeface="Arial"/>
              <a:buChar char="•"/>
            </a:pPr>
            <a:r>
              <a:rPr lang="en-US" sz="2400" spc="76" dirty="0">
                <a:solidFill>
                  <a:srgbClr val="000000"/>
                </a:solidFill>
                <a:latin typeface="Quicksand Bold"/>
              </a:rPr>
              <a:t>Social Isolation - Increased reliance on technology might reduce face-to-face interactions</a:t>
            </a:r>
          </a:p>
          <a:p>
            <a:pPr marL="518163" lvl="1" indent="-259082">
              <a:lnSpc>
                <a:spcPts val="4248"/>
              </a:lnSpc>
              <a:buFont typeface="Arial"/>
              <a:buChar char="•"/>
            </a:pPr>
            <a:r>
              <a:rPr lang="en-US" sz="2400" spc="76" dirty="0">
                <a:solidFill>
                  <a:srgbClr val="000000"/>
                </a:solidFill>
                <a:latin typeface="Quicksand Bold"/>
              </a:rPr>
              <a:t>Privacy Concerns - People won’t be familiar with online systems</a:t>
            </a:r>
          </a:p>
        </p:txBody>
      </p:sp>
      <p:sp>
        <p:nvSpPr>
          <p:cNvPr id="7" name="TextBox 7"/>
          <p:cNvSpPr txBox="1"/>
          <p:nvPr/>
        </p:nvSpPr>
        <p:spPr>
          <a:xfrm>
            <a:off x="12256716" y="2461958"/>
            <a:ext cx="5120220" cy="6150102"/>
          </a:xfrm>
          <a:prstGeom prst="rect">
            <a:avLst/>
          </a:prstGeom>
        </p:spPr>
        <p:txBody>
          <a:bodyPr lIns="0" tIns="0" rIns="0" bIns="0" rtlCol="0" anchor="t">
            <a:spAutoFit/>
          </a:bodyPr>
          <a:lstStyle/>
          <a:p>
            <a:pPr>
              <a:lnSpc>
                <a:spcPts val="4104"/>
              </a:lnSpc>
            </a:pPr>
            <a:r>
              <a:rPr lang="en-US" sz="2400" dirty="0">
                <a:solidFill>
                  <a:srgbClr val="000000"/>
                </a:solidFill>
                <a:latin typeface="Quicksand Bold"/>
              </a:rPr>
              <a:t>Possible Laws and Regulations</a:t>
            </a:r>
          </a:p>
          <a:p>
            <a:pPr>
              <a:lnSpc>
                <a:spcPts val="4104"/>
              </a:lnSpc>
            </a:pPr>
            <a:endParaRPr lang="en-US" sz="2400" dirty="0">
              <a:solidFill>
                <a:srgbClr val="000000"/>
              </a:solidFill>
              <a:latin typeface="Quicksand Bold"/>
            </a:endParaRPr>
          </a:p>
          <a:p>
            <a:pPr marL="518160" lvl="1" indent="-259080">
              <a:lnSpc>
                <a:spcPts val="4104"/>
              </a:lnSpc>
              <a:buFont typeface="Arial"/>
              <a:buChar char="•"/>
            </a:pPr>
            <a:r>
              <a:rPr lang="en-US" sz="2400" dirty="0">
                <a:solidFill>
                  <a:srgbClr val="000000"/>
                </a:solidFill>
                <a:latin typeface="Quicksand Bold"/>
              </a:rPr>
              <a:t>Rules about what data people are allowed to collect and share about others</a:t>
            </a:r>
          </a:p>
          <a:p>
            <a:pPr marL="518160" lvl="1" indent="-259080">
              <a:lnSpc>
                <a:spcPts val="4104"/>
              </a:lnSpc>
              <a:buFont typeface="Arial"/>
              <a:buChar char="•"/>
            </a:pPr>
            <a:r>
              <a:rPr lang="en-US" sz="2400" dirty="0">
                <a:solidFill>
                  <a:srgbClr val="000000"/>
                </a:solidFill>
                <a:latin typeface="Quicksand Bold"/>
              </a:rPr>
              <a:t>Making data and digital artefacts things that can be stolen to protect people’s work online</a:t>
            </a:r>
          </a:p>
          <a:p>
            <a:pPr marL="518160" lvl="1" indent="-259080">
              <a:lnSpc>
                <a:spcPts val="4104"/>
              </a:lnSpc>
              <a:buFont typeface="Arial"/>
              <a:buChar char="•"/>
            </a:pPr>
            <a:r>
              <a:rPr lang="en-US" sz="2400" dirty="0">
                <a:solidFill>
                  <a:srgbClr val="000000"/>
                </a:solidFill>
                <a:latin typeface="Quicksand Bold"/>
              </a:rPr>
              <a:t>Making people aware of how their data is used online</a:t>
            </a:r>
          </a:p>
          <a:p>
            <a:pPr>
              <a:lnSpc>
                <a:spcPts val="4104"/>
              </a:lnSpc>
            </a:pPr>
            <a:endParaRPr lang="en-US" sz="2400" dirty="0">
              <a:solidFill>
                <a:srgbClr val="000000"/>
              </a:solidFill>
              <a:latin typeface="Quicksand Bo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3"/>
            <a:stretch>
              <a:fillRect/>
            </a:stretch>
          </a:blipFill>
        </p:spPr>
        <p:txBody>
          <a:bodyPr/>
          <a:lstStyle/>
          <a:p>
            <a:endParaRPr lang="en-GB"/>
          </a:p>
        </p:txBody>
      </p:sp>
      <p:sp>
        <p:nvSpPr>
          <p:cNvPr id="3" name="Freeform 3"/>
          <p:cNvSpPr/>
          <p:nvPr/>
        </p:nvSpPr>
        <p:spPr>
          <a:xfrm>
            <a:off x="8000258" y="2350495"/>
            <a:ext cx="9457368" cy="7086687"/>
          </a:xfrm>
          <a:custGeom>
            <a:avLst/>
            <a:gdLst/>
            <a:ahLst/>
            <a:cxnLst/>
            <a:rect l="l" t="t" r="r" b="b"/>
            <a:pathLst>
              <a:path w="9457368" h="7086687">
                <a:moveTo>
                  <a:pt x="0" y="0"/>
                </a:moveTo>
                <a:lnTo>
                  <a:pt x="9457369" y="0"/>
                </a:lnTo>
                <a:lnTo>
                  <a:pt x="9457369" y="7086687"/>
                </a:lnTo>
                <a:lnTo>
                  <a:pt x="0" y="7086687"/>
                </a:lnTo>
                <a:lnTo>
                  <a:pt x="0" y="0"/>
                </a:lnTo>
                <a:close/>
              </a:path>
            </a:pathLst>
          </a:custGeom>
          <a:blipFill>
            <a:blip r:embed="rId4"/>
            <a:stretch>
              <a:fillRect/>
            </a:stretch>
          </a:blipFill>
        </p:spPr>
        <p:txBody>
          <a:bodyPr/>
          <a:lstStyle/>
          <a:p>
            <a:endParaRPr lang="en-GB"/>
          </a:p>
        </p:txBody>
      </p:sp>
      <p:sp>
        <p:nvSpPr>
          <p:cNvPr id="4" name="TextBox 4"/>
          <p:cNvSpPr txBox="1"/>
          <p:nvPr/>
        </p:nvSpPr>
        <p:spPr>
          <a:xfrm>
            <a:off x="2166556" y="924269"/>
            <a:ext cx="13954887" cy="1038225"/>
          </a:xfrm>
          <a:prstGeom prst="rect">
            <a:avLst/>
          </a:prstGeom>
        </p:spPr>
        <p:txBody>
          <a:bodyPr lIns="0" tIns="0" rIns="0" bIns="0" rtlCol="0" anchor="t">
            <a:spAutoFit/>
          </a:bodyPr>
          <a:lstStyle/>
          <a:p>
            <a:pPr algn="ctr">
              <a:lnSpc>
                <a:spcPts val="8400"/>
              </a:lnSpc>
            </a:pPr>
            <a:r>
              <a:rPr lang="en-US" sz="6000" spc="252">
                <a:solidFill>
                  <a:srgbClr val="000000"/>
                </a:solidFill>
                <a:latin typeface="Quicksand Bold"/>
              </a:rPr>
              <a:t>Adoption of Technology</a:t>
            </a:r>
          </a:p>
        </p:txBody>
      </p:sp>
      <p:sp>
        <p:nvSpPr>
          <p:cNvPr id="5" name="TextBox 5"/>
          <p:cNvSpPr txBox="1"/>
          <p:nvPr/>
        </p:nvSpPr>
        <p:spPr>
          <a:xfrm>
            <a:off x="685800" y="3388445"/>
            <a:ext cx="6971558" cy="5504584"/>
          </a:xfrm>
          <a:prstGeom prst="rect">
            <a:avLst/>
          </a:prstGeom>
        </p:spPr>
        <p:txBody>
          <a:bodyPr lIns="0" tIns="0" rIns="0" bIns="0" rtlCol="0" anchor="t">
            <a:spAutoFit/>
          </a:bodyPr>
          <a:lstStyle/>
          <a:p>
            <a:pPr>
              <a:lnSpc>
                <a:spcPts val="3640"/>
              </a:lnSpc>
            </a:pPr>
            <a:r>
              <a:rPr lang="en-US" sz="2600" dirty="0">
                <a:solidFill>
                  <a:srgbClr val="000000"/>
                </a:solidFill>
                <a:latin typeface="Quicksand Medium"/>
              </a:rPr>
              <a:t>Not that long ago, we were that island...</a:t>
            </a:r>
          </a:p>
          <a:p>
            <a:pPr>
              <a:lnSpc>
                <a:spcPts val="3640"/>
              </a:lnSpc>
            </a:pPr>
            <a:endParaRPr lang="en-US" sz="2600" dirty="0">
              <a:solidFill>
                <a:srgbClr val="000000"/>
              </a:solidFill>
              <a:latin typeface="Quicksand Medium"/>
            </a:endParaRPr>
          </a:p>
          <a:p>
            <a:pPr>
              <a:lnSpc>
                <a:spcPts val="3640"/>
              </a:lnSpc>
            </a:pPr>
            <a:r>
              <a:rPr lang="en-US" sz="2600" dirty="0">
                <a:solidFill>
                  <a:srgbClr val="000000"/>
                </a:solidFill>
                <a:latin typeface="Quicksand Medium"/>
              </a:rPr>
              <a:t>Look at how fast mobile phones were adopted. </a:t>
            </a:r>
          </a:p>
          <a:p>
            <a:pPr>
              <a:lnSpc>
                <a:spcPts val="3640"/>
              </a:lnSpc>
            </a:pPr>
            <a:endParaRPr lang="en-US" sz="2600" dirty="0">
              <a:solidFill>
                <a:srgbClr val="000000"/>
              </a:solidFill>
              <a:latin typeface="Quicksand Medium"/>
            </a:endParaRPr>
          </a:p>
          <a:p>
            <a:pPr>
              <a:lnSpc>
                <a:spcPts val="3640"/>
              </a:lnSpc>
            </a:pPr>
            <a:r>
              <a:rPr lang="en-US" sz="2600" dirty="0">
                <a:solidFill>
                  <a:srgbClr val="000000"/>
                </a:solidFill>
                <a:latin typeface="Quicksand Medium"/>
              </a:rPr>
              <a:t>What consequences are there to such rapid rises in technology? </a:t>
            </a:r>
          </a:p>
          <a:p>
            <a:pPr>
              <a:lnSpc>
                <a:spcPts val="3640"/>
              </a:lnSpc>
            </a:pPr>
            <a:endParaRPr lang="en-US" sz="2600" dirty="0">
              <a:solidFill>
                <a:srgbClr val="000000"/>
              </a:solidFill>
              <a:latin typeface="Quicksand Medium"/>
            </a:endParaRPr>
          </a:p>
          <a:p>
            <a:pPr>
              <a:lnSpc>
                <a:spcPts val="3640"/>
              </a:lnSpc>
            </a:pPr>
            <a:r>
              <a:rPr lang="en-US" sz="2600" dirty="0">
                <a:solidFill>
                  <a:srgbClr val="000000"/>
                </a:solidFill>
                <a:latin typeface="Quicksand Medium"/>
              </a:rPr>
              <a:t>Explore the interactive chart here:</a:t>
            </a:r>
          </a:p>
          <a:p>
            <a:pPr>
              <a:lnSpc>
                <a:spcPts val="3640"/>
              </a:lnSpc>
            </a:pPr>
            <a:r>
              <a:rPr lang="en-US" sz="2600" u="sng" dirty="0">
                <a:solidFill>
                  <a:srgbClr val="000000"/>
                </a:solidFill>
                <a:latin typeface="Quicksand Medium"/>
                <a:hlinkClick r:id="rId5" tooltip="https://ourworldindata.org/grapher/ict-adoption?country=~GBR"/>
              </a:rPr>
              <a:t>https://ourworldindata.org/grapher/ict-adoption?country=~GBR </a:t>
            </a:r>
          </a:p>
          <a:p>
            <a:pPr>
              <a:lnSpc>
                <a:spcPts val="3640"/>
              </a:lnSpc>
            </a:pPr>
            <a:endParaRPr lang="en-US" sz="2600" u="sng" dirty="0">
              <a:solidFill>
                <a:srgbClr val="000000"/>
              </a:solidFill>
              <a:latin typeface="Quicksand Medium"/>
              <a:hlinkClick r:id="rId5" tooltip="https://ourworldindata.org/grapher/ict-adoption?country=~GB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3"/>
            <a:stretch>
              <a:fillRect/>
            </a:stretch>
          </a:blipFill>
        </p:spPr>
        <p:txBody>
          <a:bodyPr/>
          <a:lstStyle/>
          <a:p>
            <a:endParaRPr lang="en-GB"/>
          </a:p>
        </p:txBody>
      </p:sp>
      <p:sp>
        <p:nvSpPr>
          <p:cNvPr id="3" name="Freeform 3"/>
          <p:cNvSpPr/>
          <p:nvPr/>
        </p:nvSpPr>
        <p:spPr>
          <a:xfrm>
            <a:off x="3254445" y="3195643"/>
            <a:ext cx="4960364" cy="2151558"/>
          </a:xfrm>
          <a:custGeom>
            <a:avLst/>
            <a:gdLst/>
            <a:ahLst/>
            <a:cxnLst/>
            <a:rect l="l" t="t" r="r" b="b"/>
            <a:pathLst>
              <a:path w="4960364" h="2151558">
                <a:moveTo>
                  <a:pt x="0" y="0"/>
                </a:moveTo>
                <a:lnTo>
                  <a:pt x="4960365" y="0"/>
                </a:lnTo>
                <a:lnTo>
                  <a:pt x="4960365" y="2151559"/>
                </a:lnTo>
                <a:lnTo>
                  <a:pt x="0" y="2151559"/>
                </a:lnTo>
                <a:lnTo>
                  <a:pt x="0" y="0"/>
                </a:lnTo>
                <a:close/>
              </a:path>
            </a:pathLst>
          </a:custGeom>
          <a:blipFill>
            <a:blip r:embed="rId4"/>
            <a:stretch>
              <a:fillRect/>
            </a:stretch>
          </a:blipFill>
        </p:spPr>
        <p:txBody>
          <a:bodyPr/>
          <a:lstStyle/>
          <a:p>
            <a:endParaRPr lang="en-GB"/>
          </a:p>
        </p:txBody>
      </p:sp>
      <p:sp>
        <p:nvSpPr>
          <p:cNvPr id="4" name="Freeform 4"/>
          <p:cNvSpPr/>
          <p:nvPr/>
        </p:nvSpPr>
        <p:spPr>
          <a:xfrm>
            <a:off x="11834269" y="3195643"/>
            <a:ext cx="1744469" cy="2325959"/>
          </a:xfrm>
          <a:custGeom>
            <a:avLst/>
            <a:gdLst/>
            <a:ahLst/>
            <a:cxnLst/>
            <a:rect l="l" t="t" r="r" b="b"/>
            <a:pathLst>
              <a:path w="1744469" h="2325959">
                <a:moveTo>
                  <a:pt x="0" y="0"/>
                </a:moveTo>
                <a:lnTo>
                  <a:pt x="1744469" y="0"/>
                </a:lnTo>
                <a:lnTo>
                  <a:pt x="1744469" y="2325959"/>
                </a:lnTo>
                <a:lnTo>
                  <a:pt x="0" y="232595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 name="Freeform 5"/>
          <p:cNvSpPr/>
          <p:nvPr/>
        </p:nvSpPr>
        <p:spPr>
          <a:xfrm>
            <a:off x="13925282" y="4759279"/>
            <a:ext cx="558621" cy="558621"/>
          </a:xfrm>
          <a:custGeom>
            <a:avLst/>
            <a:gdLst/>
            <a:ahLst/>
            <a:cxnLst/>
            <a:rect l="l" t="t" r="r" b="b"/>
            <a:pathLst>
              <a:path w="558621" h="558621">
                <a:moveTo>
                  <a:pt x="0" y="0"/>
                </a:moveTo>
                <a:lnTo>
                  <a:pt x="558621" y="0"/>
                </a:lnTo>
                <a:lnTo>
                  <a:pt x="558621" y="558622"/>
                </a:lnTo>
                <a:lnTo>
                  <a:pt x="0" y="558622"/>
                </a:lnTo>
                <a:lnTo>
                  <a:pt x="0" y="0"/>
                </a:lnTo>
                <a:close/>
              </a:path>
            </a:pathLst>
          </a:custGeom>
          <a:blipFill>
            <a:blip r:embed="rId7"/>
            <a:stretch>
              <a:fillRect/>
            </a:stretch>
          </a:blipFill>
        </p:spPr>
        <p:txBody>
          <a:bodyPr/>
          <a:lstStyle/>
          <a:p>
            <a:endParaRPr lang="en-GB"/>
          </a:p>
        </p:txBody>
      </p:sp>
      <p:sp>
        <p:nvSpPr>
          <p:cNvPr id="6" name="TextBox 6"/>
          <p:cNvSpPr txBox="1"/>
          <p:nvPr/>
        </p:nvSpPr>
        <p:spPr>
          <a:xfrm>
            <a:off x="2166556" y="885825"/>
            <a:ext cx="13954887" cy="1203309"/>
          </a:xfrm>
          <a:prstGeom prst="rect">
            <a:avLst/>
          </a:prstGeom>
        </p:spPr>
        <p:txBody>
          <a:bodyPr lIns="0" tIns="0" rIns="0" bIns="0" rtlCol="0" anchor="t">
            <a:spAutoFit/>
          </a:bodyPr>
          <a:lstStyle/>
          <a:p>
            <a:pPr algn="ctr">
              <a:lnSpc>
                <a:spcPts val="9800"/>
              </a:lnSpc>
            </a:pPr>
            <a:r>
              <a:rPr lang="en-US" sz="7000" spc="294" dirty="0">
                <a:solidFill>
                  <a:srgbClr val="000000"/>
                </a:solidFill>
                <a:latin typeface="Quicksand Bold"/>
              </a:rPr>
              <a:t>Law and Regulation</a:t>
            </a:r>
          </a:p>
        </p:txBody>
      </p:sp>
      <p:sp>
        <p:nvSpPr>
          <p:cNvPr id="7" name="TextBox 7"/>
          <p:cNvSpPr txBox="1"/>
          <p:nvPr/>
        </p:nvSpPr>
        <p:spPr>
          <a:xfrm>
            <a:off x="1028700" y="2302870"/>
            <a:ext cx="15827762" cy="438785"/>
          </a:xfrm>
          <a:prstGeom prst="rect">
            <a:avLst/>
          </a:prstGeom>
        </p:spPr>
        <p:txBody>
          <a:bodyPr lIns="0" tIns="0" rIns="0" bIns="0" rtlCol="0" anchor="t">
            <a:spAutoFit/>
          </a:bodyPr>
          <a:lstStyle/>
          <a:p>
            <a:pPr algn="ctr">
              <a:lnSpc>
                <a:spcPts val="3640"/>
              </a:lnSpc>
            </a:pPr>
            <a:r>
              <a:rPr lang="en-US" sz="2600">
                <a:solidFill>
                  <a:srgbClr val="000000"/>
                </a:solidFill>
                <a:latin typeface="Quicksand"/>
              </a:rPr>
              <a:t>We are going to look at two key laws in protecting us online and in the digital world:</a:t>
            </a:r>
          </a:p>
        </p:txBody>
      </p:sp>
      <p:sp>
        <p:nvSpPr>
          <p:cNvPr id="8" name="TextBox 8"/>
          <p:cNvSpPr txBox="1"/>
          <p:nvPr/>
        </p:nvSpPr>
        <p:spPr>
          <a:xfrm>
            <a:off x="3254445" y="5425440"/>
            <a:ext cx="4573610" cy="3798570"/>
          </a:xfrm>
          <a:prstGeom prst="rect">
            <a:avLst/>
          </a:prstGeom>
        </p:spPr>
        <p:txBody>
          <a:bodyPr lIns="0" tIns="0" rIns="0" bIns="0" rtlCol="0" anchor="t">
            <a:spAutoFit/>
          </a:bodyPr>
          <a:lstStyle/>
          <a:p>
            <a:pPr algn="ctr">
              <a:lnSpc>
                <a:spcPts val="3779"/>
              </a:lnSpc>
              <a:spcBef>
                <a:spcPct val="0"/>
              </a:spcBef>
            </a:pPr>
            <a:r>
              <a:rPr lang="en-US" sz="2700" spc="86">
                <a:solidFill>
                  <a:srgbClr val="000000"/>
                </a:solidFill>
                <a:latin typeface="Quicksand Bold"/>
              </a:rPr>
              <a:t>Computer Misuse Act (1990):</a:t>
            </a:r>
          </a:p>
          <a:p>
            <a:pPr algn="ctr">
              <a:lnSpc>
                <a:spcPts val="3779"/>
              </a:lnSpc>
              <a:spcBef>
                <a:spcPct val="0"/>
              </a:spcBef>
            </a:pPr>
            <a:endParaRPr lang="en-US" sz="2700" spc="86">
              <a:solidFill>
                <a:srgbClr val="000000"/>
              </a:solidFill>
              <a:latin typeface="Quicksand Bold"/>
            </a:endParaRPr>
          </a:p>
          <a:p>
            <a:pPr algn="ctr">
              <a:lnSpc>
                <a:spcPts val="3779"/>
              </a:lnSpc>
              <a:spcBef>
                <a:spcPct val="0"/>
              </a:spcBef>
            </a:pPr>
            <a:r>
              <a:rPr lang="en-US" sz="2700" spc="86">
                <a:solidFill>
                  <a:srgbClr val="000000"/>
                </a:solidFill>
                <a:latin typeface="Quicksand"/>
              </a:rPr>
              <a:t>Addressed the increase in cybercrime with the rise of computer technology. Makes hacking related activities illegal. </a:t>
            </a:r>
          </a:p>
        </p:txBody>
      </p:sp>
      <p:sp>
        <p:nvSpPr>
          <p:cNvPr id="9" name="TextBox 9"/>
          <p:cNvSpPr txBox="1"/>
          <p:nvPr/>
        </p:nvSpPr>
        <p:spPr>
          <a:xfrm>
            <a:off x="10379452" y="5599841"/>
            <a:ext cx="4654103" cy="3798570"/>
          </a:xfrm>
          <a:prstGeom prst="rect">
            <a:avLst/>
          </a:prstGeom>
        </p:spPr>
        <p:txBody>
          <a:bodyPr lIns="0" tIns="0" rIns="0" bIns="0" rtlCol="0" anchor="t">
            <a:spAutoFit/>
          </a:bodyPr>
          <a:lstStyle/>
          <a:p>
            <a:pPr algn="ctr">
              <a:lnSpc>
                <a:spcPts val="3779"/>
              </a:lnSpc>
              <a:spcBef>
                <a:spcPct val="0"/>
              </a:spcBef>
            </a:pPr>
            <a:r>
              <a:rPr lang="en-US" sz="2700" spc="86">
                <a:solidFill>
                  <a:srgbClr val="000000"/>
                </a:solidFill>
                <a:latin typeface="Quicksand Bold"/>
              </a:rPr>
              <a:t>Copyright Designs and Patents Act (1988):</a:t>
            </a:r>
          </a:p>
          <a:p>
            <a:pPr algn="ctr">
              <a:lnSpc>
                <a:spcPts val="3779"/>
              </a:lnSpc>
              <a:spcBef>
                <a:spcPct val="0"/>
              </a:spcBef>
            </a:pPr>
            <a:endParaRPr lang="en-US" sz="2700" spc="86">
              <a:solidFill>
                <a:srgbClr val="000000"/>
              </a:solidFill>
              <a:latin typeface="Quicksand Bold"/>
            </a:endParaRPr>
          </a:p>
          <a:p>
            <a:pPr algn="ctr">
              <a:lnSpc>
                <a:spcPts val="3779"/>
              </a:lnSpc>
              <a:spcBef>
                <a:spcPct val="0"/>
              </a:spcBef>
            </a:pPr>
            <a:r>
              <a:rPr lang="en-US" sz="2700" spc="86">
                <a:solidFill>
                  <a:srgbClr val="000000"/>
                </a:solidFill>
                <a:latin typeface="Quicksand"/>
              </a:rPr>
              <a:t>Responded to the increasing amount of digital content, to give protection for creators and innovators.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TextBox 2"/>
          <p:cNvSpPr txBox="1"/>
          <p:nvPr/>
        </p:nvSpPr>
        <p:spPr>
          <a:xfrm>
            <a:off x="1028700" y="2298016"/>
            <a:ext cx="16230600" cy="4257675"/>
          </a:xfrm>
          <a:prstGeom prst="rect">
            <a:avLst/>
          </a:prstGeom>
        </p:spPr>
        <p:txBody>
          <a:bodyPr lIns="0" tIns="0" rIns="0" bIns="0" rtlCol="0" anchor="t">
            <a:spAutoFit/>
          </a:bodyPr>
          <a:lstStyle/>
          <a:p>
            <a:pPr>
              <a:lnSpc>
                <a:spcPts val="4200"/>
              </a:lnSpc>
            </a:pPr>
            <a:r>
              <a:rPr lang="en-US" sz="3000">
                <a:solidFill>
                  <a:srgbClr val="000000"/>
                </a:solidFill>
                <a:latin typeface="Quicksand Medium"/>
              </a:rPr>
              <a:t>Read the article here: https://nationalcrimeagency.gov.uk/cyber-choices </a:t>
            </a:r>
          </a:p>
          <a:p>
            <a:pPr>
              <a:lnSpc>
                <a:spcPts val="4200"/>
              </a:lnSpc>
            </a:pPr>
            <a:endParaRPr lang="en-US" sz="3000">
              <a:solidFill>
                <a:srgbClr val="000000"/>
              </a:solidFill>
              <a:latin typeface="Quicksand Medium"/>
            </a:endParaRPr>
          </a:p>
          <a:p>
            <a:pPr>
              <a:lnSpc>
                <a:spcPts val="4200"/>
              </a:lnSpc>
            </a:pPr>
            <a:r>
              <a:rPr lang="en-US" sz="3000">
                <a:solidFill>
                  <a:srgbClr val="000000"/>
                </a:solidFill>
                <a:latin typeface="Quicksand Bold"/>
              </a:rPr>
              <a:t>Which section of the CMA would this offence come under?</a:t>
            </a:r>
          </a:p>
          <a:p>
            <a:pPr>
              <a:lnSpc>
                <a:spcPts val="4200"/>
              </a:lnSpc>
            </a:pPr>
            <a:endParaRPr lang="en-US" sz="3000">
              <a:solidFill>
                <a:srgbClr val="000000"/>
              </a:solidFill>
              <a:latin typeface="Quicksand Bold"/>
            </a:endParaRPr>
          </a:p>
          <a:p>
            <a:pPr>
              <a:lnSpc>
                <a:spcPts val="4200"/>
              </a:lnSpc>
            </a:pPr>
            <a:r>
              <a:rPr lang="en-US" sz="3000">
                <a:solidFill>
                  <a:srgbClr val="000000"/>
                </a:solidFill>
                <a:latin typeface="Quicksand Medium"/>
              </a:rPr>
              <a:t>Your friend leaves their computer accidentally logged in to their school email account. You decide to play a prank on them. While looking through their emails, you send a reply-all message of a funny but questionable meme that is sent to the whole class. </a:t>
            </a:r>
          </a:p>
          <a:p>
            <a:pPr>
              <a:lnSpc>
                <a:spcPts val="4200"/>
              </a:lnSpc>
            </a:pPr>
            <a:endParaRPr lang="en-US" sz="3000">
              <a:solidFill>
                <a:srgbClr val="000000"/>
              </a:solidFill>
              <a:latin typeface="Quicksand Medium"/>
            </a:endParaRPr>
          </a:p>
        </p:txBody>
      </p:sp>
      <p:sp>
        <p:nvSpPr>
          <p:cNvPr id="3" name="Freeform 3"/>
          <p:cNvSpPr/>
          <p:nvPr/>
        </p:nvSpPr>
        <p:spPr>
          <a:xfrm>
            <a:off x="8806244" y="6670226"/>
            <a:ext cx="7315200" cy="2935224"/>
          </a:xfrm>
          <a:custGeom>
            <a:avLst/>
            <a:gdLst/>
            <a:ahLst/>
            <a:cxnLst/>
            <a:rect l="l" t="t" r="r" b="b"/>
            <a:pathLst>
              <a:path w="7315200" h="2935224">
                <a:moveTo>
                  <a:pt x="0" y="0"/>
                </a:moveTo>
                <a:lnTo>
                  <a:pt x="7315200" y="0"/>
                </a:lnTo>
                <a:lnTo>
                  <a:pt x="7315200" y="2935224"/>
                </a:lnTo>
                <a:lnTo>
                  <a:pt x="0" y="29352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TextBox 4"/>
          <p:cNvSpPr txBox="1"/>
          <p:nvPr/>
        </p:nvSpPr>
        <p:spPr>
          <a:xfrm>
            <a:off x="2166556" y="924269"/>
            <a:ext cx="13954887" cy="1038225"/>
          </a:xfrm>
          <a:prstGeom prst="rect">
            <a:avLst/>
          </a:prstGeom>
        </p:spPr>
        <p:txBody>
          <a:bodyPr lIns="0" tIns="0" rIns="0" bIns="0" rtlCol="0" anchor="t">
            <a:spAutoFit/>
          </a:bodyPr>
          <a:lstStyle/>
          <a:p>
            <a:pPr algn="ctr">
              <a:lnSpc>
                <a:spcPts val="8400"/>
              </a:lnSpc>
            </a:pPr>
            <a:r>
              <a:rPr lang="en-US" sz="6000" spc="252">
                <a:solidFill>
                  <a:srgbClr val="000000"/>
                </a:solidFill>
                <a:latin typeface="Quicksand Bold"/>
              </a:rPr>
              <a:t>The Computer Misuse Act (CMA)</a:t>
            </a:r>
          </a:p>
        </p:txBody>
      </p:sp>
      <p:sp>
        <p:nvSpPr>
          <p:cNvPr id="5" name="Freeform 2">
            <a:extLst>
              <a:ext uri="{FF2B5EF4-FFF2-40B4-BE49-F238E27FC236}">
                <a16:creationId xmlns:a16="http://schemas.microsoft.com/office/drawing/2014/main" id="{BFD2A76B-0232-2A3A-86E7-AD3402A5B1E2}"/>
              </a:ext>
            </a:extLst>
          </p:cNvPr>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5"/>
            <a:stretch>
              <a:fillRect/>
            </a:stretch>
          </a:blipFill>
        </p:spPr>
        <p:txBody>
          <a:bodyPr/>
          <a:lstStyle/>
          <a:p>
            <a:endParaRPr lang="en-GB"/>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13235625" y="1976977"/>
            <a:ext cx="3089905" cy="1736134"/>
          </a:xfrm>
          <a:custGeom>
            <a:avLst/>
            <a:gdLst/>
            <a:ahLst/>
            <a:cxnLst/>
            <a:rect l="l" t="t" r="r" b="b"/>
            <a:pathLst>
              <a:path w="3089905" h="1736134">
                <a:moveTo>
                  <a:pt x="0" y="0"/>
                </a:moveTo>
                <a:lnTo>
                  <a:pt x="3089905" y="0"/>
                </a:lnTo>
                <a:lnTo>
                  <a:pt x="3089905" y="1736134"/>
                </a:lnTo>
                <a:lnTo>
                  <a:pt x="0" y="1736134"/>
                </a:lnTo>
                <a:lnTo>
                  <a:pt x="0" y="0"/>
                </a:lnTo>
                <a:close/>
              </a:path>
            </a:pathLst>
          </a:custGeom>
          <a:blipFill>
            <a:blip r:embed="rId3"/>
            <a:stretch>
              <a:fillRect/>
            </a:stretch>
          </a:blipFill>
        </p:spPr>
        <p:txBody>
          <a:bodyPr/>
          <a:lstStyle/>
          <a:p>
            <a:endParaRPr lang="en-GB"/>
          </a:p>
        </p:txBody>
      </p:sp>
      <p:sp>
        <p:nvSpPr>
          <p:cNvPr id="3" name="Freeform 3"/>
          <p:cNvSpPr/>
          <p:nvPr/>
        </p:nvSpPr>
        <p:spPr>
          <a:xfrm>
            <a:off x="8434581" y="2135625"/>
            <a:ext cx="1418838" cy="1418838"/>
          </a:xfrm>
          <a:custGeom>
            <a:avLst/>
            <a:gdLst/>
            <a:ahLst/>
            <a:cxnLst/>
            <a:rect l="l" t="t" r="r" b="b"/>
            <a:pathLst>
              <a:path w="1418838" h="1418838">
                <a:moveTo>
                  <a:pt x="0" y="0"/>
                </a:moveTo>
                <a:lnTo>
                  <a:pt x="1418838" y="0"/>
                </a:lnTo>
                <a:lnTo>
                  <a:pt x="1418838" y="1418838"/>
                </a:lnTo>
                <a:lnTo>
                  <a:pt x="0" y="1418838"/>
                </a:lnTo>
                <a:lnTo>
                  <a:pt x="0" y="0"/>
                </a:lnTo>
                <a:close/>
              </a:path>
            </a:pathLst>
          </a:custGeom>
          <a:blipFill>
            <a:blip r:embed="rId4"/>
            <a:stretch>
              <a:fillRect/>
            </a:stretch>
          </a:blipFill>
        </p:spPr>
        <p:txBody>
          <a:bodyPr/>
          <a:lstStyle/>
          <a:p>
            <a:endParaRPr lang="en-GB"/>
          </a:p>
        </p:txBody>
      </p:sp>
      <p:sp>
        <p:nvSpPr>
          <p:cNvPr id="4" name="Freeform 4"/>
          <p:cNvSpPr/>
          <p:nvPr/>
        </p:nvSpPr>
        <p:spPr>
          <a:xfrm>
            <a:off x="2938368" y="2177037"/>
            <a:ext cx="1596700" cy="1336014"/>
          </a:xfrm>
          <a:custGeom>
            <a:avLst/>
            <a:gdLst/>
            <a:ahLst/>
            <a:cxnLst/>
            <a:rect l="l" t="t" r="r" b="b"/>
            <a:pathLst>
              <a:path w="1596700" h="1336014">
                <a:moveTo>
                  <a:pt x="0" y="0"/>
                </a:moveTo>
                <a:lnTo>
                  <a:pt x="1596700" y="0"/>
                </a:lnTo>
                <a:lnTo>
                  <a:pt x="1596700" y="1336014"/>
                </a:lnTo>
                <a:lnTo>
                  <a:pt x="0" y="1336014"/>
                </a:lnTo>
                <a:lnTo>
                  <a:pt x="0" y="0"/>
                </a:lnTo>
                <a:close/>
              </a:path>
            </a:pathLst>
          </a:custGeom>
          <a:blipFill>
            <a:blip r:embed="rId5"/>
            <a:stretch>
              <a:fillRect/>
            </a:stretch>
          </a:blipFill>
        </p:spPr>
        <p:txBody>
          <a:bodyPr/>
          <a:lstStyle/>
          <a:p>
            <a:endParaRPr lang="en-GB"/>
          </a:p>
        </p:txBody>
      </p:sp>
      <p:sp>
        <p:nvSpPr>
          <p:cNvPr id="5" name="TextBox 5"/>
          <p:cNvSpPr txBox="1"/>
          <p:nvPr/>
        </p:nvSpPr>
        <p:spPr>
          <a:xfrm>
            <a:off x="2033056" y="952500"/>
            <a:ext cx="14022139" cy="712470"/>
          </a:xfrm>
          <a:prstGeom prst="rect">
            <a:avLst/>
          </a:prstGeom>
        </p:spPr>
        <p:txBody>
          <a:bodyPr lIns="0" tIns="0" rIns="0" bIns="0" rtlCol="0" anchor="t">
            <a:spAutoFit/>
          </a:bodyPr>
          <a:lstStyle/>
          <a:p>
            <a:pPr algn="ctr">
              <a:lnSpc>
                <a:spcPts val="5880"/>
              </a:lnSpc>
              <a:spcBef>
                <a:spcPct val="0"/>
              </a:spcBef>
            </a:pPr>
            <a:r>
              <a:rPr lang="en-US" sz="4200" spc="134">
                <a:solidFill>
                  <a:srgbClr val="000000"/>
                </a:solidFill>
                <a:latin typeface="Quicksand Bold"/>
              </a:rPr>
              <a:t>High Profile Arrests under the Computer Misuse Act</a:t>
            </a:r>
          </a:p>
        </p:txBody>
      </p:sp>
      <p:sp>
        <p:nvSpPr>
          <p:cNvPr id="6" name="TextBox 6"/>
          <p:cNvSpPr txBox="1"/>
          <p:nvPr/>
        </p:nvSpPr>
        <p:spPr>
          <a:xfrm>
            <a:off x="1028700" y="3665486"/>
            <a:ext cx="5416037" cy="3639185"/>
          </a:xfrm>
          <a:prstGeom prst="rect">
            <a:avLst/>
          </a:prstGeom>
        </p:spPr>
        <p:txBody>
          <a:bodyPr lIns="0" tIns="0" rIns="0" bIns="0" rtlCol="0" anchor="t">
            <a:spAutoFit/>
          </a:bodyPr>
          <a:lstStyle/>
          <a:p>
            <a:pPr algn="ctr">
              <a:lnSpc>
                <a:spcPts val="3640"/>
              </a:lnSpc>
            </a:pPr>
            <a:r>
              <a:rPr lang="en-US" sz="2600" spc="83">
                <a:solidFill>
                  <a:srgbClr val="000000"/>
                </a:solidFill>
                <a:latin typeface="Quicksand Bold"/>
              </a:rPr>
              <a:t>Gary McKinnon</a:t>
            </a:r>
          </a:p>
          <a:p>
            <a:pPr algn="ctr">
              <a:lnSpc>
                <a:spcPts val="3640"/>
              </a:lnSpc>
            </a:pPr>
            <a:r>
              <a:rPr lang="en-US" sz="2600" spc="83">
                <a:solidFill>
                  <a:srgbClr val="000000"/>
                </a:solidFill>
                <a:latin typeface="Quicksand"/>
              </a:rPr>
              <a:t>Arrested in 2002 for hacking into the computer systems of the US government. He was accused of causing $700,000 worth of damage and was facing extradition to the US. </a:t>
            </a:r>
          </a:p>
          <a:p>
            <a:pPr algn="ctr">
              <a:lnSpc>
                <a:spcPts val="3640"/>
              </a:lnSpc>
              <a:spcBef>
                <a:spcPct val="0"/>
              </a:spcBef>
            </a:pPr>
            <a:endParaRPr lang="en-US" sz="2600" spc="83">
              <a:solidFill>
                <a:srgbClr val="000000"/>
              </a:solidFill>
              <a:latin typeface="Quicksand"/>
            </a:endParaRPr>
          </a:p>
        </p:txBody>
      </p:sp>
      <p:sp>
        <p:nvSpPr>
          <p:cNvPr id="7" name="TextBox 7"/>
          <p:cNvSpPr txBox="1"/>
          <p:nvPr/>
        </p:nvSpPr>
        <p:spPr>
          <a:xfrm>
            <a:off x="6920976" y="3665486"/>
            <a:ext cx="4695068" cy="3639185"/>
          </a:xfrm>
          <a:prstGeom prst="rect">
            <a:avLst/>
          </a:prstGeom>
        </p:spPr>
        <p:txBody>
          <a:bodyPr lIns="0" tIns="0" rIns="0" bIns="0" rtlCol="0" anchor="t">
            <a:spAutoFit/>
          </a:bodyPr>
          <a:lstStyle/>
          <a:p>
            <a:pPr algn="ctr">
              <a:lnSpc>
                <a:spcPts val="3640"/>
              </a:lnSpc>
              <a:spcBef>
                <a:spcPct val="0"/>
              </a:spcBef>
            </a:pPr>
            <a:r>
              <a:rPr lang="en-US" sz="2600" spc="83">
                <a:solidFill>
                  <a:srgbClr val="000000"/>
                </a:solidFill>
                <a:latin typeface="Quicksand Bold"/>
              </a:rPr>
              <a:t>LulzSec Hackers</a:t>
            </a:r>
          </a:p>
          <a:p>
            <a:pPr algn="ctr">
              <a:lnSpc>
                <a:spcPts val="3640"/>
              </a:lnSpc>
              <a:spcBef>
                <a:spcPct val="0"/>
              </a:spcBef>
            </a:pPr>
            <a:r>
              <a:rPr lang="en-US" sz="2600" spc="83">
                <a:solidFill>
                  <a:srgbClr val="000000"/>
                </a:solidFill>
                <a:latin typeface="Quicksand"/>
              </a:rPr>
              <a:t>A hacking group that was responsible for several high-profile attacks in 2011, including against Sony, the CIA, and the UK's Serious Organised Crime Agency.</a:t>
            </a:r>
          </a:p>
          <a:p>
            <a:pPr algn="ctr">
              <a:lnSpc>
                <a:spcPts val="3640"/>
              </a:lnSpc>
              <a:spcBef>
                <a:spcPct val="0"/>
              </a:spcBef>
            </a:pPr>
            <a:endParaRPr lang="en-US" sz="2600" spc="83">
              <a:solidFill>
                <a:srgbClr val="000000"/>
              </a:solidFill>
              <a:latin typeface="Quicksand"/>
            </a:endParaRPr>
          </a:p>
        </p:txBody>
      </p:sp>
      <p:sp>
        <p:nvSpPr>
          <p:cNvPr id="8" name="TextBox 8"/>
          <p:cNvSpPr txBox="1"/>
          <p:nvPr/>
        </p:nvSpPr>
        <p:spPr>
          <a:xfrm>
            <a:off x="12092283" y="3665486"/>
            <a:ext cx="5376590" cy="3639185"/>
          </a:xfrm>
          <a:prstGeom prst="rect">
            <a:avLst/>
          </a:prstGeom>
        </p:spPr>
        <p:txBody>
          <a:bodyPr lIns="0" tIns="0" rIns="0" bIns="0" rtlCol="0" anchor="t">
            <a:spAutoFit/>
          </a:bodyPr>
          <a:lstStyle/>
          <a:p>
            <a:pPr algn="ctr">
              <a:lnSpc>
                <a:spcPts val="3640"/>
              </a:lnSpc>
              <a:spcBef>
                <a:spcPct val="0"/>
              </a:spcBef>
            </a:pPr>
            <a:r>
              <a:rPr lang="en-US" sz="2600" spc="83">
                <a:solidFill>
                  <a:srgbClr val="000000"/>
                </a:solidFill>
                <a:latin typeface="Quicksand Bold"/>
              </a:rPr>
              <a:t>TalkTalk Attack</a:t>
            </a:r>
          </a:p>
          <a:p>
            <a:pPr algn="ctr">
              <a:lnSpc>
                <a:spcPts val="3640"/>
              </a:lnSpc>
              <a:spcBef>
                <a:spcPct val="0"/>
              </a:spcBef>
            </a:pPr>
            <a:r>
              <a:rPr lang="en-US" sz="2600" spc="83">
                <a:solidFill>
                  <a:srgbClr val="000000"/>
                </a:solidFill>
                <a:latin typeface="Quicksand"/>
              </a:rPr>
              <a:t>In 2016, two teenagers were charged for their involvement in a cyber attack on TalkTalk. The attack resulted in the theft of personal data from over 150,000 customers.</a:t>
            </a:r>
          </a:p>
          <a:p>
            <a:pPr algn="ctr">
              <a:lnSpc>
                <a:spcPts val="3640"/>
              </a:lnSpc>
              <a:spcBef>
                <a:spcPct val="0"/>
              </a:spcBef>
            </a:pPr>
            <a:endParaRPr lang="en-US" sz="2600" spc="83">
              <a:solidFill>
                <a:srgbClr val="000000"/>
              </a:solidFill>
              <a:latin typeface="Quicksand"/>
            </a:endParaRPr>
          </a:p>
        </p:txBody>
      </p:sp>
      <p:sp>
        <p:nvSpPr>
          <p:cNvPr id="9" name="TextBox 9"/>
          <p:cNvSpPr txBox="1"/>
          <p:nvPr/>
        </p:nvSpPr>
        <p:spPr>
          <a:xfrm>
            <a:off x="4404647" y="8166735"/>
            <a:ext cx="12854653" cy="1091565"/>
          </a:xfrm>
          <a:prstGeom prst="rect">
            <a:avLst/>
          </a:prstGeom>
        </p:spPr>
        <p:txBody>
          <a:bodyPr lIns="0" tIns="0" rIns="0" bIns="0" rtlCol="0" anchor="t">
            <a:spAutoFit/>
          </a:bodyPr>
          <a:lstStyle/>
          <a:p>
            <a:pPr algn="r">
              <a:lnSpc>
                <a:spcPts val="4409"/>
              </a:lnSpc>
            </a:pPr>
            <a:r>
              <a:rPr lang="en-US" sz="3150">
                <a:solidFill>
                  <a:srgbClr val="000000"/>
                </a:solidFill>
                <a:latin typeface="Quicksand"/>
              </a:rPr>
              <a:t>Find out more about the attack</a:t>
            </a:r>
          </a:p>
          <a:p>
            <a:pPr algn="r">
              <a:lnSpc>
                <a:spcPts val="4409"/>
              </a:lnSpc>
            </a:pPr>
            <a:r>
              <a:rPr lang="en-US" sz="3150">
                <a:solidFill>
                  <a:srgbClr val="000000"/>
                </a:solidFill>
                <a:latin typeface="Quicksand"/>
              </a:rPr>
              <a:t>Which section of the CMA do you think they were charged against?</a:t>
            </a:r>
          </a:p>
        </p:txBody>
      </p:sp>
      <p:sp>
        <p:nvSpPr>
          <p:cNvPr id="10" name="Freeform 2">
            <a:extLst>
              <a:ext uri="{FF2B5EF4-FFF2-40B4-BE49-F238E27FC236}">
                <a16:creationId xmlns:a16="http://schemas.microsoft.com/office/drawing/2014/main" id="{666EB4CE-E5C8-0D10-02EF-8E6AD9639483}"/>
              </a:ext>
            </a:extLst>
          </p:cNvPr>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6"/>
            <a:stretch>
              <a:fillRect/>
            </a:stretch>
          </a:blipFill>
        </p:spPr>
        <p:txBody>
          <a:bodyPr/>
          <a:lstStyle/>
          <a:p>
            <a:endParaRPr lang="en-GB"/>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3"/>
            <a:stretch>
              <a:fillRect/>
            </a:stretch>
          </a:blipFill>
        </p:spPr>
        <p:txBody>
          <a:bodyPr/>
          <a:lstStyle/>
          <a:p>
            <a:endParaRPr lang="en-GB"/>
          </a:p>
        </p:txBody>
      </p:sp>
      <p:sp>
        <p:nvSpPr>
          <p:cNvPr id="3" name="Freeform 3"/>
          <p:cNvSpPr/>
          <p:nvPr/>
        </p:nvSpPr>
        <p:spPr>
          <a:xfrm>
            <a:off x="9400072" y="2653871"/>
            <a:ext cx="3683128" cy="6234948"/>
          </a:xfrm>
          <a:custGeom>
            <a:avLst/>
            <a:gdLst/>
            <a:ahLst/>
            <a:cxnLst/>
            <a:rect l="l" t="t" r="r" b="b"/>
            <a:pathLst>
              <a:path w="3683128" h="6234948">
                <a:moveTo>
                  <a:pt x="0" y="0"/>
                </a:moveTo>
                <a:lnTo>
                  <a:pt x="3683128" y="0"/>
                </a:lnTo>
                <a:lnTo>
                  <a:pt x="3683128" y="6234948"/>
                </a:lnTo>
                <a:lnTo>
                  <a:pt x="0" y="6234948"/>
                </a:lnTo>
                <a:lnTo>
                  <a:pt x="0" y="0"/>
                </a:lnTo>
                <a:close/>
              </a:path>
            </a:pathLst>
          </a:custGeom>
          <a:blipFill>
            <a:blip r:embed="rId4"/>
            <a:stretch>
              <a:fillRect/>
            </a:stretch>
          </a:blipFill>
        </p:spPr>
        <p:txBody>
          <a:bodyPr/>
          <a:lstStyle/>
          <a:p>
            <a:endParaRPr lang="en-GB"/>
          </a:p>
        </p:txBody>
      </p:sp>
      <p:sp>
        <p:nvSpPr>
          <p:cNvPr id="4" name="Freeform 4"/>
          <p:cNvSpPr/>
          <p:nvPr/>
        </p:nvSpPr>
        <p:spPr>
          <a:xfrm>
            <a:off x="13257542" y="2650125"/>
            <a:ext cx="3598920" cy="6238694"/>
          </a:xfrm>
          <a:custGeom>
            <a:avLst/>
            <a:gdLst/>
            <a:ahLst/>
            <a:cxnLst/>
            <a:rect l="l" t="t" r="r" b="b"/>
            <a:pathLst>
              <a:path w="3598920" h="6238694">
                <a:moveTo>
                  <a:pt x="0" y="0"/>
                </a:moveTo>
                <a:lnTo>
                  <a:pt x="3598920" y="0"/>
                </a:lnTo>
                <a:lnTo>
                  <a:pt x="3598920" y="6238694"/>
                </a:lnTo>
                <a:lnTo>
                  <a:pt x="0" y="6238694"/>
                </a:lnTo>
                <a:lnTo>
                  <a:pt x="0" y="0"/>
                </a:lnTo>
                <a:close/>
              </a:path>
            </a:pathLst>
          </a:custGeom>
          <a:blipFill>
            <a:blip r:embed="rId5"/>
            <a:stretch>
              <a:fillRect/>
            </a:stretch>
          </a:blipFill>
        </p:spPr>
        <p:txBody>
          <a:bodyPr/>
          <a:lstStyle/>
          <a:p>
            <a:endParaRPr lang="en-GB" dirty="0"/>
          </a:p>
        </p:txBody>
      </p:sp>
      <p:sp>
        <p:nvSpPr>
          <p:cNvPr id="5" name="TextBox 5"/>
          <p:cNvSpPr txBox="1"/>
          <p:nvPr/>
        </p:nvSpPr>
        <p:spPr>
          <a:xfrm>
            <a:off x="2022585" y="295344"/>
            <a:ext cx="13954887" cy="1309356"/>
          </a:xfrm>
          <a:prstGeom prst="rect">
            <a:avLst/>
          </a:prstGeom>
        </p:spPr>
        <p:txBody>
          <a:bodyPr lIns="0" tIns="0" rIns="0" bIns="0" rtlCol="0" anchor="t">
            <a:spAutoFit/>
          </a:bodyPr>
          <a:lstStyle/>
          <a:p>
            <a:pPr algn="ctr">
              <a:lnSpc>
                <a:spcPts val="10780"/>
              </a:lnSpc>
            </a:pPr>
            <a:r>
              <a:rPr lang="en-US" sz="7700" spc="323">
                <a:solidFill>
                  <a:srgbClr val="000000"/>
                </a:solidFill>
                <a:latin typeface="Quicksand Bold"/>
              </a:rPr>
              <a:t>Court in the Act</a:t>
            </a:r>
          </a:p>
        </p:txBody>
      </p:sp>
      <p:sp>
        <p:nvSpPr>
          <p:cNvPr id="6" name="TextBox 6"/>
          <p:cNvSpPr txBox="1"/>
          <p:nvPr/>
        </p:nvSpPr>
        <p:spPr>
          <a:xfrm>
            <a:off x="1609859" y="2587196"/>
            <a:ext cx="6560532" cy="5324475"/>
          </a:xfrm>
          <a:prstGeom prst="rect">
            <a:avLst/>
          </a:prstGeom>
        </p:spPr>
        <p:txBody>
          <a:bodyPr lIns="0" tIns="0" rIns="0" bIns="0" rtlCol="0" anchor="t">
            <a:spAutoFit/>
          </a:bodyPr>
          <a:lstStyle/>
          <a:p>
            <a:pPr algn="ctr">
              <a:lnSpc>
                <a:spcPts val="4200"/>
              </a:lnSpc>
            </a:pPr>
            <a:r>
              <a:rPr lang="en-US" sz="3000">
                <a:solidFill>
                  <a:srgbClr val="000000"/>
                </a:solidFill>
                <a:latin typeface="Quicksand Medium"/>
              </a:rPr>
              <a:t>How well do you know the Computer Misuse Act 1990? Put your knowledge and your instincts to the test in a series of scenarios and take on the role of the judge in Court in the Act. Send in the next defendant!</a:t>
            </a:r>
          </a:p>
          <a:p>
            <a:pPr algn="ctr">
              <a:lnSpc>
                <a:spcPts val="4200"/>
              </a:lnSpc>
            </a:pPr>
            <a:endParaRPr lang="en-US" sz="3000">
              <a:solidFill>
                <a:srgbClr val="000000"/>
              </a:solidFill>
              <a:latin typeface="Quicksand Medium"/>
            </a:endParaRPr>
          </a:p>
          <a:p>
            <a:pPr algn="ctr">
              <a:lnSpc>
                <a:spcPts val="4200"/>
              </a:lnSpc>
            </a:pPr>
            <a:r>
              <a:rPr lang="en-US" sz="3000">
                <a:solidFill>
                  <a:srgbClr val="000000"/>
                </a:solidFill>
                <a:latin typeface="Quicksand Medium"/>
              </a:rPr>
              <a:t>https://cybergamesuk.com/court-in-the-act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1745</Words>
  <Application>Microsoft Office PowerPoint</Application>
  <PresentationFormat>Custom</PresentationFormat>
  <Paragraphs>184</Paragraphs>
  <Slides>17</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Aptos</vt:lpstr>
      <vt:lpstr>Quicksand</vt:lpstr>
      <vt:lpstr>Calibri</vt:lpstr>
      <vt:lpstr>Arial</vt:lpstr>
      <vt:lpstr>Quicksand Bold</vt:lpstr>
      <vt:lpstr>Quicksand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Laws and Regulations V2</dc:title>
  <cp:lastModifiedBy>Helen Jones</cp:lastModifiedBy>
  <cp:revision>5</cp:revision>
  <dcterms:created xsi:type="dcterms:W3CDTF">2006-08-16T00:00:00Z</dcterms:created>
  <dcterms:modified xsi:type="dcterms:W3CDTF">2023-12-21T11:53:08Z</dcterms:modified>
  <dc:identifier>DAF0EPU2VK8</dc:identifier>
</cp:coreProperties>
</file>