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2" r:id="rId15"/>
    <p:sldId id="270" r:id="rId16"/>
    <p:sldId id="258" r:id="rId17"/>
    <p:sldId id="271" r:id="rId18"/>
    <p:sldId id="273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25894A-FF55-4313-3D5F-B9B0A1C8FCBB}" v="6" dt="2025-04-23T14:03:09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5EDA6-FF2F-4BEA-8629-B8EDE45CEC07}" type="datetimeFigureOut">
              <a:rPr lang="hu-HU" smtClean="0"/>
              <a:t>2025. 10. 21.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7E43E-81E2-472E-9430-6D46202710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004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971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932F8-97A6-FD11-93D4-590CE48C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5CDC7-541F-D609-378B-F939EA248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CFD51-57DF-6702-2B42-5ECCE9FDE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1D760-7695-EDB9-88A4-40002C45F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461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AC67E-3E07-209F-4F4B-7C0D6FBE5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78E8D-408A-B12E-BA81-4FE59E215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43DE5-8968-AD3A-5C51-692BEA7E7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01009-CABA-174B-6F84-972B2C313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181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A83C-554B-EB9D-ECD7-658F59B9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7488D-AFE2-1BE7-E17F-EF502C875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74DB6-665C-4C80-0321-3FACB0801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7FD8D-1AFA-0924-146B-FC73BE048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53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1F16D-8737-5CBE-6750-08B5E8B1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35A96-E911-750B-1C69-8EDB6C5C7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0A9857-0DFC-E905-EDE2-23EBD6A1D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41BA5-EC15-02DF-A6A6-B82C7E310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049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57D57-C4FF-8E0F-75C9-774415684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8B9A1-C7EE-DB60-E187-465626020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24EEE-16D0-63AE-93B3-6BA59349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CF1E6-B5D5-89C6-7635-A852F5CB5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163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F747-52B1-EDF4-E349-E963DD4FA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A4197-A77B-CAD6-B4C3-7629A23C1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E0424-3C76-77BD-E087-70E80BB47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ABFA3-2CC2-72E2-B9CD-B99CBA06C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152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CF19-0BB7-C04D-8E19-C738052B6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8E1D84-7301-F5D7-A517-EE68F3E99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1E136-51A6-CD1C-AD41-38CEFA4BB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11B3A-9ACF-AE5F-987B-DCB04C0E8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881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AFED3-EA20-A5B4-F528-06898F71E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AF1AA-166C-E4C0-C503-78C2389AA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EC1CD-7182-8434-4E4D-1394DCEC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67C3C-3D58-A48A-A8F9-BEBBF7D1A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400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4F9A1-556E-EA0E-AC39-A50D00B43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F9F15-22A5-24D6-3291-73DB78C49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FEBEA-A296-682A-2278-96979C4E6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A7FD8-619D-5A5B-F7F4-37CE99F7A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E43E-81E2-472E-9430-6D462027104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111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4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B1FA652-C2A7-1841-90CC-F8E9F62B05EF}"/>
              </a:ext>
            </a:extLst>
          </p:cNvPr>
          <p:cNvSpPr txBox="1"/>
          <p:nvPr/>
        </p:nvSpPr>
        <p:spPr>
          <a:xfrm>
            <a:off x="307468" y="1886115"/>
            <a:ext cx="559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The Cyber Security Body Of Knowledge</a:t>
            </a:r>
          </a:p>
        </p:txBody>
      </p:sp>
      <p:pic>
        <p:nvPicPr>
          <p:cNvPr id="19" name="Picture 18" descr="A black and red logo&#10;&#10;Description automatically generated">
            <a:extLst>
              <a:ext uri="{FF2B5EF4-FFF2-40B4-BE49-F238E27FC236}">
                <a16:creationId xmlns:a16="http://schemas.microsoft.com/office/drawing/2014/main" id="{53A37F58-622D-2526-DA8A-75CC845B7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3" y="275773"/>
            <a:ext cx="5155288" cy="17315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FAFC48-5352-B7F8-877D-9240D08F1B51}"/>
              </a:ext>
            </a:extLst>
          </p:cNvPr>
          <p:cNvSpPr/>
          <p:nvPr/>
        </p:nvSpPr>
        <p:spPr>
          <a:xfrm>
            <a:off x="0" y="2737623"/>
            <a:ext cx="8034381" cy="3290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0B3B4F-E9CC-025E-CD5D-4963DFFDE272}"/>
              </a:ext>
            </a:extLst>
          </p:cNvPr>
          <p:cNvSpPr/>
          <p:nvPr/>
        </p:nvSpPr>
        <p:spPr>
          <a:xfrm>
            <a:off x="11381838" y="5808750"/>
            <a:ext cx="72225" cy="79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7C065F-128D-9885-4A81-21BB4B7EDDCC}"/>
              </a:ext>
            </a:extLst>
          </p:cNvPr>
          <p:cNvGrpSpPr/>
          <p:nvPr/>
        </p:nvGrpSpPr>
        <p:grpSpPr>
          <a:xfrm>
            <a:off x="8771022" y="564621"/>
            <a:ext cx="2735180" cy="2443273"/>
            <a:chOff x="6212114" y="762921"/>
            <a:chExt cx="5341257" cy="49557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312743-6CEA-D41A-BA39-04EBF0DDD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780" y="762921"/>
              <a:ext cx="5164591" cy="44708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6191BD-F134-FBCA-7B2A-2D4FC2E36D8E}"/>
                </a:ext>
              </a:extLst>
            </p:cNvPr>
            <p:cNvSpPr/>
            <p:nvPr/>
          </p:nvSpPr>
          <p:spPr>
            <a:xfrm>
              <a:off x="6212114" y="4804228"/>
              <a:ext cx="914400" cy="914400"/>
            </a:xfrm>
            <a:prstGeom prst="rect">
              <a:avLst/>
            </a:prstGeom>
            <a:solidFill>
              <a:srgbClr val="E4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A4B92F-3451-A788-88FD-BFEB28498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6626"/>
            <a:ext cx="7916780" cy="163286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008B9-0210-D552-6828-E02C0B153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20449"/>
            <a:ext cx="7916779" cy="13910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0D1A9DD4-0A87-9C4D-3AC0-A2A6B2C1C313}"/>
              </a:ext>
            </a:extLst>
          </p:cNvPr>
          <p:cNvSpPr txBox="1">
            <a:spLocks/>
          </p:cNvSpPr>
          <p:nvPr/>
        </p:nvSpPr>
        <p:spPr>
          <a:xfrm>
            <a:off x="8177462" y="5727032"/>
            <a:ext cx="3132221" cy="81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dirty="0">
              <a:solidFill>
                <a:schemeClr val="tx1"/>
              </a:solidFill>
            </a:endParaRPr>
          </a:p>
          <a:p>
            <a:pPr algn="r"/>
            <a:r>
              <a:rPr lang="en-GB" sz="2400" b="1" dirty="0">
                <a:solidFill>
                  <a:schemeClr val="tx1"/>
                </a:solidFill>
              </a:rPr>
              <a:t>contact@cybok.org</a:t>
            </a:r>
          </a:p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</a:rPr>
              <a:t>www.cybok.org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8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8519-ABB2-A1CE-D48F-EC6F4F55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42874-93A9-B6D7-89B5-CD637931A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D1631-FDD2-59DD-9F41-451F75D2E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61B72-05E5-ACF4-8A25-16340D4028AE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EB2C376F-62D7-CF15-1B73-A838959AA2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4F48-F5A5-16DD-B4BE-106C1865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86C68-4CD8-57ED-E5E6-FDB63353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A20EA-4404-4A61-1822-40C6F8034691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EBBE463D-4DA1-D8BB-9E87-99AFDE802A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9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5A45E-1B6E-903D-626A-2DF719163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28818-2C73-5CE2-C7DB-CF2926BC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2A4F4E-6E2A-C9AC-4252-919CEA222CD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D6A01D40-4ED5-94D4-8BFA-4F7A6C480F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3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3F1282D3-9611-74DE-361B-D974B98116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09" y="2899610"/>
            <a:ext cx="8189382" cy="27071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39E7FB-EF64-66C4-290A-9EF302F7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942" y="1496093"/>
            <a:ext cx="8426116" cy="1325563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55009B-1704-71F7-A74F-9DAE53F2E39E}"/>
              </a:ext>
            </a:extLst>
          </p:cNvPr>
          <p:cNvSpPr txBox="1">
            <a:spLocks/>
          </p:cNvSpPr>
          <p:nvPr/>
        </p:nvSpPr>
        <p:spPr>
          <a:xfrm>
            <a:off x="8177462" y="5727032"/>
            <a:ext cx="3132221" cy="81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dirty="0">
              <a:solidFill>
                <a:schemeClr val="tx1"/>
              </a:solidFill>
            </a:endParaRPr>
          </a:p>
          <a:p>
            <a:pPr algn="r"/>
            <a:r>
              <a:rPr lang="en-GB" sz="2400" b="1" dirty="0">
                <a:solidFill>
                  <a:schemeClr val="tx1"/>
                </a:solidFill>
              </a:rPr>
              <a:t>contact@cybok.org</a:t>
            </a:r>
          </a:p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</a:rPr>
              <a:t>www.cybok.org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4D6BD-FA39-2FDF-13C5-6792F0889DDF}"/>
              </a:ext>
            </a:extLst>
          </p:cNvPr>
          <p:cNvSpPr/>
          <p:nvPr/>
        </p:nvSpPr>
        <p:spPr>
          <a:xfrm>
            <a:off x="11381838" y="5808750"/>
            <a:ext cx="72225" cy="79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6F36-0A46-323D-686F-990C5999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1CC3-A3D8-EB1E-6296-87A9FE08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C5FD11-AC67-8253-5828-DD4E76DF2CE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708D7E7F-705F-D0BE-831D-D99DCD4AE5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EA1C-154E-A012-C7C7-2BBCAAFE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DA822-97C7-5EF2-8B9A-AE340F8F3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3CF61E-5873-D55A-4B27-E52D63EE8416}"/>
              </a:ext>
            </a:extLst>
          </p:cNvPr>
          <p:cNvSpPr/>
          <p:nvPr/>
        </p:nvSpPr>
        <p:spPr>
          <a:xfrm>
            <a:off x="697796" y="1705983"/>
            <a:ext cx="108320" cy="4406060"/>
          </a:xfrm>
          <a:prstGeom prst="rect">
            <a:avLst/>
          </a:prstGeom>
          <a:gradFill>
            <a:gsLst>
              <a:gs pos="0">
                <a:srgbClr val="E4F5FF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219D4AC7-0459-0588-496B-2E35BCF2E5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50" y="207559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6FE3-3C36-BFA2-4CBB-B2D1B993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71857-1066-789E-55DB-E3D5E38AD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8308F-79D9-BC56-448E-1F8C90ABC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531D9B-964A-7A86-B296-6117797E54A0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562D65F-E0C5-CE48-C576-14C2E0867B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6FE3-3C36-BFA2-4CBB-B2D1B993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71857-1066-789E-55DB-E3D5E38AD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8308F-79D9-BC56-448E-1F8C90ABC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531D9B-964A-7A86-B296-6117797E54A0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562D65F-E0C5-CE48-C576-14C2E0867B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8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04B6-0D1F-D6D1-B4A6-1F757EA8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08584-F876-034D-6A2F-A9EA623AD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A897F-B419-8348-5D80-9AEAA8B2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BB995-79BB-C4F7-3770-E6C9C2337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22320-1615-1DC7-15B9-43F9305F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98070-C52F-4D1B-A000-5A31475C22A6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red logo&#10;&#10;Description automatically generated">
            <a:extLst>
              <a:ext uri="{FF2B5EF4-FFF2-40B4-BE49-F238E27FC236}">
                <a16:creationId xmlns:a16="http://schemas.microsoft.com/office/drawing/2014/main" id="{8B9626A3-BA04-456E-30B5-362C388092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3399-0AB7-BFD9-98F3-596DDDFF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FB800B-1ACF-48B6-5462-17192ABE516C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3174E04D-1868-2A7F-6EC4-7970675D82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A36ECD-0EC4-9C1C-F09C-5E489DDF0AA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CA8BEA64-3DD3-A061-9188-79C7E3FE12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1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51F9-0F2B-6456-AF5C-BDF32526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2179-90C0-D497-5D2A-05961C08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E44CA-8261-27FB-B503-C94C71799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9AF421-9425-40BE-EC1C-0BCE72602FBD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DAD4A6DD-334D-3B5F-2C3D-7D7BAC4450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66BB8-C494-E393-7FCC-8ADD1AB9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BF9CE-30F0-305E-8264-3F5C0B465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Thurnay@protonmail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F75E-4494-84E4-B9AD-34A540D27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CyBOK e-Book:</a:t>
            </a:r>
            <a:br>
              <a:rPr lang="hu-HU" dirty="0"/>
            </a:br>
            <a:r>
              <a:rPr lang="hu-HU" dirty="0"/>
              <a:t>Feasibility Study</a:t>
            </a:r>
            <a:endParaRPr lang="hu-HU" dirty="0">
              <a:cs typeface="Robot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8D0EE-9322-62A4-6172-DF256989B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>
                <a:latin typeface="Roboto"/>
                <a:ea typeface="Roboto"/>
                <a:cs typeface="Roboto"/>
              </a:rPr>
              <a:t>Lőrinc Thurnay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78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FD557-AF58-0D55-42D4-65FF7EAA1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device with black text&#10;&#10;AI-generated content may be incorrect.">
            <a:extLst>
              <a:ext uri="{FF2B5EF4-FFF2-40B4-BE49-F238E27FC236}">
                <a16:creationId xmlns:a16="http://schemas.microsoft.com/office/drawing/2014/main" id="{A31E463F-5D3F-B372-551A-7B0147A49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328474"/>
            <a:ext cx="4214540" cy="5672831"/>
          </a:xfrm>
          <a:prstGeom prst="rect">
            <a:avLst/>
          </a:prstGeom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FFF77D2A-F652-D4D1-9DB2-764629BC3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E38A0B-EEC8-90EC-9FE5-C3A38FC5D4D7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</a:p>
          <a:p>
            <a:r>
              <a:rPr lang="hu-HU" sz="1800" dirty="0"/>
              <a:t>Hypertext with formatting and structure</a:t>
            </a:r>
          </a:p>
          <a:p>
            <a:r>
              <a:rPr lang="hu-HU" sz="1800" dirty="0"/>
              <a:t>Customizable typesetting</a:t>
            </a:r>
          </a:p>
          <a:p>
            <a:r>
              <a:rPr lang="hu-HU" sz="1800" dirty="0"/>
              <a:t>Math</a:t>
            </a:r>
          </a:p>
          <a:p>
            <a:r>
              <a:rPr lang="hu-HU" sz="1800" dirty="0"/>
              <a:t>Pictures</a:t>
            </a:r>
          </a:p>
          <a:p>
            <a:r>
              <a:rPr lang="hu-HU" sz="1800" dirty="0"/>
              <a:t>Navigation</a:t>
            </a:r>
          </a:p>
        </p:txBody>
      </p:sp>
      <p:pic>
        <p:nvPicPr>
          <p:cNvPr id="7" name="Picture 6" descr="A black logo with a smile&#10;&#10;AI-generated content may be incorrect.">
            <a:extLst>
              <a:ext uri="{FF2B5EF4-FFF2-40B4-BE49-F238E27FC236}">
                <a16:creationId xmlns:a16="http://schemas.microsoft.com/office/drawing/2014/main" id="{2FBEE63D-1F8D-2227-7A4A-E8C16CD3C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B34B075-D987-6E50-C06D-D95503894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2E6F0-48AB-D5E2-4479-4D4D9BFF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ular device with text on it&#10;&#10;AI-generated content may be incorrect.">
            <a:extLst>
              <a:ext uri="{FF2B5EF4-FFF2-40B4-BE49-F238E27FC236}">
                <a16:creationId xmlns:a16="http://schemas.microsoft.com/office/drawing/2014/main" id="{D4307F35-8836-265A-E1B9-7991A824B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328474"/>
            <a:ext cx="4275634" cy="5672831"/>
          </a:xfrm>
          <a:prstGeom prst="rect">
            <a:avLst/>
          </a:prstGeom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C9FC99A7-89BF-DDC6-B187-61C326D1C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9C26D2-3CAA-0812-7B44-35ADAFAF0A4F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720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</a:p>
          <a:p>
            <a:r>
              <a:rPr lang="hu-HU" sz="1800" dirty="0"/>
              <a:t>Hypertext with formatting and structure</a:t>
            </a:r>
          </a:p>
          <a:p>
            <a:r>
              <a:rPr lang="hu-HU" sz="1800" dirty="0"/>
              <a:t>Customizable typesetting</a:t>
            </a:r>
          </a:p>
          <a:p>
            <a:r>
              <a:rPr lang="hu-HU" sz="1800" dirty="0"/>
              <a:t>Math</a:t>
            </a:r>
          </a:p>
          <a:p>
            <a:r>
              <a:rPr lang="hu-HU" sz="1800" dirty="0"/>
              <a:t>Pictures</a:t>
            </a:r>
          </a:p>
          <a:p>
            <a:r>
              <a:rPr lang="hu-HU" sz="1800" dirty="0"/>
              <a:t>Navigation</a:t>
            </a:r>
          </a:p>
          <a:p>
            <a:r>
              <a:rPr lang="hu-HU" sz="1800" dirty="0"/>
              <a:t>Pop-up footnotes &amp; bibliography</a:t>
            </a:r>
          </a:p>
          <a:p>
            <a:r>
              <a:rPr lang="hu-HU" sz="1800" dirty="0"/>
              <a:t>Highlights, note taking</a:t>
            </a:r>
          </a:p>
          <a:p>
            <a:r>
              <a:rPr lang="hu-HU" sz="1800" dirty="0"/>
              <a:t>Bookmarks...</a:t>
            </a:r>
          </a:p>
        </p:txBody>
      </p:sp>
      <p:pic>
        <p:nvPicPr>
          <p:cNvPr id="7" name="Picture 6" descr="A black logo with a smile&#10;&#10;AI-generated content may be incorrect.">
            <a:extLst>
              <a:ext uri="{FF2B5EF4-FFF2-40B4-BE49-F238E27FC236}">
                <a16:creationId xmlns:a16="http://schemas.microsoft.com/office/drawing/2014/main" id="{CCB39369-894C-9309-8E34-06F6DD0CD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08C7BBD-2609-96BA-9DF8-CBAD7CEFF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1DFA5-30A8-5555-929F-1710B8E14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326637-6933-F7BF-D900-5960589E8926}"/>
              </a:ext>
            </a:extLst>
          </p:cNvPr>
          <p:cNvSpPr txBox="1">
            <a:spLocks/>
          </p:cNvSpPr>
          <p:nvPr/>
        </p:nvSpPr>
        <p:spPr>
          <a:xfrm>
            <a:off x="6276512" y="1526958"/>
            <a:ext cx="5915488" cy="437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22 knowledge areas and 3 supplementary guides</a:t>
            </a:r>
          </a:p>
          <a:p>
            <a:r>
              <a:rPr lang="hu-HU" sz="1800" dirty="0"/>
              <a:t>Built on the CyBOK Wiki codebase</a:t>
            </a:r>
          </a:p>
          <a:p>
            <a:r>
              <a:rPr lang="hu-HU" sz="1800" dirty="0"/>
              <a:t>Proof-of-concept – lots to iron out</a:t>
            </a:r>
          </a:p>
          <a:p>
            <a:r>
              <a:rPr lang="hu-HU" sz="1800" dirty="0"/>
              <a:t>Technically feasible</a:t>
            </a:r>
          </a:p>
          <a:p>
            <a:endParaRPr lang="hu-HU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621929-BB90-9937-0214-181B2E49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240" y="365125"/>
            <a:ext cx="5565560" cy="1325563"/>
          </a:xfrm>
        </p:spPr>
        <p:txBody>
          <a:bodyPr/>
          <a:lstStyle/>
          <a:p>
            <a:r>
              <a:rPr lang="hu-HU" dirty="0"/>
              <a:t>Feasibility study</a:t>
            </a:r>
          </a:p>
        </p:txBody>
      </p:sp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1B40942-A10A-4FF4-5D0D-C81A48AA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69" y="3075654"/>
            <a:ext cx="3449731" cy="3051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77CE9-6857-0CC0-5F8C-599117A55CF3}"/>
              </a:ext>
            </a:extLst>
          </p:cNvPr>
          <p:cNvSpPr txBox="1"/>
          <p:nvPr/>
        </p:nvSpPr>
        <p:spPr>
          <a:xfrm>
            <a:off x="9707531" y="5307954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/>
              <a:t>SW stack of CyBOK e-book</a:t>
            </a:r>
          </a:p>
          <a:p>
            <a:r>
              <a:rPr lang="hu-HU" sz="1000" dirty="0"/>
              <a:t>Prototype software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011777BB-01F7-BF26-2433-26F79A7E994A}"/>
              </a:ext>
            </a:extLst>
          </p:cNvPr>
          <p:cNvSpPr/>
          <p:nvPr/>
        </p:nvSpPr>
        <p:spPr>
          <a:xfrm>
            <a:off x="5741267" y="3075654"/>
            <a:ext cx="1918666" cy="1405154"/>
          </a:xfrm>
          <a:prstGeom prst="verticalScrol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3FD85E-36AE-9B2B-23C0-3AC0CECBE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56" y="3956614"/>
            <a:ext cx="942975" cy="392906"/>
          </a:xfrm>
          <a:prstGeom prst="rect">
            <a:avLst/>
          </a:prstGeom>
        </p:spPr>
      </p:pic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B52D440-C8E4-1E05-B123-168A12022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17" y="3460871"/>
            <a:ext cx="1085054" cy="36445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FE31CB-26E8-A092-AF9E-F820AD911EA2}"/>
              </a:ext>
            </a:extLst>
          </p:cNvPr>
          <p:cNvCxnSpPr>
            <a:cxnSpLocks/>
          </p:cNvCxnSpPr>
          <p:nvPr/>
        </p:nvCxnSpPr>
        <p:spPr>
          <a:xfrm>
            <a:off x="7485507" y="3833108"/>
            <a:ext cx="45834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 shot of a device&#10;&#10;AI-generated content may be incorrect.">
            <a:extLst>
              <a:ext uri="{FF2B5EF4-FFF2-40B4-BE49-F238E27FC236}">
                <a16:creationId xmlns:a16="http://schemas.microsoft.com/office/drawing/2014/main" id="{745DB2DA-4772-676E-1634-465788BB9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328474"/>
            <a:ext cx="4263977" cy="55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E16483-86A7-DC1C-DD15-06B5A5FC9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474" y="365125"/>
            <a:ext cx="5648325" cy="1325563"/>
          </a:xfrm>
        </p:spPr>
        <p:txBody>
          <a:bodyPr/>
          <a:lstStyle/>
          <a:p>
            <a:r>
              <a:rPr lang="hu-HU" dirty="0"/>
              <a:t>The case for e-books</a:t>
            </a:r>
            <a:endParaRPr lang="en-GB" dirty="0"/>
          </a:p>
        </p:txBody>
      </p:sp>
      <p:pic>
        <p:nvPicPr>
          <p:cNvPr id="2" name="Picture 1" descr="A screen shot of a device&#10;&#10;AI-generated content may be incorrect.">
            <a:extLst>
              <a:ext uri="{FF2B5EF4-FFF2-40B4-BE49-F238E27FC236}">
                <a16:creationId xmlns:a16="http://schemas.microsoft.com/office/drawing/2014/main" id="{2D350255-D6AE-4782-0D19-BF136A885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328474"/>
            <a:ext cx="4263977" cy="557517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C00B30-64E9-09E6-EB80-E905DBB61845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E-Readers: $7b global market</a:t>
            </a:r>
            <a:r>
              <a:rPr lang="hu-HU" sz="1800" baseline="30000" dirty="0"/>
              <a:t>1</a:t>
            </a:r>
          </a:p>
          <a:p>
            <a:r>
              <a:rPr lang="hu-HU" sz="1800" dirty="0"/>
              <a:t>30% of Americans read e-books</a:t>
            </a:r>
            <a:r>
              <a:rPr lang="hu-HU" sz="1800" baseline="30000" dirty="0"/>
              <a:t>2</a:t>
            </a:r>
          </a:p>
          <a:p>
            <a:r>
              <a:rPr lang="hu-HU" sz="1800" dirty="0"/>
              <a:t>Devices designed for reading</a:t>
            </a:r>
          </a:p>
          <a:p>
            <a:pPr lvl="1"/>
            <a:r>
              <a:rPr lang="hu-HU" sz="1400" dirty="0"/>
              <a:t>Paper-like display</a:t>
            </a:r>
          </a:p>
          <a:p>
            <a:pPr lvl="1"/>
            <a:r>
              <a:rPr lang="hu-HU" sz="1400" dirty="0"/>
              <a:t>Lasts weeks with one charge</a:t>
            </a:r>
          </a:p>
          <a:p>
            <a:pPr lvl="1"/>
            <a:r>
              <a:rPr lang="hu-HU" sz="1400" dirty="0"/>
              <a:t>Sync reading location to smartphone</a:t>
            </a:r>
            <a:endParaRPr lang="hu-HU" sz="1800" dirty="0"/>
          </a:p>
          <a:p>
            <a:pPr lvl="1"/>
            <a:r>
              <a:rPr lang="hu-HU" sz="1400" dirty="0"/>
              <a:t>No UI or app noise</a:t>
            </a:r>
          </a:p>
          <a:p>
            <a:pPr lvl="1"/>
            <a:r>
              <a:rPr lang="hu-HU" sz="1400" dirty="0"/>
              <a:t>Accessibility: text-to-speech, dyslexic-friendly font</a:t>
            </a:r>
          </a:p>
          <a:p>
            <a:r>
              <a:rPr lang="hu-HU" sz="1800" dirty="0"/>
              <a:t>Integrated discovery/delivery ecosystem</a:t>
            </a:r>
          </a:p>
          <a:p>
            <a:pPr lvl="1"/>
            <a:r>
              <a:rPr lang="hu-HU" sz="1400" b="1" dirty="0">
                <a:solidFill>
                  <a:srgbClr val="C00000"/>
                </a:solidFill>
              </a:rPr>
              <a:t>Kindle</a:t>
            </a:r>
            <a:r>
              <a:rPr lang="hu-HU" sz="1400" dirty="0"/>
              <a:t>: does not support ”sale” of free books</a:t>
            </a:r>
            <a:r>
              <a:rPr lang="hu-HU" sz="1400" baseline="30000" dirty="0"/>
              <a:t>3</a:t>
            </a:r>
          </a:p>
          <a:p>
            <a:pPr lvl="1"/>
            <a:r>
              <a:rPr lang="hu-HU" sz="1400" b="1" dirty="0">
                <a:solidFill>
                  <a:schemeClr val="accent4">
                    <a:lumMod val="75000"/>
                  </a:schemeClr>
                </a:solidFill>
              </a:rPr>
              <a:t>Kindle</a:t>
            </a:r>
            <a:r>
              <a:rPr lang="hu-HU" sz="1400" dirty="0"/>
              <a:t>: manual file loading (cable, wifi) or send-by-email method</a:t>
            </a:r>
          </a:p>
          <a:p>
            <a:pPr lvl="1"/>
            <a:r>
              <a:rPr lang="hu-HU" sz="1400" b="1" dirty="0">
                <a:solidFill>
                  <a:schemeClr val="accent6">
                    <a:lumMod val="75000"/>
                  </a:schemeClr>
                </a:solidFill>
              </a:rPr>
              <a:t>Kobo</a:t>
            </a:r>
            <a:r>
              <a:rPr lang="hu-HU" sz="1400" dirty="0"/>
              <a:t>: (dominant in Canada):</a:t>
            </a:r>
            <a:br>
              <a:rPr lang="hu-HU" sz="1400" dirty="0"/>
            </a:br>
            <a:r>
              <a:rPr lang="hu-HU" sz="1400" dirty="0"/>
              <a:t>	Free e-books are and Crown licence is (probably) fine</a:t>
            </a:r>
            <a:r>
              <a:rPr lang="hu-HU" sz="1400" baseline="30000" dirty="0"/>
              <a:t>4,5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D9737-CAF6-B9AE-8C7F-5ADBB1B20F39}"/>
              </a:ext>
            </a:extLst>
          </p:cNvPr>
          <p:cNvSpPr txBox="1"/>
          <p:nvPr/>
        </p:nvSpPr>
        <p:spPr>
          <a:xfrm>
            <a:off x="7089992" y="6211538"/>
            <a:ext cx="4374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700" baseline="30000" dirty="0"/>
              <a:t>1</a:t>
            </a:r>
            <a:r>
              <a:rPr lang="hu-HU" sz="700" dirty="0"/>
              <a:t>https://www.mordorintelligence.com/industry-reports/e-reader-market</a:t>
            </a:r>
          </a:p>
          <a:p>
            <a:pPr algn="r"/>
            <a:r>
              <a:rPr lang="hu-HU" sz="700" baseline="30000" dirty="0"/>
              <a:t>2</a:t>
            </a:r>
            <a:r>
              <a:rPr lang="hu-HU" sz="700" dirty="0"/>
              <a:t>https://www.pewresearch.org/short-reads/2022/01/06/three-in-ten-americans-now-read-e-books</a:t>
            </a:r>
          </a:p>
          <a:p>
            <a:pPr algn="r"/>
            <a:r>
              <a:rPr lang="hu-HU" sz="700" baseline="30000" dirty="0"/>
              <a:t>3</a:t>
            </a:r>
            <a:r>
              <a:rPr lang="hu-HU" sz="700" dirty="0"/>
              <a:t>https://kdp.amazon.com/en_US/help/topic/G200641280</a:t>
            </a:r>
          </a:p>
          <a:p>
            <a:pPr algn="r"/>
            <a:r>
              <a:rPr lang="hu-HU" sz="700" baseline="30000" dirty="0"/>
              <a:t>4</a:t>
            </a:r>
            <a:r>
              <a:rPr lang="hu-HU" sz="700" dirty="0"/>
              <a:t>https://kobowritinglife.zendesk.com/hc/en-us/articles/360059386011-How-to-make-your-book-available-for-free</a:t>
            </a:r>
          </a:p>
          <a:p>
            <a:pPr algn="r"/>
            <a:r>
              <a:rPr lang="hu-HU" sz="700" baseline="30000" dirty="0"/>
              <a:t>5</a:t>
            </a:r>
            <a:r>
              <a:rPr lang="hu-HU" sz="700" dirty="0"/>
              <a:t>https://cdn.kobo.com/merch-assets/writinglife/KOBO/en-US/serviceAgreement.html</a:t>
            </a:r>
          </a:p>
        </p:txBody>
      </p:sp>
    </p:spTree>
    <p:extLst>
      <p:ext uri="{BB962C8B-B14F-4D97-AF65-F5344CB8AC3E}">
        <p14:creationId xmlns:p14="http://schemas.microsoft.com/office/powerpoint/2010/main" val="13995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DB33-2FE7-973F-7993-08F3B401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57418F-CA08-D7C3-582B-2E95809D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474" y="365125"/>
            <a:ext cx="5648325" cy="1325563"/>
          </a:xfrm>
        </p:spPr>
        <p:txBody>
          <a:bodyPr>
            <a:normAutofit/>
          </a:bodyPr>
          <a:lstStyle/>
          <a:p>
            <a:r>
              <a:rPr lang="hu-HU" sz="4000" dirty="0"/>
              <a:t>Open questions</a:t>
            </a:r>
            <a:endParaRPr lang="en-GB" sz="4000" dirty="0"/>
          </a:p>
        </p:txBody>
      </p:sp>
      <p:pic>
        <p:nvPicPr>
          <p:cNvPr id="2" name="Picture 1" descr="A screen shot of a device&#10;&#10;AI-generated content may be incorrect.">
            <a:extLst>
              <a:ext uri="{FF2B5EF4-FFF2-40B4-BE49-F238E27FC236}">
                <a16:creationId xmlns:a16="http://schemas.microsoft.com/office/drawing/2014/main" id="{FC094BB2-3DBB-D147-0B0A-7537E9DF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328474"/>
            <a:ext cx="4263977" cy="557517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B2D2C3-9BFC-9131-3B29-06BDE120CDB6}"/>
              </a:ext>
            </a:extLst>
          </p:cNvPr>
          <p:cNvSpPr txBox="1">
            <a:spLocks/>
          </p:cNvSpPr>
          <p:nvPr/>
        </p:nvSpPr>
        <p:spPr>
          <a:xfrm>
            <a:off x="5744382" y="1423018"/>
            <a:ext cx="5915488" cy="4844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Segmentation</a:t>
            </a:r>
          </a:p>
          <a:p>
            <a:pPr lvl="1"/>
            <a:r>
              <a:rPr lang="hu-HU" sz="1400" dirty="0"/>
              <a:t>For this study, each KA is a separate e-book.</a:t>
            </a:r>
          </a:p>
          <a:p>
            <a:pPr lvl="1"/>
            <a:r>
              <a:rPr lang="hu-HU" sz="1400" dirty="0"/>
              <a:t>Whole CyBOK as one ebook?</a:t>
            </a:r>
            <a:endParaRPr lang="hu-HU" sz="1400" b="1" dirty="0"/>
          </a:p>
          <a:p>
            <a:pPr lvl="1"/>
            <a:r>
              <a:rPr lang="hu-HU" sz="1400" dirty="0"/>
              <a:t>5 KA groups as separate ebooks?</a:t>
            </a:r>
          </a:p>
          <a:p>
            <a:pPr lvl="1"/>
            <a:r>
              <a:rPr lang="hu-HU" sz="1400" dirty="0"/>
              <a:t>Size, navigation</a:t>
            </a:r>
          </a:p>
          <a:p>
            <a:r>
              <a:rPr lang="hu-HU" sz="1800" dirty="0"/>
              <a:t>Interactive behavior:</a:t>
            </a:r>
          </a:p>
          <a:p>
            <a:pPr lvl="1"/>
            <a:r>
              <a:rPr lang="hu-HU" sz="1400" dirty="0"/>
              <a:t>References, glossaries, notes as pop-ups, or endnotes?</a:t>
            </a:r>
          </a:p>
          <a:p>
            <a:r>
              <a:rPr lang="hu-HU" sz="1800" dirty="0"/>
              <a:t>Chapter numbering?</a:t>
            </a:r>
          </a:p>
          <a:p>
            <a:pPr lvl="1"/>
            <a:endParaRPr lang="hu-HU" sz="1400" dirty="0"/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8C301B88-E75E-A354-24FD-8FCF3262E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597977"/>
              </p:ext>
            </p:extLst>
          </p:nvPr>
        </p:nvGraphicFramePr>
        <p:xfrm>
          <a:off x="5705474" y="3814373"/>
          <a:ext cx="5954396" cy="1736852"/>
        </p:xfrm>
        <a:graphic>
          <a:graphicData uri="http://schemas.openxmlformats.org/drawingml/2006/table">
            <a:tbl>
              <a:tblPr firstRow="1" firstCol="1" bandRow="1"/>
              <a:tblGrid>
                <a:gridCol w="2977198">
                  <a:extLst>
                    <a:ext uri="{9D8B030D-6E8A-4147-A177-3AD203B41FA5}">
                      <a16:colId xmlns:a16="http://schemas.microsoft.com/office/drawing/2014/main" val="2871179245"/>
                    </a:ext>
                  </a:extLst>
                </a:gridCol>
                <a:gridCol w="2977198">
                  <a:extLst>
                    <a:ext uri="{9D8B030D-6E8A-4147-A177-3AD203B41FA5}">
                      <a16:colId xmlns:a16="http://schemas.microsoft.com/office/drawing/2014/main" val="1202848486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PDF original</a:t>
                      </a:r>
                      <a:endParaRPr lang="hu-HU" sz="1100" kern="100" dirty="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100" kern="10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109593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like PDF original</a:t>
                      </a:r>
                      <a:endParaRPr lang="hu-HU" sz="1100" kern="10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...explained in Section </a:t>
                      </a:r>
                      <a:r>
                        <a:rPr lang="hu-HU" sz="1100" u="sng" kern="0" dirty="0">
                          <a:solidFill>
                            <a:srgbClr val="BD2026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hu-HU" sz="1100" kern="100" dirty="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969167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 number and title</a:t>
                      </a:r>
                      <a:endParaRPr lang="hu-HU" sz="1100" kern="10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...explained in Section </a:t>
                      </a:r>
                      <a:r>
                        <a:rPr lang="hu-HU" sz="1100" u="sng" kern="0">
                          <a:solidFill>
                            <a:srgbClr val="BD2026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 "A Characterisation of Adversaries"</a:t>
                      </a: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hu-HU" sz="1100" kern="10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379363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only title</a:t>
                      </a:r>
                      <a:endParaRPr lang="hu-HU" sz="1100" kern="10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...explained in Section </a:t>
                      </a:r>
                      <a:r>
                        <a:rPr lang="hu-HU" sz="1100" u="sng" kern="0">
                          <a:solidFill>
                            <a:srgbClr val="BD2026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"A Characterisation of Adversaries"</a:t>
                      </a:r>
                      <a:r>
                        <a:rPr lang="hu-HU" sz="1100" kern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hu-HU" sz="1100" kern="10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157125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removing </a:t>
                      </a:r>
                      <a:r>
                        <a:rPr lang="hu-HU" sz="1100" i="1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Section</a:t>
                      </a: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prefix</a:t>
                      </a:r>
                      <a:endParaRPr lang="hu-HU" sz="1100" kern="100" dirty="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...explained in </a:t>
                      </a:r>
                      <a:r>
                        <a:rPr lang="hu-HU" sz="1100" u="sng" kern="0" dirty="0">
                          <a:solidFill>
                            <a:srgbClr val="BD2026"/>
                          </a:solidFill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"A Characterisation of Adversaries"</a:t>
                      </a:r>
                      <a:r>
                        <a:rPr lang="hu-HU" sz="1100" kern="0" dirty="0">
                          <a:effectLst/>
                          <a:latin typeface="Roboto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hu-HU" sz="1100" kern="100" dirty="0">
                        <a:effectLst/>
                        <a:latin typeface="Roboto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791683"/>
                  </a:ext>
                </a:extLst>
              </a:tr>
            </a:tbl>
          </a:graphicData>
        </a:graphic>
      </p:graphicFrame>
      <p:pic>
        <p:nvPicPr>
          <p:cNvPr id="4" name="Picture 9">
            <a:extLst>
              <a:ext uri="{FF2B5EF4-FFF2-40B4-BE49-F238E27FC236}">
                <a16:creationId xmlns:a16="http://schemas.microsoft.com/office/drawing/2014/main" id="{B92D57B8-F377-85A7-E221-429D1645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72" y="3814373"/>
            <a:ext cx="18669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D7C7-DD82-8F02-175C-2E81E623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9E11D-0B38-C2A8-EB2A-7ADC54065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247"/>
            <a:ext cx="10515600" cy="4351338"/>
          </a:xfrm>
        </p:spPr>
        <p:txBody>
          <a:bodyPr>
            <a:normAutofit/>
          </a:bodyPr>
          <a:lstStyle/>
          <a:p>
            <a:r>
              <a:rPr lang="hu-HU" sz="2400" dirty="0"/>
              <a:t>Implementation</a:t>
            </a:r>
          </a:p>
          <a:p>
            <a:pPr lvl="1"/>
            <a:r>
              <a:rPr lang="hu-HU" sz="2000" dirty="0"/>
              <a:t>Systemic review of the whole codebase</a:t>
            </a:r>
          </a:p>
          <a:p>
            <a:pPr lvl="1"/>
            <a:r>
              <a:rPr lang="hu-HU" sz="2000" dirty="0"/>
              <a:t>Iterative feedback loop with stakeholders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88D3F2-9A74-136C-4135-66A39CF809ED}"/>
              </a:ext>
            </a:extLst>
          </p:cNvPr>
          <p:cNvSpPr txBox="1">
            <a:spLocks/>
          </p:cNvSpPr>
          <p:nvPr/>
        </p:nvSpPr>
        <p:spPr>
          <a:xfrm>
            <a:off x="838200" y="3006810"/>
            <a:ext cx="76553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hu-HU" i="1" dirty="0"/>
              <a:t>Thank you!</a:t>
            </a:r>
            <a:endParaRPr lang="en-GB" i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7EF884-E4BA-E26F-6C20-5109BB266E9A}"/>
              </a:ext>
            </a:extLst>
          </p:cNvPr>
          <p:cNvSpPr txBox="1">
            <a:spLocks/>
          </p:cNvSpPr>
          <p:nvPr/>
        </p:nvSpPr>
        <p:spPr>
          <a:xfrm>
            <a:off x="838200" y="4467310"/>
            <a:ext cx="7334250" cy="1700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Lőrinc Thurnay </a:t>
            </a:r>
            <a:r>
              <a:rPr lang="hu-HU" sz="1600" i="1" dirty="0"/>
              <a:t>(Lawrence)</a:t>
            </a:r>
            <a:r>
              <a:rPr lang="hu-HU" sz="2000" i="1" dirty="0"/>
              <a:t> </a:t>
            </a:r>
            <a:br>
              <a:rPr lang="hu-HU" dirty="0"/>
            </a:br>
            <a:r>
              <a:rPr lang="hu-HU" sz="2000" dirty="0"/>
              <a:t>research associate</a:t>
            </a:r>
            <a:br>
              <a:rPr lang="hu-HU" sz="2400" dirty="0"/>
            </a:br>
            <a:r>
              <a:rPr lang="en-US" sz="1800" dirty="0"/>
              <a:t>Department for E-Governance and Administration </a:t>
            </a:r>
            <a:endParaRPr lang="hu-HU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800" u="sng" dirty="0">
                <a:hlinkClick r:id="rId2"/>
              </a:rPr>
              <a:t>thurnay@protonmail.com</a:t>
            </a:r>
            <a:r>
              <a:rPr lang="hu-HU" sz="1800" u="sng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800" u="sng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800" u="sng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800" u="sng" dirty="0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677CFCD-33DB-C17D-7EE9-D7550B9E7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467264"/>
            <a:ext cx="3221081" cy="14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E7E42-1E11-E909-70EB-7A6B56103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BBE4D9-476A-4A28-2F1C-19A066AB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9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6F8B2-1E60-805C-01E9-564CB19E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65125"/>
            <a:ext cx="7655329" cy="1325563"/>
          </a:xfrm>
        </p:spPr>
        <p:txBody>
          <a:bodyPr/>
          <a:lstStyle/>
          <a:p>
            <a:r>
              <a:rPr lang="hu-HU" dirty="0"/>
              <a:t>Hi!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4A781-61BA-C2B3-3CFB-6C9E8D60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825625"/>
            <a:ext cx="733425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Lőrinc Thurnay </a:t>
            </a:r>
            <a:r>
              <a:rPr lang="hu-HU" sz="1600" i="1" dirty="0"/>
              <a:t>(Lawrence)</a:t>
            </a:r>
            <a:br>
              <a:rPr lang="hu-HU" sz="1800" dirty="0"/>
            </a:br>
            <a:r>
              <a:rPr lang="hu-HU" sz="2000" dirty="0"/>
              <a:t>research associate</a:t>
            </a:r>
            <a:br>
              <a:rPr lang="hu-HU" sz="2400" dirty="0"/>
            </a:br>
            <a:r>
              <a:rPr lang="en-US" sz="1800" dirty="0"/>
              <a:t>Department for E-Governance and Administration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1600" dirty="0"/>
              <a:t>Research interests: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Open data applications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Open legal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ML/NLP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600" dirty="0"/>
              <a:t>Cyber-security</a:t>
            </a:r>
          </a:p>
          <a:p>
            <a:endParaRPr lang="hu-HU" sz="2400" dirty="0"/>
          </a:p>
          <a:p>
            <a:pPr marL="0" indent="0">
              <a:buNone/>
            </a:pPr>
            <a:r>
              <a:rPr lang="hu-HU" sz="1800" u="sng" dirty="0"/>
              <a:t>thurnay@protonmail.com</a:t>
            </a:r>
            <a:endParaRPr lang="en-GB" sz="1800" u="sng" dirty="0"/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1CB7716-8F1A-D325-9D42-39FB47D6A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59" y="1537608"/>
            <a:ext cx="3221081" cy="14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6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D7C7-DD82-8F02-175C-2E81E623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9E11D-0B38-C2A8-EB2A-7ADC54065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8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CyBOK is &gt;1000 pages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lvl="1" indent="0">
              <a:buNone/>
            </a:pPr>
            <a:r>
              <a:rPr lang="hu-HU" dirty="0"/>
              <a:t>User eXperience</a:t>
            </a:r>
          </a:p>
          <a:p>
            <a:pPr marL="0" lvl="1" indent="0">
              <a:buNone/>
            </a:pPr>
            <a:r>
              <a:rPr lang="en-US" dirty="0"/>
              <a:t>Accessibility</a:t>
            </a:r>
            <a:endParaRPr lang="hu-HU" sz="1800" dirty="0"/>
          </a:p>
          <a:p>
            <a:pPr marL="0" lvl="1" indent="0">
              <a:buNone/>
            </a:pPr>
            <a:r>
              <a:rPr lang="hu-HU" dirty="0"/>
              <a:t>Discoverability</a:t>
            </a:r>
            <a:endParaRPr lang="hu-HU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192A13-0946-2BD8-EF1C-21EFC98D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012" y="125645"/>
            <a:ext cx="4429009" cy="3378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B3574E-676E-A41F-E3C9-7E72D233E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44"/>
          <a:stretch/>
        </p:blipFill>
        <p:spPr>
          <a:xfrm>
            <a:off x="7499013" y="3542053"/>
            <a:ext cx="4429009" cy="3190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48499D-5806-7568-3AF7-8127E1D4F835}"/>
              </a:ext>
            </a:extLst>
          </p:cNvPr>
          <p:cNvSpPr txBox="1"/>
          <p:nvPr/>
        </p:nvSpPr>
        <p:spPr>
          <a:xfrm>
            <a:off x="6924790" y="1745502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DB662-47BC-34CC-7187-2FACD2B3BC44}"/>
              </a:ext>
            </a:extLst>
          </p:cNvPr>
          <p:cNvSpPr txBox="1"/>
          <p:nvPr/>
        </p:nvSpPr>
        <p:spPr>
          <a:xfrm>
            <a:off x="6277203" y="5520709"/>
            <a:ext cx="122180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dirty="0"/>
              <a:t>Wiki</a:t>
            </a:r>
            <a:br>
              <a:rPr lang="hu-HU" dirty="0"/>
            </a:br>
            <a:r>
              <a:rPr lang="hu-HU" sz="1100" dirty="0"/>
              <a:t>(work in progress)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11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6B3D-A55B-DEF0-232B-7501CE30A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E9E88B-B5DC-BA0E-D964-4FC2D74A9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012" y="125645"/>
            <a:ext cx="4429009" cy="3378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6D4FE6-247C-1C3D-FC52-6F91AC22E3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44"/>
          <a:stretch/>
        </p:blipFill>
        <p:spPr>
          <a:xfrm>
            <a:off x="7499013" y="3542053"/>
            <a:ext cx="4429009" cy="3190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2F3A0-DBAF-5650-AD50-3CE097A1D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03" y="276170"/>
            <a:ext cx="4117769" cy="5850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688E48-5A6C-927E-B2E3-E504FECE0BFA}"/>
              </a:ext>
            </a:extLst>
          </p:cNvPr>
          <p:cNvSpPr txBox="1"/>
          <p:nvPr/>
        </p:nvSpPr>
        <p:spPr>
          <a:xfrm>
            <a:off x="4856292" y="546330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e-book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D243A-48A8-D3D3-8228-F1620638FE57}"/>
              </a:ext>
            </a:extLst>
          </p:cNvPr>
          <p:cNvSpPr txBox="1"/>
          <p:nvPr/>
        </p:nvSpPr>
        <p:spPr>
          <a:xfrm>
            <a:off x="6277203" y="5520709"/>
            <a:ext cx="122180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dirty="0"/>
              <a:t>Wiki</a:t>
            </a:r>
            <a:br>
              <a:rPr lang="hu-HU" dirty="0"/>
            </a:br>
            <a:r>
              <a:rPr lang="hu-HU" sz="1100" dirty="0"/>
              <a:t>(work in progress)</a:t>
            </a:r>
            <a:endParaRPr lang="hu-H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554303-351C-52E7-0F51-5D89728319E2}"/>
              </a:ext>
            </a:extLst>
          </p:cNvPr>
          <p:cNvSpPr txBox="1"/>
          <p:nvPr/>
        </p:nvSpPr>
        <p:spPr>
          <a:xfrm>
            <a:off x="6924790" y="1745502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38661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E793B-D3AA-B19B-690F-6E855CA9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2AC1F-741A-D4BF-F2B0-F8A9217D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03" y="276170"/>
            <a:ext cx="4117769" cy="5850612"/>
          </a:xfrm>
          <a:prstGeom prst="rect">
            <a:avLst/>
          </a:prstGeom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39FA8C94-A2CD-9135-3CC3-7B03E122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A2B640-9F76-8EEC-6CCE-C6485A0D4612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  <a:endParaRPr lang="hu-HU" sz="1800" dirty="0"/>
          </a:p>
          <a:p>
            <a:endParaRPr lang="hu-HU" sz="1800" dirty="0"/>
          </a:p>
        </p:txBody>
      </p:sp>
      <p:pic>
        <p:nvPicPr>
          <p:cNvPr id="16" name="Picture 15" descr="A black logo with a smile&#10;&#10;AI-generated content may be incorrect.">
            <a:extLst>
              <a:ext uri="{FF2B5EF4-FFF2-40B4-BE49-F238E27FC236}">
                <a16:creationId xmlns:a16="http://schemas.microsoft.com/office/drawing/2014/main" id="{85F486C0-1710-6B45-5D4D-5391FA594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7597711-DF7F-0BAC-0759-9C6390927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27CA1-6126-D253-A833-9ABA95CA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58AA639C-E0A5-4768-BF8C-9AC02EE80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93A71-5342-9240-8A31-F03B13127B65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</a:p>
          <a:p>
            <a:r>
              <a:rPr lang="hu-HU" sz="1800" dirty="0"/>
              <a:t>Hypertext with formatting and structure</a:t>
            </a:r>
          </a:p>
          <a:p>
            <a:endParaRPr lang="hu-HU" sz="1800" dirty="0"/>
          </a:p>
        </p:txBody>
      </p:sp>
      <p:pic>
        <p:nvPicPr>
          <p:cNvPr id="7" name="Picture 6" descr="A black logo with a smile&#10;&#10;AI-generated content may be incorrect.">
            <a:extLst>
              <a:ext uri="{FF2B5EF4-FFF2-40B4-BE49-F238E27FC236}">
                <a16:creationId xmlns:a16="http://schemas.microsoft.com/office/drawing/2014/main" id="{9FEBA6A5-EC72-957F-CBF6-1FA37ADF1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A6B5B8A-2BF5-D98B-776D-A1D987E41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C53F7576-66EB-2F3A-81D1-985EFAB9D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1" y="337351"/>
            <a:ext cx="4243493" cy="55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B024D-96D4-2DE0-5115-4C60F5C54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B41A9615-6AC3-8176-B492-97D56327E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3A6E1D-01ED-FF7F-DFF9-04A86ED74A1D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</a:p>
          <a:p>
            <a:r>
              <a:rPr lang="hu-HU" sz="1800" dirty="0"/>
              <a:t>Hypertext with formatting and structure</a:t>
            </a:r>
          </a:p>
          <a:p>
            <a:r>
              <a:rPr lang="hu-HU" sz="1800" dirty="0"/>
              <a:t>Customizable typesetting</a:t>
            </a:r>
          </a:p>
        </p:txBody>
      </p:sp>
      <p:pic>
        <p:nvPicPr>
          <p:cNvPr id="7" name="Picture 6" descr="A black logo with a smile&#10;&#10;AI-generated content may be incorrect.">
            <a:extLst>
              <a:ext uri="{FF2B5EF4-FFF2-40B4-BE49-F238E27FC236}">
                <a16:creationId xmlns:a16="http://schemas.microsoft.com/office/drawing/2014/main" id="{8C41A990-D597-B94F-A69E-79ECFD114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35EE4DE-693A-857C-4E6A-4FA0C2375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  <p:pic>
        <p:nvPicPr>
          <p:cNvPr id="3" name="Picture 2" descr="A close-up of a screen&#10;&#10;AI-generated content may be incorrect.">
            <a:extLst>
              <a:ext uri="{FF2B5EF4-FFF2-40B4-BE49-F238E27FC236}">
                <a16:creationId xmlns:a16="http://schemas.microsoft.com/office/drawing/2014/main" id="{2F352EB0-6EF7-BA7B-3D74-FFDA114FA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5" y="328474"/>
            <a:ext cx="4238865" cy="56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128C1-C719-AB65-C533-B9E8E238C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ctangular black and white rectangular object with text&#10;&#10;AI-generated content may be incorrect.">
            <a:extLst>
              <a:ext uri="{FF2B5EF4-FFF2-40B4-BE49-F238E27FC236}">
                <a16:creationId xmlns:a16="http://schemas.microsoft.com/office/drawing/2014/main" id="{A7F1F772-C49A-AD37-4812-70887DCD7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9" y="328474"/>
            <a:ext cx="4259876" cy="5672831"/>
          </a:xfrm>
          <a:prstGeom prst="rect">
            <a:avLst/>
          </a:prstGeom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FCF4410C-081D-D2E9-A541-BBB4D73D4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9E2E0B-2A6C-7B16-C433-5344A7F321E1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</a:p>
          <a:p>
            <a:r>
              <a:rPr lang="hu-HU" sz="1800" dirty="0"/>
              <a:t>Hypertext with formatting and structure</a:t>
            </a:r>
          </a:p>
          <a:p>
            <a:r>
              <a:rPr lang="hu-HU" sz="1800" dirty="0"/>
              <a:t>Customizable typesetting</a:t>
            </a:r>
          </a:p>
          <a:p>
            <a:r>
              <a:rPr lang="hu-HU" sz="1800" dirty="0"/>
              <a:t>Math</a:t>
            </a:r>
          </a:p>
        </p:txBody>
      </p:sp>
      <p:pic>
        <p:nvPicPr>
          <p:cNvPr id="7" name="Picture 6" descr="A black logo with a smile&#10;&#10;AI-generated content may be incorrect.">
            <a:extLst>
              <a:ext uri="{FF2B5EF4-FFF2-40B4-BE49-F238E27FC236}">
                <a16:creationId xmlns:a16="http://schemas.microsoft.com/office/drawing/2014/main" id="{86B731CC-2D47-45D0-1724-8B1187B80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A8B41FA-83E8-04BA-BC65-E32A40E11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A191-01A6-8C4B-78F7-DF62E04E0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ign&#10;&#10;AI-generated content may be incorrect.">
            <a:extLst>
              <a:ext uri="{FF2B5EF4-FFF2-40B4-BE49-F238E27FC236}">
                <a16:creationId xmlns:a16="http://schemas.microsoft.com/office/drawing/2014/main" id="{1AF9F4B1-F42F-8049-D9A1-4EBC8DCE2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328474"/>
            <a:ext cx="4275634" cy="5672831"/>
          </a:xfrm>
          <a:prstGeom prst="rect">
            <a:avLst/>
          </a:prstGeom>
        </p:spPr>
      </p:pic>
      <p:pic>
        <p:nvPicPr>
          <p:cNvPr id="4" name="Picture 3" descr="A green and black logo&#10;&#10;AI-generated content may be incorrect.">
            <a:extLst>
              <a:ext uri="{FF2B5EF4-FFF2-40B4-BE49-F238E27FC236}">
                <a16:creationId xmlns:a16="http://schemas.microsoft.com/office/drawing/2014/main" id="{B028D324-7568-F6B7-2B3F-5111A1AF7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67" y="0"/>
            <a:ext cx="1112835" cy="14867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C93A47-2374-9E9B-8862-56BA6A6A67BA}"/>
              </a:ext>
            </a:extLst>
          </p:cNvPr>
          <p:cNvSpPr txBox="1">
            <a:spLocks/>
          </p:cNvSpPr>
          <p:nvPr/>
        </p:nvSpPr>
        <p:spPr>
          <a:xfrm>
            <a:off x="5805996" y="1775444"/>
            <a:ext cx="5915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Open, leading standard</a:t>
            </a:r>
          </a:p>
          <a:p>
            <a:pPr lvl="1"/>
            <a:r>
              <a:rPr lang="hu-HU" sz="1400" dirty="0"/>
              <a:t>Zipped XML/xHTML, CSS, Javascript</a:t>
            </a:r>
          </a:p>
          <a:p>
            <a:r>
              <a:rPr lang="hu-HU" sz="1800" dirty="0"/>
              <a:t>Typically e-reader: device designed for reading</a:t>
            </a:r>
          </a:p>
          <a:p>
            <a:pPr lvl="1"/>
            <a:r>
              <a:rPr lang="hu-HU" sz="1400" dirty="0"/>
              <a:t>May look &amp; behave differently</a:t>
            </a:r>
          </a:p>
          <a:p>
            <a:pPr lvl="1"/>
            <a:r>
              <a:rPr lang="hu-HU" sz="1400" dirty="0"/>
              <a:t>Paper-like display, lasts weeks with one charge</a:t>
            </a:r>
          </a:p>
          <a:p>
            <a:r>
              <a:rPr lang="hu-HU" sz="1800" dirty="0"/>
              <a:t>Hypertext with formatting and structure</a:t>
            </a:r>
          </a:p>
          <a:p>
            <a:r>
              <a:rPr lang="hu-HU" sz="1800" dirty="0"/>
              <a:t>Customizable typesetting</a:t>
            </a:r>
          </a:p>
          <a:p>
            <a:r>
              <a:rPr lang="hu-HU" sz="1800" dirty="0"/>
              <a:t>Math</a:t>
            </a:r>
          </a:p>
          <a:p>
            <a:r>
              <a:rPr lang="hu-HU" sz="1800" dirty="0"/>
              <a:t>Pictures</a:t>
            </a:r>
          </a:p>
        </p:txBody>
      </p:sp>
      <p:pic>
        <p:nvPicPr>
          <p:cNvPr id="7" name="Picture 6" descr="A black logo with a smile&#10;&#10;AI-generated content may be incorrect.">
            <a:extLst>
              <a:ext uri="{FF2B5EF4-FFF2-40B4-BE49-F238E27FC236}">
                <a16:creationId xmlns:a16="http://schemas.microsoft.com/office/drawing/2014/main" id="{81E31397-7039-B327-59C3-C119720EA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90" y="2581570"/>
            <a:ext cx="385280" cy="22153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8377B76-03D5-4317-7A4C-F761B2C77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03" y="2250293"/>
            <a:ext cx="762545" cy="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yBO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BOK Theme" id="{648E46CC-6678-4511-91BC-91F1064CB7F9}" vid="{ED07DEB4-FC57-4E5C-9CDF-F1E9BF9D4E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64f451-1067-43e3-82d4-fa1b993e5c2b">
      <Terms xmlns="http://schemas.microsoft.com/office/infopath/2007/PartnerControls"/>
    </lcf76f155ced4ddcb4097134ff3c332f>
    <TaxCatchAll xmlns="474b7b72-26dc-4176-bf95-1630521347d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79CE87A46EC4195452B1267C83AA0" ma:contentTypeVersion="14" ma:contentTypeDescription="Create a new document." ma:contentTypeScope="" ma:versionID="28d5cfb3a8d8d69bc5864dd9ae65964c">
  <xsd:schema xmlns:xsd="http://www.w3.org/2001/XMLSchema" xmlns:xs="http://www.w3.org/2001/XMLSchema" xmlns:p="http://schemas.microsoft.com/office/2006/metadata/properties" xmlns:ns2="dd64f451-1067-43e3-82d4-fa1b993e5c2b" xmlns:ns3="474b7b72-26dc-4176-bf95-1630521347db" targetNamespace="http://schemas.microsoft.com/office/2006/metadata/properties" ma:root="true" ma:fieldsID="43c11014b2580da246df332d565ee33e" ns2:_="" ns3:_="">
    <xsd:import namespace="dd64f451-1067-43e3-82d4-fa1b993e5c2b"/>
    <xsd:import namespace="474b7b72-26dc-4176-bf95-1630521347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4f451-1067-43e3-82d4-fa1b993e5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b7b72-26dc-4176-bf95-1630521347d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3ae74fe-a57d-43e4-b830-e3120226fde3}" ma:internalName="TaxCatchAll" ma:showField="CatchAllData" ma:web="474b7b72-26dc-4176-bf95-163052134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CED9DB-3B73-417C-8F56-9CD8BF6D96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791BA6-D9DB-4F07-8E42-212ADCC875B3}">
  <ds:schemaRefs>
    <ds:schemaRef ds:uri="http://schemas.microsoft.com/office/2006/metadata/properties"/>
    <ds:schemaRef ds:uri="http://schemas.microsoft.com/office/infopath/2007/PartnerControls"/>
    <ds:schemaRef ds:uri="dd64f451-1067-43e3-82d4-fa1b993e5c2b"/>
    <ds:schemaRef ds:uri="474b7b72-26dc-4176-bf95-1630521347db"/>
  </ds:schemaRefs>
</ds:datastoreItem>
</file>

<file path=customXml/itemProps3.xml><?xml version="1.0" encoding="utf-8"?>
<ds:datastoreItem xmlns:ds="http://schemas.openxmlformats.org/officeDocument/2006/customXml" ds:itemID="{E2F77319-676D-4A9D-8917-DB3FEE4FCE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4f451-1067-43e3-82d4-fa1b993e5c2b"/>
    <ds:schemaRef ds:uri="474b7b72-26dc-4176-bf95-1630521347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CyBOK Theme (1)</Template>
  <TotalTime>0</TotalTime>
  <Words>712</Words>
  <Application>Microsoft Office PowerPoint</Application>
  <PresentationFormat>Widescreen</PresentationFormat>
  <Paragraphs>152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CyBOK Theme</vt:lpstr>
      <vt:lpstr>CyBOK e-Book: Feasibility Study</vt:lpstr>
      <vt:lpstr>Hi!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Feasibility study</vt:lpstr>
      <vt:lpstr>The case for e-books</vt:lpstr>
      <vt:lpstr>Open questions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Jones</dc:creator>
  <cp:lastModifiedBy>Jenna Cox</cp:lastModifiedBy>
  <cp:revision>34</cp:revision>
  <dcterms:created xsi:type="dcterms:W3CDTF">2024-04-26T08:49:29Z</dcterms:created>
  <dcterms:modified xsi:type="dcterms:W3CDTF">2025-10-21T15:30:02Z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0x0101005DB79CE87A46EC4195452B1267C83AA0</vt:lpwstr>
  </property>
  <property fmtid="{D5CDD505-2E9C-101B-9397-08002B2CF9AE}" pid="3" name="Order">
    <vt:r8>985700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