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8288000" cy="10287000"/>
  <p:notesSz cx="6858000" cy="9144000"/>
  <p:embeddedFontLst>
    <p:embeddedFont>
      <p:font typeface="Aptos" panose="020B0004020202020204" pitchFamily="34" charset="0"/>
      <p:regular r:id="rId25"/>
    </p:embeddedFont>
    <p:embeddedFont>
      <p:font typeface="Calibri" panose="020F0502020204030204" pitchFamily="34" charset="0"/>
      <p:regular r:id="rId26"/>
      <p:bold r:id="rId27"/>
      <p:italic r:id="rId28"/>
      <p:boldItalic r:id="rId29"/>
    </p:embeddedFont>
    <p:embeddedFont>
      <p:font typeface="Quicksand" charset="0"/>
      <p:regular r:id="rId30"/>
      <p:bold r:id="rId31"/>
    </p:embeddedFont>
    <p:embeddedFont>
      <p:font typeface="Quicksand Bold" charset="0"/>
      <p:regular r:id="rId32"/>
      <p:bold r:id="rId33"/>
      <p:italic r:id="rId34"/>
      <p:boldItalic r:id="rId35"/>
    </p:embeddedFont>
    <p:embeddedFont>
      <p:font typeface="Quicksand Medium" charset="0"/>
      <p:regular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B5E923-0B13-46F0-90FF-8B130E10A310}" v="4" dt="2023-12-21T11:53:16.0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81" autoAdjust="0"/>
    <p:restoredTop sz="80826" autoAdjust="0"/>
  </p:normalViewPr>
  <p:slideViewPr>
    <p:cSldViewPr>
      <p:cViewPr varScale="1">
        <p:scale>
          <a:sx n="62" d="100"/>
          <a:sy n="62" d="100"/>
        </p:scale>
        <p:origin x="1476" y="7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0.fntdata"/><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 Jones" userId="7d43b03e-03a5-46e6-94d5-a3169053bb0d" providerId="ADAL" clId="{A2B5E923-0B13-46F0-90FF-8B130E10A310}"/>
    <pc:docChg chg="undo custSel modSld">
      <pc:chgData name="Helen Jones" userId="7d43b03e-03a5-46e6-94d5-a3169053bb0d" providerId="ADAL" clId="{A2B5E923-0B13-46F0-90FF-8B130E10A310}" dt="2023-12-21T11:53:16.031" v="102"/>
      <pc:docMkLst>
        <pc:docMk/>
      </pc:docMkLst>
      <pc:sldChg chg="addSp modSp">
        <pc:chgData name="Helen Jones" userId="7d43b03e-03a5-46e6-94d5-a3169053bb0d" providerId="ADAL" clId="{A2B5E923-0B13-46F0-90FF-8B130E10A310}" dt="2023-12-21T11:53:16.031" v="102"/>
        <pc:sldMkLst>
          <pc:docMk/>
          <pc:sldMk cId="0" sldId="256"/>
        </pc:sldMkLst>
        <pc:spChg chg="add mod">
          <ac:chgData name="Helen Jones" userId="7d43b03e-03a5-46e6-94d5-a3169053bb0d" providerId="ADAL" clId="{A2B5E923-0B13-46F0-90FF-8B130E10A310}" dt="2023-12-21T11:53:16.031" v="102"/>
          <ac:spMkLst>
            <pc:docMk/>
            <pc:sldMk cId="0" sldId="256"/>
            <ac:spMk id="23" creationId="{64CB3B82-4333-1CA8-DCA7-4782D9F32E6C}"/>
          </ac:spMkLst>
        </pc:spChg>
      </pc:sldChg>
      <pc:sldChg chg="modSp mod">
        <pc:chgData name="Helen Jones" userId="7d43b03e-03a5-46e6-94d5-a3169053bb0d" providerId="ADAL" clId="{A2B5E923-0B13-46F0-90FF-8B130E10A310}" dt="2023-12-21T10:54:34.896" v="0" actId="20577"/>
        <pc:sldMkLst>
          <pc:docMk/>
          <pc:sldMk cId="0" sldId="257"/>
        </pc:sldMkLst>
        <pc:spChg chg="mod">
          <ac:chgData name="Helen Jones" userId="7d43b03e-03a5-46e6-94d5-a3169053bb0d" providerId="ADAL" clId="{A2B5E923-0B13-46F0-90FF-8B130E10A310}" dt="2023-12-21T10:54:34.896" v="0" actId="20577"/>
          <ac:spMkLst>
            <pc:docMk/>
            <pc:sldMk cId="0" sldId="257"/>
            <ac:spMk id="38" creationId="{00000000-0000-0000-0000-000000000000}"/>
          </ac:spMkLst>
        </pc:spChg>
      </pc:sldChg>
      <pc:sldChg chg="modSp mod">
        <pc:chgData name="Helen Jones" userId="7d43b03e-03a5-46e6-94d5-a3169053bb0d" providerId="ADAL" clId="{A2B5E923-0B13-46F0-90FF-8B130E10A310}" dt="2023-12-21T10:54:48.413" v="1" actId="20577"/>
        <pc:sldMkLst>
          <pc:docMk/>
          <pc:sldMk cId="0" sldId="258"/>
        </pc:sldMkLst>
        <pc:spChg chg="mod">
          <ac:chgData name="Helen Jones" userId="7d43b03e-03a5-46e6-94d5-a3169053bb0d" providerId="ADAL" clId="{A2B5E923-0B13-46F0-90FF-8B130E10A310}" dt="2023-12-21T10:54:48.413" v="1" actId="20577"/>
          <ac:spMkLst>
            <pc:docMk/>
            <pc:sldMk cId="0" sldId="258"/>
            <ac:spMk id="4" creationId="{00000000-0000-0000-0000-000000000000}"/>
          </ac:spMkLst>
        </pc:spChg>
      </pc:sldChg>
      <pc:sldChg chg="modSp mod">
        <pc:chgData name="Helen Jones" userId="7d43b03e-03a5-46e6-94d5-a3169053bb0d" providerId="ADAL" clId="{A2B5E923-0B13-46F0-90FF-8B130E10A310}" dt="2023-12-21T10:55:07.524" v="3" actId="14100"/>
        <pc:sldMkLst>
          <pc:docMk/>
          <pc:sldMk cId="0" sldId="259"/>
        </pc:sldMkLst>
        <pc:spChg chg="mod">
          <ac:chgData name="Helen Jones" userId="7d43b03e-03a5-46e6-94d5-a3169053bb0d" providerId="ADAL" clId="{A2B5E923-0B13-46F0-90FF-8B130E10A310}" dt="2023-12-21T10:55:07.524" v="3" actId="14100"/>
          <ac:spMkLst>
            <pc:docMk/>
            <pc:sldMk cId="0" sldId="259"/>
            <ac:spMk id="6" creationId="{00000000-0000-0000-0000-000000000000}"/>
          </ac:spMkLst>
        </pc:spChg>
      </pc:sldChg>
      <pc:sldChg chg="modSp mod">
        <pc:chgData name="Helen Jones" userId="7d43b03e-03a5-46e6-94d5-a3169053bb0d" providerId="ADAL" clId="{A2B5E923-0B13-46F0-90FF-8B130E10A310}" dt="2023-12-21T10:56:04.373" v="4" actId="20577"/>
        <pc:sldMkLst>
          <pc:docMk/>
          <pc:sldMk cId="0" sldId="262"/>
        </pc:sldMkLst>
        <pc:spChg chg="mod">
          <ac:chgData name="Helen Jones" userId="7d43b03e-03a5-46e6-94d5-a3169053bb0d" providerId="ADAL" clId="{A2B5E923-0B13-46F0-90FF-8B130E10A310}" dt="2023-12-21T10:56:04.373" v="4" actId="20577"/>
          <ac:spMkLst>
            <pc:docMk/>
            <pc:sldMk cId="0" sldId="262"/>
            <ac:spMk id="7" creationId="{00000000-0000-0000-0000-000000000000}"/>
          </ac:spMkLst>
        </pc:spChg>
      </pc:sldChg>
      <pc:sldChg chg="modSp mod">
        <pc:chgData name="Helen Jones" userId="7d43b03e-03a5-46e6-94d5-a3169053bb0d" providerId="ADAL" clId="{A2B5E923-0B13-46F0-90FF-8B130E10A310}" dt="2023-12-21T10:56:20.514" v="7" actId="20577"/>
        <pc:sldMkLst>
          <pc:docMk/>
          <pc:sldMk cId="0" sldId="263"/>
        </pc:sldMkLst>
        <pc:spChg chg="mod">
          <ac:chgData name="Helen Jones" userId="7d43b03e-03a5-46e6-94d5-a3169053bb0d" providerId="ADAL" clId="{A2B5E923-0B13-46F0-90FF-8B130E10A310}" dt="2023-12-21T10:56:20.514" v="7" actId="20577"/>
          <ac:spMkLst>
            <pc:docMk/>
            <pc:sldMk cId="0" sldId="263"/>
            <ac:spMk id="6" creationId="{00000000-0000-0000-0000-000000000000}"/>
          </ac:spMkLst>
        </pc:spChg>
      </pc:sldChg>
      <pc:sldChg chg="addSp modSp mod modNotes">
        <pc:chgData name="Helen Jones" userId="7d43b03e-03a5-46e6-94d5-a3169053bb0d" providerId="ADAL" clId="{A2B5E923-0B13-46F0-90FF-8B130E10A310}" dt="2023-12-21T10:59:19.747" v="17" actId="108"/>
        <pc:sldMkLst>
          <pc:docMk/>
          <pc:sldMk cId="0" sldId="265"/>
        </pc:sldMkLst>
        <pc:spChg chg="add mod">
          <ac:chgData name="Helen Jones" userId="7d43b03e-03a5-46e6-94d5-a3169053bb0d" providerId="ADAL" clId="{A2B5E923-0B13-46F0-90FF-8B130E10A310}" dt="2023-12-21T10:57:53.433" v="13" actId="404"/>
          <ac:spMkLst>
            <pc:docMk/>
            <pc:sldMk cId="0" sldId="265"/>
            <ac:spMk id="5" creationId="{29F2F089-48B7-DF39-6E5C-23EC9117929C}"/>
          </ac:spMkLst>
        </pc:spChg>
        <pc:graphicFrameChg chg="mod modGraphic">
          <ac:chgData name="Helen Jones" userId="7d43b03e-03a5-46e6-94d5-a3169053bb0d" providerId="ADAL" clId="{A2B5E923-0B13-46F0-90FF-8B130E10A310}" dt="2023-12-21T10:59:19.747" v="17" actId="108"/>
          <ac:graphicFrameMkLst>
            <pc:docMk/>
            <pc:sldMk cId="0" sldId="265"/>
            <ac:graphicFrameMk id="2" creationId="{00000000-0000-0000-0000-000000000000}"/>
          </ac:graphicFrameMkLst>
        </pc:graphicFrameChg>
      </pc:sldChg>
      <pc:sldChg chg="modSp mod">
        <pc:chgData name="Helen Jones" userId="7d43b03e-03a5-46e6-94d5-a3169053bb0d" providerId="ADAL" clId="{A2B5E923-0B13-46F0-90FF-8B130E10A310}" dt="2023-12-21T10:59:31.402" v="18" actId="1076"/>
        <pc:sldMkLst>
          <pc:docMk/>
          <pc:sldMk cId="0" sldId="266"/>
        </pc:sldMkLst>
        <pc:spChg chg="mod">
          <ac:chgData name="Helen Jones" userId="7d43b03e-03a5-46e6-94d5-a3169053bb0d" providerId="ADAL" clId="{A2B5E923-0B13-46F0-90FF-8B130E10A310}" dt="2023-12-21T10:59:31.402" v="18" actId="1076"/>
          <ac:spMkLst>
            <pc:docMk/>
            <pc:sldMk cId="0" sldId="266"/>
            <ac:spMk id="5" creationId="{00000000-0000-0000-0000-000000000000}"/>
          </ac:spMkLst>
        </pc:spChg>
      </pc:sldChg>
      <pc:sldChg chg="modSp mod">
        <pc:chgData name="Helen Jones" userId="7d43b03e-03a5-46e6-94d5-a3169053bb0d" providerId="ADAL" clId="{A2B5E923-0B13-46F0-90FF-8B130E10A310}" dt="2023-12-21T11:02:58.755" v="100" actId="1076"/>
        <pc:sldMkLst>
          <pc:docMk/>
          <pc:sldMk cId="0" sldId="268"/>
        </pc:sldMkLst>
        <pc:spChg chg="mod">
          <ac:chgData name="Helen Jones" userId="7d43b03e-03a5-46e6-94d5-a3169053bb0d" providerId="ADAL" clId="{A2B5E923-0B13-46F0-90FF-8B130E10A310}" dt="2023-12-21T11:02:45.299" v="96" actId="1076"/>
          <ac:spMkLst>
            <pc:docMk/>
            <pc:sldMk cId="0" sldId="268"/>
            <ac:spMk id="3" creationId="{00000000-0000-0000-0000-000000000000}"/>
          </ac:spMkLst>
        </pc:spChg>
        <pc:spChg chg="mod">
          <ac:chgData name="Helen Jones" userId="7d43b03e-03a5-46e6-94d5-a3169053bb0d" providerId="ADAL" clId="{A2B5E923-0B13-46F0-90FF-8B130E10A310}" dt="2023-12-21T11:02:51.403" v="98" actId="1076"/>
          <ac:spMkLst>
            <pc:docMk/>
            <pc:sldMk cId="0" sldId="268"/>
            <ac:spMk id="4" creationId="{00000000-0000-0000-0000-000000000000}"/>
          </ac:spMkLst>
        </pc:spChg>
        <pc:spChg chg="mod">
          <ac:chgData name="Helen Jones" userId="7d43b03e-03a5-46e6-94d5-a3169053bb0d" providerId="ADAL" clId="{A2B5E923-0B13-46F0-90FF-8B130E10A310}" dt="2023-12-21T11:02:58.755" v="100" actId="1076"/>
          <ac:spMkLst>
            <pc:docMk/>
            <pc:sldMk cId="0" sldId="268"/>
            <ac:spMk id="5" creationId="{00000000-0000-0000-0000-000000000000}"/>
          </ac:spMkLst>
        </pc:spChg>
        <pc:spChg chg="mod">
          <ac:chgData name="Helen Jones" userId="7d43b03e-03a5-46e6-94d5-a3169053bb0d" providerId="ADAL" clId="{A2B5E923-0B13-46F0-90FF-8B130E10A310}" dt="2023-12-21T11:02:48.780" v="97" actId="1076"/>
          <ac:spMkLst>
            <pc:docMk/>
            <pc:sldMk cId="0" sldId="268"/>
            <ac:spMk id="6" creationId="{00000000-0000-0000-0000-000000000000}"/>
          </ac:spMkLst>
        </pc:spChg>
        <pc:spChg chg="mod">
          <ac:chgData name="Helen Jones" userId="7d43b03e-03a5-46e6-94d5-a3169053bb0d" providerId="ADAL" clId="{A2B5E923-0B13-46F0-90FF-8B130E10A310}" dt="2023-12-21T11:02:55.516" v="99" actId="1076"/>
          <ac:spMkLst>
            <pc:docMk/>
            <pc:sldMk cId="0" sldId="268"/>
            <ac:spMk id="7" creationId="{00000000-0000-0000-0000-000000000000}"/>
          </ac:spMkLst>
        </pc:spChg>
      </pc:sldChg>
      <pc:sldChg chg="modSp mod">
        <pc:chgData name="Helen Jones" userId="7d43b03e-03a5-46e6-94d5-a3169053bb0d" providerId="ADAL" clId="{A2B5E923-0B13-46F0-90FF-8B130E10A310}" dt="2023-12-21T11:03:19.270" v="101" actId="14100"/>
        <pc:sldMkLst>
          <pc:docMk/>
          <pc:sldMk cId="0" sldId="269"/>
        </pc:sldMkLst>
        <pc:spChg chg="mod">
          <ac:chgData name="Helen Jones" userId="7d43b03e-03a5-46e6-94d5-a3169053bb0d" providerId="ADAL" clId="{A2B5E923-0B13-46F0-90FF-8B130E10A310}" dt="2023-12-21T11:03:19.270" v="101" actId="14100"/>
          <ac:spMkLst>
            <pc:docMk/>
            <pc:sldMk cId="0" sldId="269"/>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21.12.2023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from Canva for Education: https://</a:t>
            </a:r>
            <a:r>
              <a:rPr lang="en-US" dirty="0" err="1"/>
              <a:t>www.canva.com</a:t>
            </a:r>
            <a:r>
              <a:rPr lang="en-US" dirty="0"/>
              <a:t>/education/</a:t>
            </a:r>
          </a:p>
          <a:p>
            <a:endParaRPr lang="en-GB" dirty="0"/>
          </a:p>
          <a:p>
            <a:r>
              <a:rPr lang="en-GB" dirty="0"/>
              <a:t>Find out more about CyBOK here: https://</a:t>
            </a:r>
            <a:r>
              <a:rPr lang="en-GB" dirty="0" err="1"/>
              <a:t>www.cybok.org</a:t>
            </a:r>
            <a:r>
              <a:rPr lang="en-GB" dirty="0"/>
              <a:t>/knowledgebase1_1/ </a:t>
            </a:r>
          </a:p>
          <a:p>
            <a:endParaRPr lang="en-GB" dirty="0"/>
          </a:p>
          <a:p>
            <a:r>
              <a:rPr lang="en-GB" dirty="0"/>
              <a:t>Knowledge Area: https://</a:t>
            </a:r>
            <a:r>
              <a:rPr lang="en-GB" dirty="0" err="1"/>
              <a:t>www.cybok.org</a:t>
            </a:r>
            <a:r>
              <a:rPr lang="en-GB" dirty="0"/>
              <a:t>/media/downloads/Malware_Attack_Technologies_v1.0.1.pdf</a:t>
            </a:r>
          </a:p>
          <a:p>
            <a:r>
              <a:rPr lang="en-GB" dirty="0"/>
              <a:t>Webinar:  https://</a:t>
            </a:r>
            <a:r>
              <a:rPr lang="en-GB" dirty="0" err="1"/>
              <a:t>www.cybok.org</a:t>
            </a:r>
            <a:r>
              <a:rPr lang="en-GB" dirty="0"/>
              <a:t>/events/malware-attack-technologies-webinar</a:t>
            </a:r>
          </a:p>
        </p:txBody>
      </p:sp>
      <p:sp>
        <p:nvSpPr>
          <p:cNvPr id="4" name="Slide Number Placeholder 3"/>
          <p:cNvSpPr>
            <a:spLocks noGrp="1"/>
          </p:cNvSpPr>
          <p:nvPr>
            <p:ph type="sldNum" sz="quarter" idx="5"/>
          </p:nvPr>
        </p:nvSpPr>
        <p:spPr/>
        <p:txBody>
          <a:bodyPr/>
          <a:lstStyle/>
          <a:p>
            <a:fld id="{871B2431-D351-4C6E-A3CF-9DFAC0E3E050}" type="slidenum">
              <a:rPr lang="cs-CZ" smtClean="0"/>
              <a:t>1</a:t>
            </a:fld>
            <a:endParaRPr lang="cs-CZ"/>
          </a:p>
        </p:txBody>
      </p:sp>
    </p:spTree>
    <p:extLst>
      <p:ext uri="{BB962C8B-B14F-4D97-AF65-F5344CB8AC3E}">
        <p14:creationId xmlns:p14="http://schemas.microsoft.com/office/powerpoint/2010/main" val="21774358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Strong Passwords: Emphasize the importance of using strong, unique passwords and the benefits of password managers.</a:t>
            </a:r>
          </a:p>
          <a:p>
            <a:r>
              <a:rPr lang="en-US"/>
              <a:t>Software Updates: Explain the significance of keeping software and devices up to date to fix security vulnerabilities.</a:t>
            </a:r>
          </a:p>
          <a:p>
            <a:r>
              <a:rPr lang="en-US"/>
              <a:t>Phishing Awareness: Discuss how to recognize and avoid phishing emails, messages, and websites.</a:t>
            </a:r>
          </a:p>
          <a:p>
            <a:r>
              <a:rPr lang="en-US"/>
              <a:t>Safe Browsing: Educate students on the importance of using secure websites (https://) and being cautious while downloading files.</a:t>
            </a:r>
          </a:p>
          <a:p>
            <a:r>
              <a:rPr lang="en-US"/>
              <a:t>Social Media Privacy: Explain how to set privacy settings on social media platforms and the risks of sharing personal information online.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Stretch and challenge -</a:t>
            </a:r>
          </a:p>
          <a:p>
            <a:r>
              <a:rPr lang="en-US"/>
              <a:t>Students can find more examples of infographics here: https://www.ncsc.gov.uk/section/infographics/a-z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Encourage students to think about other types of systems and how they might be impacted  beyond personal security</a:t>
            </a:r>
          </a:p>
          <a:p>
            <a:endParaRPr lang="en-US"/>
          </a:p>
          <a:p>
            <a:r>
              <a:rPr lang="en-US"/>
              <a:t>What large computer systems do whole countries rely on?</a:t>
            </a:r>
          </a:p>
          <a:p>
            <a:r>
              <a:rPr lang="en-US"/>
              <a:t>What would happen if they are disrupted?</a:t>
            </a:r>
          </a:p>
          <a:p>
            <a:r>
              <a:rPr lang="en-US"/>
              <a:t>What data do they handle? What would happen if this gets into the wrong hands?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Consequences of CNI Attacks:</a:t>
            </a:r>
          </a:p>
          <a:p>
            <a:endParaRPr lang="en-US"/>
          </a:p>
          <a:p>
            <a:r>
              <a:rPr lang="en-US"/>
              <a:t>Public Safety Concerns:</a:t>
            </a:r>
          </a:p>
          <a:p>
            <a:endParaRPr lang="en-US"/>
          </a:p>
          <a:p>
            <a:r>
              <a:rPr lang="en-US"/>
              <a:t>Lives may be at risk if essential services are compromised.</a:t>
            </a:r>
          </a:p>
          <a:p>
            <a:r>
              <a:rPr lang="en-US"/>
              <a:t>Economic Impact:</a:t>
            </a:r>
          </a:p>
          <a:p>
            <a:endParaRPr lang="en-US"/>
          </a:p>
          <a:p>
            <a:r>
              <a:rPr lang="en-US"/>
              <a:t>Disruptions to critical infrastructure can have severe economic consequences.</a:t>
            </a:r>
          </a:p>
          <a:p>
            <a:r>
              <a:rPr lang="en-US"/>
              <a:t>National Security Threat:</a:t>
            </a:r>
          </a:p>
          <a:p>
            <a:endParaRPr lang="en-US"/>
          </a:p>
          <a:p>
            <a:r>
              <a:rPr lang="en-US"/>
              <a:t>Attacks on CNI pose a direct threat to a country's national security.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the same as our computer systems.</a:t>
            </a:r>
          </a:p>
          <a:p>
            <a:endParaRPr lang="en-US"/>
          </a:p>
          <a:p>
            <a:r>
              <a:rPr lang="en-US"/>
              <a:t>There are lots of different ways a system might get attacked and for lots of different reasons.</a:t>
            </a:r>
          </a:p>
          <a:p>
            <a:endParaRPr lang="en-US"/>
          </a:p>
          <a:p>
            <a:r>
              <a:rPr lang="en-US"/>
              <a:t>A hacker might find a fault in the programming or setup of the system giving them a back door into it.</a:t>
            </a:r>
          </a:p>
          <a:p>
            <a:endParaRPr lang="en-US"/>
          </a:p>
          <a:p>
            <a:r>
              <a:rPr lang="en-US"/>
              <a:t>A hacker might have coded the system giving them extra information about it to help them break in - this is known as an insider threat.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Imagine one of your friends -Charlie- works at a sweet shop, they </a:t>
            </a:r>
          </a:p>
          <a:p>
            <a:r>
              <a:rPr lang="en-US"/>
              <a:t> have a key to open the shop and know secrets about how everything is made. They become an insider threat if they do things they shouldn't like telling another company the secret recipe to the gobstopper. In the digital world, an insider threat is when someone from within an organisation, maybe an employee uses their inside knowledge to do something bad. </a:t>
            </a:r>
          </a:p>
          <a:p>
            <a:r>
              <a:rPr lang="en-US"/>
              <a:t>In computer systems, this could involve employees stealing or leaking confidential data for personal gain, such as selling it on the dark web or providing it to competitors.</a:t>
            </a:r>
          </a:p>
          <a:p>
            <a:r>
              <a:rPr lang="en-US"/>
              <a:t>Or can also come from employees by accident if they create a weakness in the organisation such as by being tricked by phishing emails.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These are usually faults in the app or computer system itself.</a:t>
            </a:r>
          </a:p>
          <a:p>
            <a:endParaRPr lang="en-US"/>
          </a:p>
          <a:p>
            <a:r>
              <a:rPr lang="en-US"/>
              <a:t>A hacker might find a fault in the programming or setup of the system giving them a back door into it.</a:t>
            </a:r>
          </a:p>
          <a:p>
            <a:endParaRPr lang="en-US"/>
          </a:p>
          <a:p>
            <a:r>
              <a:rPr lang="en-US"/>
              <a:t>A hacker might have coded the system giving them extra information about it to help them break in - this is known as an insider threat.</a:t>
            </a:r>
          </a:p>
          <a:p>
            <a:endParaRPr lang="en-US"/>
          </a:p>
          <a:p>
            <a:r>
              <a:rPr lang="en-US"/>
              <a:t>The good news is that hackers need some technical skills to be able to pull off attacks like this (although less and less with tools like ChatGPT) and there are lots of things companies or app developers can do to protect systems such as training their staff to setup the network correctly and following guidance from the National Cyber Security Centre and testing their code and performing updates to fix bugs regularly.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a:t>
            </a:r>
            <a:r>
              <a:rPr lang="en-US" dirty="0"/>
              <a:t>social engineering attack is when someone tricks or manipulates people into doing something they shouldn't, like revealing personal information or clicking on harmful links, by taking advantage of trust or emotions.</a:t>
            </a:r>
          </a:p>
          <a:p>
            <a:endParaRPr lang="en-US" dirty="0"/>
          </a:p>
          <a:p>
            <a:r>
              <a:rPr lang="en-US" dirty="0"/>
              <a:t>Social engineering attacks usually don't require advanced technical skills or sophisticated tools. They rely more on communication and psychological tactics, making them accessible to a broader range of attackers. Even with advanced technology and security measures, human error remains a significant factor in security breaches.</a:t>
            </a:r>
          </a:p>
          <a:p>
            <a:endParaRPr lang="en-US" dirty="0"/>
          </a:p>
          <a:p>
            <a:r>
              <a:rPr lang="en-US" dirty="0"/>
              <a:t>Social media, email, and other online platforms offer rich sources of information that attackers can use to craft convincing schemes.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Social engineering is the ability to ​obtain confidential information by ​asking people for it​.</a:t>
            </a:r>
          </a:p>
          <a:p>
            <a:r>
              <a:rPr lang="en-US"/>
              <a:t> </a:t>
            </a:r>
          </a:p>
          <a:p>
            <a:r>
              <a:rPr lang="en-US"/>
              <a:t>Two main techniques for Social Engineering are: Shoulder surfing​ and Phishing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(Incase the game on the previous slide is not accessible)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5.svg"/><Relationship Id="rId12" Type="http://schemas.openxmlformats.org/officeDocument/2006/relationships/hyperlink" Target="https://www.cybok.org/events/malware-attack-technologies-webinar"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hyperlink" Target="https://www.cybok.org/media/downloads/Malware_Attack_Technologies_v1.0.1.pdf" TargetMode="External"/><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hyperlink" Target="http://www.nationalarchives.gov.uk/doc/opengovernment-licence/"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https://www.youtube.com/watch?v=def3eBH-vWI" TargetMode="External"/><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cybergamesuk.com/malware" TargetMode="External"/><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threatmap.checkpoint.com"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2.sv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svg"/><Relationship Id="rId9" Type="http://schemas.openxmlformats.org/officeDocument/2006/relationships/image" Target="../media/image22.svg"/></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6.svg"/></Relationships>
</file>

<file path=ppt/slides/_rels/slide7.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26.svg"/></Relationships>
</file>

<file path=ppt/slides/_rels/slide9.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5.pn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0971854" y="-2763512"/>
            <a:ext cx="5113733" cy="4428493"/>
            <a:chOff x="0" y="0"/>
            <a:chExt cx="6350000" cy="5499100"/>
          </a:xfrm>
        </p:grpSpPr>
        <p:sp>
          <p:nvSpPr>
            <p:cNvPr id="3" name="Freeform 3"/>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solidFill>
              <a:srgbClr val="BE282F"/>
            </a:solidFill>
            <a:ln w="12700">
              <a:solidFill>
                <a:srgbClr val="000000"/>
              </a:solidFill>
            </a:ln>
          </p:spPr>
          <p:txBody>
            <a:bodyPr/>
            <a:lstStyle/>
            <a:p>
              <a:endParaRPr lang="en-GB"/>
            </a:p>
          </p:txBody>
        </p:sp>
      </p:grpSp>
      <p:grpSp>
        <p:nvGrpSpPr>
          <p:cNvPr id="4" name="Group 4"/>
          <p:cNvGrpSpPr/>
          <p:nvPr/>
        </p:nvGrpSpPr>
        <p:grpSpPr>
          <a:xfrm>
            <a:off x="15029096" y="-206151"/>
            <a:ext cx="4782077" cy="4109597"/>
            <a:chOff x="0" y="0"/>
            <a:chExt cx="812800" cy="698500"/>
          </a:xfrm>
        </p:grpSpPr>
        <p:sp>
          <p:nvSpPr>
            <p:cNvPr id="5" name="Freeform 5"/>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3A3B77"/>
            </a:solidFill>
          </p:spPr>
          <p:txBody>
            <a:bodyPr/>
            <a:lstStyle/>
            <a:p>
              <a:endParaRPr lang="en-GB"/>
            </a:p>
          </p:txBody>
        </p:sp>
        <p:sp>
          <p:nvSpPr>
            <p:cNvPr id="6" name="TextBox 6"/>
            <p:cNvSpPr txBox="1"/>
            <p:nvPr/>
          </p:nvSpPr>
          <p:spPr>
            <a:xfrm>
              <a:off x="114300" y="-38100"/>
              <a:ext cx="584200" cy="736600"/>
            </a:xfrm>
            <a:prstGeom prst="rect">
              <a:avLst/>
            </a:prstGeom>
          </p:spPr>
          <p:txBody>
            <a:bodyPr lIns="42881" tIns="42881" rIns="42881" bIns="42881" rtlCol="0" anchor="ctr"/>
            <a:lstStyle/>
            <a:p>
              <a:pPr algn="ctr">
                <a:lnSpc>
                  <a:spcPts val="2659"/>
                </a:lnSpc>
                <a:spcBef>
                  <a:spcPct val="0"/>
                </a:spcBef>
              </a:pPr>
              <a:endParaRPr/>
            </a:p>
          </p:txBody>
        </p:sp>
      </p:grpSp>
      <p:grpSp>
        <p:nvGrpSpPr>
          <p:cNvPr id="7" name="Group 7"/>
          <p:cNvGrpSpPr>
            <a:grpSpLocks noChangeAspect="1"/>
          </p:cNvGrpSpPr>
          <p:nvPr/>
        </p:nvGrpSpPr>
        <p:grpSpPr>
          <a:xfrm>
            <a:off x="10890882" y="6495730"/>
            <a:ext cx="5113733" cy="4428493"/>
            <a:chOff x="0" y="0"/>
            <a:chExt cx="6350000" cy="5499100"/>
          </a:xfrm>
        </p:grpSpPr>
        <p:sp>
          <p:nvSpPr>
            <p:cNvPr id="8" name="Freeform 8"/>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3"/>
              <a:stretch>
                <a:fillRect l="-19979" r="-19979"/>
              </a:stretch>
            </a:blipFill>
          </p:spPr>
          <p:txBody>
            <a:bodyPr/>
            <a:lstStyle/>
            <a:p>
              <a:endParaRPr lang="en-GB"/>
            </a:p>
          </p:txBody>
        </p:sp>
      </p:grpSp>
      <p:grpSp>
        <p:nvGrpSpPr>
          <p:cNvPr id="9" name="Group 9"/>
          <p:cNvGrpSpPr>
            <a:grpSpLocks noChangeAspect="1"/>
          </p:cNvGrpSpPr>
          <p:nvPr/>
        </p:nvGrpSpPr>
        <p:grpSpPr>
          <a:xfrm>
            <a:off x="14964775" y="4175415"/>
            <a:ext cx="5113733" cy="4428493"/>
            <a:chOff x="0" y="0"/>
            <a:chExt cx="6350000" cy="5499100"/>
          </a:xfrm>
        </p:grpSpPr>
        <p:sp>
          <p:nvSpPr>
            <p:cNvPr id="10" name="Freeform 10"/>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4"/>
              <a:stretch>
                <a:fillRect l="-15358" r="-15358"/>
              </a:stretch>
            </a:blipFill>
          </p:spPr>
          <p:txBody>
            <a:bodyPr/>
            <a:lstStyle/>
            <a:p>
              <a:endParaRPr lang="en-GB"/>
            </a:p>
          </p:txBody>
        </p:sp>
      </p:grpSp>
      <p:grpSp>
        <p:nvGrpSpPr>
          <p:cNvPr id="11" name="Group 11"/>
          <p:cNvGrpSpPr/>
          <p:nvPr/>
        </p:nvGrpSpPr>
        <p:grpSpPr>
          <a:xfrm>
            <a:off x="14964775" y="8820991"/>
            <a:ext cx="5004186" cy="4300472"/>
            <a:chOff x="0" y="0"/>
            <a:chExt cx="812800" cy="698500"/>
          </a:xfrm>
        </p:grpSpPr>
        <p:sp>
          <p:nvSpPr>
            <p:cNvPr id="12" name="Freeform 12"/>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BE282F"/>
            </a:solidFill>
          </p:spPr>
          <p:txBody>
            <a:bodyPr/>
            <a:lstStyle/>
            <a:p>
              <a:endParaRPr lang="en-GB"/>
            </a:p>
          </p:txBody>
        </p:sp>
        <p:sp>
          <p:nvSpPr>
            <p:cNvPr id="13" name="TextBox 13"/>
            <p:cNvSpPr txBox="1"/>
            <p:nvPr/>
          </p:nvSpPr>
          <p:spPr>
            <a:xfrm>
              <a:off x="114300" y="-38100"/>
              <a:ext cx="584200" cy="736600"/>
            </a:xfrm>
            <a:prstGeom prst="rect">
              <a:avLst/>
            </a:prstGeom>
          </p:spPr>
          <p:txBody>
            <a:bodyPr lIns="42881" tIns="42881" rIns="42881" bIns="42881" rtlCol="0" anchor="ctr"/>
            <a:lstStyle/>
            <a:p>
              <a:pPr algn="ctr">
                <a:lnSpc>
                  <a:spcPts val="2659"/>
                </a:lnSpc>
                <a:spcBef>
                  <a:spcPct val="0"/>
                </a:spcBef>
              </a:pPr>
              <a:endParaRPr/>
            </a:p>
          </p:txBody>
        </p:sp>
      </p:grpSp>
      <p:grpSp>
        <p:nvGrpSpPr>
          <p:cNvPr id="14" name="Group 14"/>
          <p:cNvGrpSpPr>
            <a:grpSpLocks noChangeAspect="1"/>
          </p:cNvGrpSpPr>
          <p:nvPr/>
        </p:nvGrpSpPr>
        <p:grpSpPr>
          <a:xfrm>
            <a:off x="6881425" y="-549265"/>
            <a:ext cx="5113733" cy="4428493"/>
            <a:chOff x="0" y="0"/>
            <a:chExt cx="6350000" cy="5499100"/>
          </a:xfrm>
        </p:grpSpPr>
        <p:sp>
          <p:nvSpPr>
            <p:cNvPr id="15" name="Freeform 15"/>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5"/>
              <a:stretch>
                <a:fillRect l="-14990" r="-14990"/>
              </a:stretch>
            </a:blipFill>
          </p:spPr>
          <p:txBody>
            <a:bodyPr/>
            <a:lstStyle/>
            <a:p>
              <a:endParaRPr lang="en-GB"/>
            </a:p>
          </p:txBody>
        </p:sp>
      </p:grpSp>
      <p:grpSp>
        <p:nvGrpSpPr>
          <p:cNvPr id="16" name="Group 16"/>
          <p:cNvGrpSpPr/>
          <p:nvPr/>
        </p:nvGrpSpPr>
        <p:grpSpPr>
          <a:xfrm>
            <a:off x="379572" y="398622"/>
            <a:ext cx="4210323" cy="6419139"/>
            <a:chOff x="0" y="0"/>
            <a:chExt cx="3585346" cy="5466287"/>
          </a:xfrm>
        </p:grpSpPr>
        <p:sp>
          <p:nvSpPr>
            <p:cNvPr id="17" name="Freeform 17"/>
            <p:cNvSpPr/>
            <p:nvPr/>
          </p:nvSpPr>
          <p:spPr>
            <a:xfrm>
              <a:off x="0" y="0"/>
              <a:ext cx="3585346" cy="5466286"/>
            </a:xfrm>
            <a:custGeom>
              <a:avLst/>
              <a:gdLst/>
              <a:ahLst/>
              <a:cxnLst/>
              <a:rect l="l" t="t" r="r" b="b"/>
              <a:pathLst>
                <a:path w="3585346" h="5466286">
                  <a:moveTo>
                    <a:pt x="3421516" y="0"/>
                  </a:moveTo>
                  <a:lnTo>
                    <a:pt x="0" y="0"/>
                  </a:lnTo>
                  <a:lnTo>
                    <a:pt x="0" y="5466286"/>
                  </a:lnTo>
                  <a:lnTo>
                    <a:pt x="76200" y="5466286"/>
                  </a:lnTo>
                  <a:lnTo>
                    <a:pt x="76200" y="76200"/>
                  </a:lnTo>
                  <a:lnTo>
                    <a:pt x="3585346" y="76200"/>
                  </a:lnTo>
                  <a:lnTo>
                    <a:pt x="3585346" y="0"/>
                  </a:lnTo>
                  <a:close/>
                </a:path>
              </a:pathLst>
            </a:custGeom>
            <a:solidFill>
              <a:srgbClr val="3A3B77"/>
            </a:solidFill>
          </p:spPr>
          <p:txBody>
            <a:bodyPr/>
            <a:lstStyle/>
            <a:p>
              <a:endParaRPr lang="en-GB"/>
            </a:p>
          </p:txBody>
        </p:sp>
      </p:grpSp>
      <p:sp>
        <p:nvSpPr>
          <p:cNvPr id="18" name="Freeform 18"/>
          <p:cNvSpPr/>
          <p:nvPr/>
        </p:nvSpPr>
        <p:spPr>
          <a:xfrm>
            <a:off x="-169140" y="9438019"/>
            <a:ext cx="3225149" cy="3213055"/>
          </a:xfrm>
          <a:custGeom>
            <a:avLst/>
            <a:gdLst/>
            <a:ahLst/>
            <a:cxnLst/>
            <a:rect l="l" t="t" r="r" b="b"/>
            <a:pathLst>
              <a:path w="3225149" h="3213055">
                <a:moveTo>
                  <a:pt x="0" y="0"/>
                </a:moveTo>
                <a:lnTo>
                  <a:pt x="3225149" y="0"/>
                </a:lnTo>
                <a:lnTo>
                  <a:pt x="3225149" y="3213055"/>
                </a:lnTo>
                <a:lnTo>
                  <a:pt x="0" y="321305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9" name="Freeform 19"/>
          <p:cNvSpPr/>
          <p:nvPr/>
        </p:nvSpPr>
        <p:spPr>
          <a:xfrm>
            <a:off x="1028700" y="7545803"/>
            <a:ext cx="3465974" cy="1164173"/>
          </a:xfrm>
          <a:custGeom>
            <a:avLst/>
            <a:gdLst/>
            <a:ahLst/>
            <a:cxnLst/>
            <a:rect l="l" t="t" r="r" b="b"/>
            <a:pathLst>
              <a:path w="3465974" h="1164173">
                <a:moveTo>
                  <a:pt x="0" y="0"/>
                </a:moveTo>
                <a:lnTo>
                  <a:pt x="3465974" y="0"/>
                </a:lnTo>
                <a:lnTo>
                  <a:pt x="3465974" y="1164173"/>
                </a:lnTo>
                <a:lnTo>
                  <a:pt x="0" y="1164173"/>
                </a:lnTo>
                <a:lnTo>
                  <a:pt x="0" y="0"/>
                </a:lnTo>
                <a:close/>
              </a:path>
            </a:pathLst>
          </a:custGeom>
          <a:blipFill>
            <a:blip r:embed="rId8"/>
            <a:stretch>
              <a:fillRect/>
            </a:stretch>
          </a:blipFill>
        </p:spPr>
        <p:txBody>
          <a:bodyPr/>
          <a:lstStyle/>
          <a:p>
            <a:endParaRPr lang="en-GB"/>
          </a:p>
        </p:txBody>
      </p:sp>
      <p:sp>
        <p:nvSpPr>
          <p:cNvPr id="20" name="TextBox 20"/>
          <p:cNvSpPr txBox="1"/>
          <p:nvPr/>
        </p:nvSpPr>
        <p:spPr>
          <a:xfrm>
            <a:off x="1030559" y="1616311"/>
            <a:ext cx="8801100" cy="4690515"/>
          </a:xfrm>
          <a:prstGeom prst="rect">
            <a:avLst/>
          </a:prstGeom>
        </p:spPr>
        <p:txBody>
          <a:bodyPr wrap="square" lIns="0" tIns="0" rIns="0" bIns="0" rtlCol="0" anchor="t">
            <a:spAutoFit/>
          </a:bodyPr>
          <a:lstStyle/>
          <a:p>
            <a:pPr>
              <a:lnSpc>
                <a:spcPts val="12730"/>
              </a:lnSpc>
            </a:pPr>
            <a:r>
              <a:rPr lang="en-US" sz="6881" dirty="0">
                <a:solidFill>
                  <a:srgbClr val="000000"/>
                </a:solidFill>
                <a:latin typeface="Quicksand Bold"/>
              </a:rPr>
              <a:t>Malware </a:t>
            </a:r>
          </a:p>
          <a:p>
            <a:pPr>
              <a:lnSpc>
                <a:spcPts val="12730"/>
              </a:lnSpc>
            </a:pPr>
            <a:r>
              <a:rPr lang="en-US" sz="6881" dirty="0">
                <a:solidFill>
                  <a:srgbClr val="000000"/>
                </a:solidFill>
                <a:latin typeface="Quicksand Bold"/>
              </a:rPr>
              <a:t>and Attack Technologies</a:t>
            </a:r>
          </a:p>
        </p:txBody>
      </p:sp>
      <p:grpSp>
        <p:nvGrpSpPr>
          <p:cNvPr id="21" name="Group 21"/>
          <p:cNvGrpSpPr>
            <a:grpSpLocks noChangeAspect="1"/>
          </p:cNvGrpSpPr>
          <p:nvPr/>
        </p:nvGrpSpPr>
        <p:grpSpPr>
          <a:xfrm>
            <a:off x="10900407" y="1822600"/>
            <a:ext cx="5113733" cy="4428493"/>
            <a:chOff x="0" y="0"/>
            <a:chExt cx="6350000" cy="5499100"/>
          </a:xfrm>
        </p:grpSpPr>
        <p:sp>
          <p:nvSpPr>
            <p:cNvPr id="22" name="Freeform 22"/>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9"/>
              <a:stretch>
                <a:fillRect l="-26977" r="-26977"/>
              </a:stretch>
            </a:blipFill>
          </p:spPr>
          <p:txBody>
            <a:bodyPr/>
            <a:lstStyle/>
            <a:p>
              <a:endParaRPr lang="en-GB"/>
            </a:p>
          </p:txBody>
        </p:sp>
      </p:grpSp>
      <p:grpSp>
        <p:nvGrpSpPr>
          <p:cNvPr id="24" name="Group 23">
            <a:extLst>
              <a:ext uri="{FF2B5EF4-FFF2-40B4-BE49-F238E27FC236}">
                <a16:creationId xmlns:a16="http://schemas.microsoft.com/office/drawing/2014/main" id="{B2C7A004-837F-3589-932F-AA2624C51172}"/>
              </a:ext>
            </a:extLst>
          </p:cNvPr>
          <p:cNvGrpSpPr/>
          <p:nvPr/>
        </p:nvGrpSpPr>
        <p:grpSpPr>
          <a:xfrm>
            <a:off x="5238371" y="7304419"/>
            <a:ext cx="1309707" cy="2133600"/>
            <a:chOff x="5257734" y="7643176"/>
            <a:chExt cx="1309707" cy="2133600"/>
          </a:xfrm>
        </p:grpSpPr>
        <p:sp>
          <p:nvSpPr>
            <p:cNvPr id="25" name="Rounded Rectangle 24">
              <a:hlinkClick r:id="rId10"/>
              <a:extLst>
                <a:ext uri="{FF2B5EF4-FFF2-40B4-BE49-F238E27FC236}">
                  <a16:creationId xmlns:a16="http://schemas.microsoft.com/office/drawing/2014/main" id="{BD23B316-5DE0-54D2-1C5B-88800721CBC6}"/>
                </a:ext>
              </a:extLst>
            </p:cNvPr>
            <p:cNvSpPr/>
            <p:nvPr/>
          </p:nvSpPr>
          <p:spPr>
            <a:xfrm>
              <a:off x="5257734" y="7643176"/>
              <a:ext cx="1309707" cy="2133600"/>
            </a:xfrm>
            <a:prstGeom prst="roundRect">
              <a:avLst/>
            </a:prstGeom>
            <a:solidFill>
              <a:srgbClr val="BE16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5">
              <a:hlinkClick r:id="rId10"/>
              <a:extLst>
                <a:ext uri="{FF2B5EF4-FFF2-40B4-BE49-F238E27FC236}">
                  <a16:creationId xmlns:a16="http://schemas.microsoft.com/office/drawing/2014/main" id="{1AF5FE7A-A677-1C47-8857-D9B9759DE379}"/>
                </a:ext>
              </a:extLst>
            </p:cNvPr>
            <p:cNvPicPr>
              <a:picLocks noChangeAspect="1"/>
            </p:cNvPicPr>
            <p:nvPr/>
          </p:nvPicPr>
          <p:blipFill>
            <a:blip r:embed="rId11"/>
            <a:stretch>
              <a:fillRect/>
            </a:stretch>
          </p:blipFill>
          <p:spPr>
            <a:xfrm>
              <a:off x="5484553" y="7738470"/>
              <a:ext cx="856070" cy="1181377"/>
            </a:xfrm>
            <a:prstGeom prst="rect">
              <a:avLst/>
            </a:prstGeom>
            <a:ln>
              <a:noFill/>
            </a:ln>
            <a:effectLst/>
          </p:spPr>
        </p:pic>
        <p:sp>
          <p:nvSpPr>
            <p:cNvPr id="27" name="TextBox 26">
              <a:extLst>
                <a:ext uri="{FF2B5EF4-FFF2-40B4-BE49-F238E27FC236}">
                  <a16:creationId xmlns:a16="http://schemas.microsoft.com/office/drawing/2014/main" id="{C9D2FCA3-3695-12C0-0930-FCD53C5D9395}"/>
                </a:ext>
              </a:extLst>
            </p:cNvPr>
            <p:cNvSpPr txBox="1"/>
            <p:nvPr/>
          </p:nvSpPr>
          <p:spPr>
            <a:xfrm>
              <a:off x="5333869" y="9029700"/>
              <a:ext cx="1157438" cy="523220"/>
            </a:xfrm>
            <a:prstGeom prst="rect">
              <a:avLst/>
            </a:prstGeom>
            <a:noFill/>
          </p:spPr>
          <p:txBody>
            <a:bodyPr wrap="square">
              <a:spAutoFit/>
            </a:bodyPr>
            <a:lstStyle/>
            <a:p>
              <a:pPr algn="ctr"/>
              <a:r>
                <a:rPr lang="en-GB" sz="1400" dirty="0">
                  <a:solidFill>
                    <a:schemeClr val="bg1"/>
                  </a:solidFill>
                  <a:latin typeface="Quicksand" pitchFamily="2" charset="77"/>
                  <a:ea typeface="Roboto" panose="02000000000000000000" pitchFamily="2" charset="0"/>
                </a:rPr>
                <a:t>Knowledge Area</a:t>
              </a:r>
            </a:p>
          </p:txBody>
        </p:sp>
      </p:grpSp>
      <p:grpSp>
        <p:nvGrpSpPr>
          <p:cNvPr id="33" name="Group 32">
            <a:extLst>
              <a:ext uri="{FF2B5EF4-FFF2-40B4-BE49-F238E27FC236}">
                <a16:creationId xmlns:a16="http://schemas.microsoft.com/office/drawing/2014/main" id="{9A206A6E-FCAC-554C-B69D-75F1428A1C92}"/>
              </a:ext>
            </a:extLst>
          </p:cNvPr>
          <p:cNvGrpSpPr/>
          <p:nvPr/>
        </p:nvGrpSpPr>
        <p:grpSpPr>
          <a:xfrm>
            <a:off x="6774897" y="7303342"/>
            <a:ext cx="1309707" cy="2133600"/>
            <a:chOff x="6774897" y="7303342"/>
            <a:chExt cx="1309707" cy="2133600"/>
          </a:xfrm>
        </p:grpSpPr>
        <p:sp>
          <p:nvSpPr>
            <p:cNvPr id="29" name="Rounded Rectangle 28">
              <a:hlinkClick r:id="rId12"/>
              <a:extLst>
                <a:ext uri="{FF2B5EF4-FFF2-40B4-BE49-F238E27FC236}">
                  <a16:creationId xmlns:a16="http://schemas.microsoft.com/office/drawing/2014/main" id="{25F29673-C92E-1DB4-3207-79FA2F065EBE}"/>
                </a:ext>
              </a:extLst>
            </p:cNvPr>
            <p:cNvSpPr/>
            <p:nvPr/>
          </p:nvSpPr>
          <p:spPr>
            <a:xfrm>
              <a:off x="6774897" y="7303342"/>
              <a:ext cx="1309707" cy="2133600"/>
            </a:xfrm>
            <a:prstGeom prst="roundRect">
              <a:avLst/>
            </a:prstGeom>
            <a:solidFill>
              <a:srgbClr val="1F1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D7C05B1D-C300-CBCF-7FDB-3BD843D4F7EA}"/>
                </a:ext>
              </a:extLst>
            </p:cNvPr>
            <p:cNvSpPr txBox="1"/>
            <p:nvPr/>
          </p:nvSpPr>
          <p:spPr>
            <a:xfrm>
              <a:off x="6851031" y="8798665"/>
              <a:ext cx="1157438" cy="307777"/>
            </a:xfrm>
            <a:prstGeom prst="rect">
              <a:avLst/>
            </a:prstGeom>
            <a:noFill/>
          </p:spPr>
          <p:txBody>
            <a:bodyPr wrap="square">
              <a:spAutoFit/>
            </a:bodyPr>
            <a:lstStyle/>
            <a:p>
              <a:pPr algn="ctr"/>
              <a:r>
                <a:rPr lang="en-GB" sz="1400" dirty="0">
                  <a:solidFill>
                    <a:schemeClr val="bg1"/>
                  </a:solidFill>
                  <a:latin typeface="Quicksand" pitchFamily="2" charset="77"/>
                </a:rPr>
                <a:t>Webinar</a:t>
              </a:r>
            </a:p>
          </p:txBody>
        </p:sp>
        <p:pic>
          <p:nvPicPr>
            <p:cNvPr id="32" name="Picture 31">
              <a:hlinkClick r:id="rId12"/>
              <a:extLst>
                <a:ext uri="{FF2B5EF4-FFF2-40B4-BE49-F238E27FC236}">
                  <a16:creationId xmlns:a16="http://schemas.microsoft.com/office/drawing/2014/main" id="{7DC8A870-E4DF-2EF3-C83A-FDA62A8C61CD}"/>
                </a:ext>
              </a:extLst>
            </p:cNvPr>
            <p:cNvPicPr>
              <a:picLocks noChangeAspect="1"/>
            </p:cNvPicPr>
            <p:nvPr/>
          </p:nvPicPr>
          <p:blipFill>
            <a:blip r:embed="rId13"/>
            <a:stretch>
              <a:fillRect/>
            </a:stretch>
          </p:blipFill>
          <p:spPr>
            <a:xfrm>
              <a:off x="6982448" y="7554946"/>
              <a:ext cx="894605" cy="1013886"/>
            </a:xfrm>
            <a:prstGeom prst="rect">
              <a:avLst/>
            </a:prstGeom>
          </p:spPr>
        </p:pic>
      </p:grpSp>
      <p:sp>
        <p:nvSpPr>
          <p:cNvPr id="23" name="TextBox 22">
            <a:extLst>
              <a:ext uri="{FF2B5EF4-FFF2-40B4-BE49-F238E27FC236}">
                <a16:creationId xmlns:a16="http://schemas.microsoft.com/office/drawing/2014/main" id="{64CB3B82-4333-1CA8-DCA7-4782D9F32E6C}"/>
              </a:ext>
            </a:extLst>
          </p:cNvPr>
          <p:cNvSpPr txBox="1"/>
          <p:nvPr/>
        </p:nvSpPr>
        <p:spPr>
          <a:xfrm>
            <a:off x="6306443" y="9620286"/>
            <a:ext cx="11814340" cy="584775"/>
          </a:xfrm>
          <a:prstGeom prst="rect">
            <a:avLst/>
          </a:prstGeom>
          <a:noFill/>
        </p:spPr>
        <p:txBody>
          <a:bodyPr wrap="square" rtlCol="0">
            <a:spAutoFit/>
          </a:bodyPr>
          <a:lstStyle/>
          <a:p>
            <a:r>
              <a:rPr lang="en-US" sz="1600" b="0" i="0" dirty="0">
                <a:solidFill>
                  <a:srgbClr val="000000"/>
                </a:solidFill>
                <a:effectLst/>
                <a:latin typeface="Aptos" panose="020B0004020202020204" pitchFamily="34" charset="0"/>
              </a:rPr>
              <a:t>© Crown Copyright, The National Cyber Security Centre 2023. This information is licensed under the Open Government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v3.0. To view this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visit </a:t>
            </a:r>
            <a:r>
              <a:rPr lang="en-US" sz="1600" b="0" i="0" dirty="0">
                <a:effectLst/>
                <a:latin typeface="Aptos" panose="020B0004020202020204" pitchFamily="34" charset="0"/>
                <a:hlinkClick r:id="rId14"/>
              </a:rPr>
              <a:t>http://www.nationalarchives.gov.uk/doc/opengovernment-licence/</a:t>
            </a:r>
            <a:r>
              <a:rPr lang="en-US" sz="1600" b="0" i="0" dirty="0">
                <a:solidFill>
                  <a:srgbClr val="000000"/>
                </a:solidFill>
                <a:effectLst/>
                <a:latin typeface="Aptos" panose="020B0004020202020204" pitchFamily="34" charset="0"/>
              </a:rPr>
              <a:t>.</a:t>
            </a:r>
            <a:endParaRPr lang="en-GB"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graphicFrame>
        <p:nvGraphicFramePr>
          <p:cNvPr id="2" name="Table 2"/>
          <p:cNvGraphicFramePr>
            <a:graphicFrameLocks noGrp="1"/>
          </p:cNvGraphicFramePr>
          <p:nvPr>
            <p:extLst>
              <p:ext uri="{D42A27DB-BD31-4B8C-83A1-F6EECF244321}">
                <p14:modId xmlns:p14="http://schemas.microsoft.com/office/powerpoint/2010/main" val="1088168035"/>
              </p:ext>
            </p:extLst>
          </p:nvPr>
        </p:nvGraphicFramePr>
        <p:xfrm>
          <a:off x="864494" y="2466973"/>
          <a:ext cx="6016044" cy="5708650"/>
        </p:xfrm>
        <a:graphic>
          <a:graphicData uri="http://schemas.openxmlformats.org/drawingml/2006/table">
            <a:tbl>
              <a:tblPr/>
              <a:tblGrid>
                <a:gridCol w="6016044">
                  <a:extLst>
                    <a:ext uri="{9D8B030D-6E8A-4147-A177-3AD203B41FA5}">
                      <a16:colId xmlns:a16="http://schemas.microsoft.com/office/drawing/2014/main" val="20000"/>
                    </a:ext>
                  </a:extLst>
                </a:gridCol>
              </a:tblGrid>
              <a:tr h="5708650">
                <a:tc>
                  <a:txBody>
                    <a:bodyPr/>
                    <a:lstStyle/>
                    <a:p>
                      <a:pPr algn="l">
                        <a:lnSpc>
                          <a:spcPts val="3240"/>
                        </a:lnSpc>
                        <a:defRPr/>
                      </a:pPr>
                      <a:r>
                        <a:rPr lang="en-US" sz="2700" dirty="0">
                          <a:solidFill>
                            <a:srgbClr val="000000"/>
                          </a:solidFill>
                          <a:latin typeface="Quicksand"/>
                        </a:rPr>
                        <a:t>Shoulder surfing is the ability to​ get information or passwords by​ observing as someone types them in​.</a:t>
                      </a:r>
                      <a:endParaRPr lang="en-US" sz="1100" dirty="0"/>
                    </a:p>
                    <a:p>
                      <a:pPr algn="l">
                        <a:lnSpc>
                          <a:spcPts val="3240"/>
                        </a:lnSpc>
                      </a:pPr>
                      <a:endParaRPr lang="en-US" sz="1100" dirty="0"/>
                    </a:p>
                    <a:p>
                      <a:pPr algn="l">
                        <a:lnSpc>
                          <a:spcPts val="3240"/>
                        </a:lnSpc>
                      </a:pPr>
                      <a:r>
                        <a:rPr lang="en-US" sz="2700" dirty="0">
                          <a:solidFill>
                            <a:srgbClr val="000000"/>
                          </a:solidFill>
                          <a:latin typeface="Quicksand"/>
                        </a:rPr>
                        <a:t>The following are two examples:​</a:t>
                      </a:r>
                    </a:p>
                    <a:p>
                      <a:pPr algn="l">
                        <a:lnSpc>
                          <a:spcPts val="3240"/>
                        </a:lnSpc>
                      </a:pPr>
                      <a:endParaRPr lang="en-US" sz="2700" dirty="0">
                        <a:solidFill>
                          <a:srgbClr val="000000"/>
                        </a:solidFill>
                        <a:latin typeface="Quicksand"/>
                      </a:endParaRPr>
                    </a:p>
                    <a:p>
                      <a:pPr marL="488632" lvl="1" indent="-244316" algn="l">
                        <a:lnSpc>
                          <a:spcPts val="3240"/>
                        </a:lnSpc>
                        <a:buFont typeface="Arial"/>
                        <a:buChar char="•"/>
                      </a:pPr>
                      <a:r>
                        <a:rPr lang="en-US" sz="2700" dirty="0">
                          <a:solidFill>
                            <a:srgbClr val="000000"/>
                          </a:solidFill>
                          <a:latin typeface="Quicksand"/>
                        </a:rPr>
                        <a:t>Looking over someone’s shoulder​</a:t>
                      </a:r>
                    </a:p>
                    <a:p>
                      <a:pPr marL="488632" lvl="1" indent="-244316" algn="l">
                        <a:lnSpc>
                          <a:spcPts val="3240"/>
                        </a:lnSpc>
                        <a:buFont typeface="Arial"/>
                        <a:buChar char="•"/>
                      </a:pPr>
                      <a:r>
                        <a:rPr lang="en-US" sz="2700" dirty="0">
                          <a:solidFill>
                            <a:srgbClr val="000000"/>
                          </a:solidFill>
                          <a:latin typeface="Quicksand"/>
                        </a:rPr>
                        <a:t>Using a CCTV camera​</a:t>
                      </a:r>
                    </a:p>
                    <a:p>
                      <a:pPr marL="488632" lvl="1" indent="-244316" algn="l">
                        <a:lnSpc>
                          <a:spcPts val="3240"/>
                        </a:lnSpc>
                      </a:pPr>
                      <a:endParaRPr lang="en-US" sz="2700" dirty="0">
                        <a:solidFill>
                          <a:srgbClr val="000000"/>
                        </a:solidFill>
                        <a:latin typeface="Quicksand"/>
                      </a:endParaRPr>
                    </a:p>
                    <a:p>
                      <a:pPr marL="0" lvl="1" indent="-244316" algn="l" defTabSz="914400" rtl="0" eaLnBrk="1" latinLnBrk="0" hangingPunct="1">
                        <a:lnSpc>
                          <a:spcPts val="3240"/>
                        </a:lnSpc>
                        <a:defRPr/>
                      </a:pPr>
                      <a:r>
                        <a:rPr lang="en-US" sz="2700" kern="1200" dirty="0">
                          <a:solidFill>
                            <a:srgbClr val="000000"/>
                          </a:solidFill>
                          <a:latin typeface="Quicksand"/>
                          <a:ea typeface="+mn-ea"/>
                          <a:cs typeface="+mn-cs"/>
                        </a:rPr>
                        <a:t>What are the other ways that​ shoulder surfing could be​ carried out?​</a:t>
                      </a:r>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F6"/>
                    </a:solidFill>
                  </a:tcPr>
                </a:tc>
                <a:extLst>
                  <a:ext uri="{0D108BD9-81ED-4DB2-BD59-A6C34878D82A}">
                    <a16:rowId xmlns:a16="http://schemas.microsoft.com/office/drawing/2014/main" val="10000"/>
                  </a:ext>
                </a:extLst>
              </a:tr>
            </a:tbl>
          </a:graphicData>
        </a:graphic>
      </p:graphicFrame>
      <p:sp>
        <p:nvSpPr>
          <p:cNvPr id="3" name="TextBox 3"/>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Social Engineering: Shoulder Surfing</a:t>
            </a:r>
          </a:p>
        </p:txBody>
      </p:sp>
      <p:pic>
        <p:nvPicPr>
          <p:cNvPr id="4" name="Picture 4"/>
          <p:cNvPicPr>
            <a:picLocks noChangeAspect="1"/>
          </p:cNvPicPr>
          <p:nvPr>
            <a:videoFile r:link="rId1"/>
          </p:nvPr>
        </p:nvPicPr>
        <p:blipFill>
          <a:blip r:embed="rId4"/>
          <a:stretch>
            <a:fillRect/>
          </a:stretch>
        </p:blipFill>
        <p:spPr>
          <a:xfrm>
            <a:off x="7318259" y="2466973"/>
            <a:ext cx="10148712" cy="5708650"/>
          </a:xfrm>
          <a:prstGeom prst="rect">
            <a:avLst/>
          </a:prstGeom>
        </p:spPr>
      </p:pic>
      <p:sp>
        <p:nvSpPr>
          <p:cNvPr id="5" name="TextBox 4">
            <a:extLst>
              <a:ext uri="{FF2B5EF4-FFF2-40B4-BE49-F238E27FC236}">
                <a16:creationId xmlns:a16="http://schemas.microsoft.com/office/drawing/2014/main" id="{29F2F089-48B7-DF39-6E5C-23EC9117929C}"/>
              </a:ext>
            </a:extLst>
          </p:cNvPr>
          <p:cNvSpPr txBox="1"/>
          <p:nvPr/>
        </p:nvSpPr>
        <p:spPr>
          <a:xfrm>
            <a:off x="9144000" y="8433683"/>
            <a:ext cx="6907906" cy="369332"/>
          </a:xfrm>
          <a:prstGeom prst="rect">
            <a:avLst/>
          </a:prstGeom>
          <a:noFill/>
        </p:spPr>
        <p:txBody>
          <a:bodyPr wrap="square" rtlCol="0">
            <a:spAutoFit/>
          </a:bodyPr>
          <a:lstStyle/>
          <a:p>
            <a:r>
              <a:rPr lang="en-GB" dirty="0">
                <a:latin typeface="Quicksand" charset="0"/>
              </a:rPr>
              <a:t>https://www.youtube.com/watch?v=def3eBH-vWI&amp;t=2s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9698593" y="4182340"/>
            <a:ext cx="7204457" cy="5452198"/>
          </a:xfrm>
          <a:custGeom>
            <a:avLst/>
            <a:gdLst/>
            <a:ahLst/>
            <a:cxnLst/>
            <a:rect l="l" t="t" r="r" b="b"/>
            <a:pathLst>
              <a:path w="7204457" h="5452198">
                <a:moveTo>
                  <a:pt x="0" y="0"/>
                </a:moveTo>
                <a:lnTo>
                  <a:pt x="7204458" y="0"/>
                </a:lnTo>
                <a:lnTo>
                  <a:pt x="7204458" y="5452198"/>
                </a:lnTo>
                <a:lnTo>
                  <a:pt x="0" y="5452198"/>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800100" y="2009275"/>
            <a:ext cx="16459200" cy="828675"/>
          </a:xfrm>
          <a:prstGeom prst="rect">
            <a:avLst/>
          </a:prstGeom>
        </p:spPr>
        <p:txBody>
          <a:bodyPr lIns="0" tIns="0" rIns="0" bIns="0" rtlCol="0" anchor="t">
            <a:spAutoFit/>
          </a:bodyPr>
          <a:lstStyle/>
          <a:p>
            <a:pPr algn="l">
              <a:lnSpc>
                <a:spcPts val="3240"/>
              </a:lnSpc>
            </a:pPr>
            <a:r>
              <a:rPr lang="en-US" sz="2700">
                <a:solidFill>
                  <a:srgbClr val="000000"/>
                </a:solidFill>
                <a:latin typeface="Quicksand"/>
              </a:rPr>
              <a:t>Phishing Emails, texts or phone calls are sent to users commonly pretending to be from a bank or website​.</a:t>
            </a:r>
          </a:p>
        </p:txBody>
      </p:sp>
      <p:sp>
        <p:nvSpPr>
          <p:cNvPr id="4" name="TextBox 4"/>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Social Engineering: Phishing</a:t>
            </a:r>
          </a:p>
        </p:txBody>
      </p:sp>
      <p:sp>
        <p:nvSpPr>
          <p:cNvPr id="5" name="TextBox 5"/>
          <p:cNvSpPr txBox="1"/>
          <p:nvPr/>
        </p:nvSpPr>
        <p:spPr>
          <a:xfrm>
            <a:off x="1037741" y="3263795"/>
            <a:ext cx="6665027" cy="6248400"/>
          </a:xfrm>
          <a:prstGeom prst="rect">
            <a:avLst/>
          </a:prstGeom>
        </p:spPr>
        <p:txBody>
          <a:bodyPr lIns="0" tIns="0" rIns="0" bIns="0" rtlCol="0" anchor="t">
            <a:spAutoFit/>
          </a:bodyPr>
          <a:lstStyle/>
          <a:p>
            <a:pPr marL="561341" lvl="1" indent="-280670">
              <a:lnSpc>
                <a:spcPts val="3120"/>
              </a:lnSpc>
              <a:buFont typeface="Arial"/>
              <a:buChar char="•"/>
            </a:pPr>
            <a:r>
              <a:rPr lang="en-US" sz="2600" spc="24" dirty="0">
                <a:solidFill>
                  <a:srgbClr val="000000"/>
                </a:solidFill>
                <a:latin typeface="Quicksand Bold"/>
              </a:rPr>
              <a:t>Greeting</a:t>
            </a:r>
            <a:r>
              <a:rPr lang="en-US" sz="2600" spc="24" dirty="0">
                <a:solidFill>
                  <a:srgbClr val="000000"/>
                </a:solidFill>
                <a:latin typeface="Quicksand"/>
              </a:rPr>
              <a:t>: Usually phishers don’t know your name – just your email address, so the greeting is not </a:t>
            </a:r>
            <a:r>
              <a:rPr lang="en-US" sz="2600" spc="24" dirty="0" err="1">
                <a:solidFill>
                  <a:srgbClr val="000000"/>
                </a:solidFill>
                <a:latin typeface="Quicksand"/>
              </a:rPr>
              <a:t>personalised</a:t>
            </a:r>
            <a:r>
              <a:rPr lang="en-US" sz="2600" spc="24" dirty="0">
                <a:solidFill>
                  <a:srgbClr val="000000"/>
                </a:solidFill>
                <a:latin typeface="Quicksand"/>
              </a:rPr>
              <a:t>​</a:t>
            </a:r>
          </a:p>
          <a:p>
            <a:pPr marL="561341" lvl="1" indent="-280670">
              <a:lnSpc>
                <a:spcPts val="3120"/>
              </a:lnSpc>
              <a:buFont typeface="Arial"/>
              <a:buChar char="•"/>
            </a:pPr>
            <a:r>
              <a:rPr lang="en-US" sz="2600" spc="24" dirty="0">
                <a:solidFill>
                  <a:srgbClr val="000000"/>
                </a:solidFill>
                <a:latin typeface="Quicksand"/>
              </a:rPr>
              <a:t>The </a:t>
            </a:r>
            <a:r>
              <a:rPr lang="en-US" sz="2600" spc="24" dirty="0">
                <a:solidFill>
                  <a:srgbClr val="000000"/>
                </a:solidFill>
                <a:latin typeface="Quicksand Bold"/>
              </a:rPr>
              <a:t>sender’s address</a:t>
            </a:r>
            <a:r>
              <a:rPr lang="en-US" sz="2600" spc="24" dirty="0">
                <a:solidFill>
                  <a:srgbClr val="000000"/>
                </a:solidFill>
                <a:latin typeface="Quicksand"/>
              </a:rPr>
              <a:t> is often a variation on a genuine address​</a:t>
            </a:r>
          </a:p>
          <a:p>
            <a:pPr marL="561341" lvl="1" indent="-280670">
              <a:lnSpc>
                <a:spcPts val="3120"/>
              </a:lnSpc>
              <a:buFont typeface="Arial"/>
              <a:buChar char="•"/>
            </a:pPr>
            <a:r>
              <a:rPr lang="en-US" sz="2600" spc="24" dirty="0">
                <a:solidFill>
                  <a:srgbClr val="000000"/>
                </a:solidFill>
                <a:latin typeface="Quicksand Bold"/>
              </a:rPr>
              <a:t>Forged link</a:t>
            </a:r>
            <a:r>
              <a:rPr lang="en-US" sz="2600" spc="24" dirty="0">
                <a:solidFill>
                  <a:srgbClr val="000000"/>
                </a:solidFill>
                <a:latin typeface="Quicksand"/>
              </a:rPr>
              <a:t>: The link looks genuine, but it may not link to the website given. Roll your mouse over it to check​</a:t>
            </a:r>
          </a:p>
          <a:p>
            <a:pPr marL="561341" lvl="1" indent="-280670">
              <a:lnSpc>
                <a:spcPts val="3120"/>
              </a:lnSpc>
              <a:buFont typeface="Arial"/>
              <a:buChar char="•"/>
            </a:pPr>
            <a:r>
              <a:rPr lang="en-US" sz="2600" spc="24" dirty="0">
                <a:solidFill>
                  <a:srgbClr val="000000"/>
                </a:solidFill>
                <a:latin typeface="Quicksand Bold"/>
              </a:rPr>
              <a:t>Request for personal information</a:t>
            </a:r>
            <a:r>
              <a:rPr lang="en-US" sz="2600" spc="24" dirty="0">
                <a:solidFill>
                  <a:srgbClr val="000000"/>
                </a:solidFill>
                <a:latin typeface="Quicksand"/>
              </a:rPr>
              <a:t>: Genuine </a:t>
            </a:r>
            <a:r>
              <a:rPr lang="en-US" sz="2600" spc="24" dirty="0" err="1">
                <a:solidFill>
                  <a:srgbClr val="000000"/>
                </a:solidFill>
                <a:latin typeface="Quicksand"/>
              </a:rPr>
              <a:t>organisations</a:t>
            </a:r>
            <a:r>
              <a:rPr lang="en-US" sz="2600" spc="24" dirty="0">
                <a:solidFill>
                  <a:srgbClr val="000000"/>
                </a:solidFill>
                <a:latin typeface="Quicksand"/>
              </a:rPr>
              <a:t> never do this​</a:t>
            </a:r>
          </a:p>
          <a:p>
            <a:pPr marL="561341" lvl="1" indent="-280670">
              <a:lnSpc>
                <a:spcPts val="3120"/>
              </a:lnSpc>
              <a:buFont typeface="Arial"/>
              <a:buChar char="•"/>
            </a:pPr>
            <a:r>
              <a:rPr lang="en-US" sz="2600" spc="24" dirty="0">
                <a:solidFill>
                  <a:srgbClr val="000000"/>
                </a:solidFill>
                <a:latin typeface="Quicksand Bold"/>
              </a:rPr>
              <a:t>Sense of urgency</a:t>
            </a:r>
            <a:r>
              <a:rPr lang="en-US" sz="2600" spc="24" dirty="0">
                <a:solidFill>
                  <a:srgbClr val="000000"/>
                </a:solidFill>
                <a:latin typeface="Quicksand"/>
              </a:rPr>
              <a:t>: Criminals try to persuade you that something bad will happen if you don’t act fast​</a:t>
            </a:r>
          </a:p>
          <a:p>
            <a:pPr marL="561341" lvl="1" indent="-280670">
              <a:lnSpc>
                <a:spcPts val="3120"/>
              </a:lnSpc>
              <a:buFont typeface="Arial"/>
              <a:buChar char="•"/>
            </a:pPr>
            <a:r>
              <a:rPr lang="en-US" sz="2600" spc="24" dirty="0">
                <a:solidFill>
                  <a:srgbClr val="000000"/>
                </a:solidFill>
                <a:latin typeface="Quicksand Bold"/>
              </a:rPr>
              <a:t>Grammar?</a:t>
            </a:r>
            <a:r>
              <a:rPr lang="en-US" sz="2600" spc="24" dirty="0">
                <a:solidFill>
                  <a:srgbClr val="000000"/>
                </a:solidFill>
                <a:latin typeface="Quicksand"/>
              </a:rPr>
              <a:t> Might be really good now that we have tools like ChatGPT</a:t>
            </a:r>
          </a:p>
        </p:txBody>
      </p:sp>
      <p:sp>
        <p:nvSpPr>
          <p:cNvPr id="6" name="TextBox 6"/>
          <p:cNvSpPr txBox="1"/>
          <p:nvPr/>
        </p:nvSpPr>
        <p:spPr>
          <a:xfrm>
            <a:off x="9968309" y="3136073"/>
            <a:ext cx="6665027" cy="781050"/>
          </a:xfrm>
          <a:prstGeom prst="rect">
            <a:avLst/>
          </a:prstGeom>
        </p:spPr>
        <p:txBody>
          <a:bodyPr lIns="0" tIns="0" rIns="0" bIns="0" rtlCol="0" anchor="t">
            <a:spAutoFit/>
          </a:bodyPr>
          <a:lstStyle/>
          <a:p>
            <a:pPr>
              <a:lnSpc>
                <a:spcPts val="3120"/>
              </a:lnSpc>
            </a:pPr>
            <a:r>
              <a:rPr lang="en-US" sz="2600" spc="24">
                <a:solidFill>
                  <a:srgbClr val="000000"/>
                </a:solidFill>
                <a:latin typeface="Quicksand Bold"/>
              </a:rPr>
              <a:t>Take the quiz: </a:t>
            </a:r>
            <a:r>
              <a:rPr lang="en-US" sz="2600" spc="24">
                <a:solidFill>
                  <a:srgbClr val="000000"/>
                </a:solidFill>
                <a:latin typeface="Quicksand"/>
              </a:rPr>
              <a:t>https://phishingquiz.withgoogle.com/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6059594" y="2408615"/>
            <a:ext cx="11199706" cy="7238714"/>
          </a:xfrm>
          <a:custGeom>
            <a:avLst/>
            <a:gdLst/>
            <a:ahLst/>
            <a:cxnLst/>
            <a:rect l="l" t="t" r="r" b="b"/>
            <a:pathLst>
              <a:path w="11199706" h="7238714">
                <a:moveTo>
                  <a:pt x="0" y="0"/>
                </a:moveTo>
                <a:lnTo>
                  <a:pt x="11199706" y="0"/>
                </a:lnTo>
                <a:lnTo>
                  <a:pt x="11199706" y="7238714"/>
                </a:lnTo>
                <a:lnTo>
                  <a:pt x="0" y="7238714"/>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Types of Malware</a:t>
            </a:r>
          </a:p>
        </p:txBody>
      </p:sp>
      <p:sp>
        <p:nvSpPr>
          <p:cNvPr id="4" name="TextBox 4"/>
          <p:cNvSpPr txBox="1"/>
          <p:nvPr/>
        </p:nvSpPr>
        <p:spPr>
          <a:xfrm>
            <a:off x="1028700" y="2351465"/>
            <a:ext cx="4549552" cy="5743576"/>
          </a:xfrm>
          <a:prstGeom prst="rect">
            <a:avLst/>
          </a:prstGeom>
        </p:spPr>
        <p:txBody>
          <a:bodyPr lIns="0" tIns="0" rIns="0" bIns="0" rtlCol="0" anchor="t">
            <a:spAutoFit/>
          </a:bodyPr>
          <a:lstStyle/>
          <a:p>
            <a:pPr algn="ctr">
              <a:lnSpc>
                <a:spcPts val="4199"/>
              </a:lnSpc>
            </a:pPr>
            <a:r>
              <a:rPr lang="en-US" sz="2999" spc="95">
                <a:solidFill>
                  <a:srgbClr val="000000"/>
                </a:solidFill>
                <a:latin typeface="Quicksand Medium"/>
              </a:rPr>
              <a:t>Malware comes from two words:​</a:t>
            </a:r>
          </a:p>
          <a:p>
            <a:pPr algn="ctr">
              <a:lnSpc>
                <a:spcPts val="4199"/>
              </a:lnSpc>
            </a:pPr>
            <a:r>
              <a:rPr lang="en-US" sz="2999" spc="95">
                <a:solidFill>
                  <a:srgbClr val="000000"/>
                </a:solidFill>
                <a:latin typeface="Quicksand Medium"/>
              </a:rPr>
              <a:t> </a:t>
            </a:r>
            <a:r>
              <a:rPr lang="en-US" sz="2999" spc="95">
                <a:solidFill>
                  <a:srgbClr val="5E17EB"/>
                </a:solidFill>
                <a:latin typeface="Quicksand Bold"/>
              </a:rPr>
              <a:t>Mal</a:t>
            </a:r>
            <a:r>
              <a:rPr lang="en-US" sz="2999" spc="95">
                <a:solidFill>
                  <a:srgbClr val="000000"/>
                </a:solidFill>
                <a:latin typeface="Quicksand Medium"/>
              </a:rPr>
              <a:t>icious – to cause an act of harm​</a:t>
            </a:r>
          </a:p>
          <a:p>
            <a:pPr algn="ctr">
              <a:lnSpc>
                <a:spcPts val="4199"/>
              </a:lnSpc>
            </a:pPr>
            <a:r>
              <a:rPr lang="en-US" sz="2999" spc="95">
                <a:solidFill>
                  <a:srgbClr val="000000"/>
                </a:solidFill>
                <a:latin typeface="Quicksand Medium"/>
              </a:rPr>
              <a:t> Soft</a:t>
            </a:r>
            <a:r>
              <a:rPr lang="en-US" sz="2999" spc="95">
                <a:solidFill>
                  <a:srgbClr val="5E17EB"/>
                </a:solidFill>
                <a:latin typeface="Quicksand Bold"/>
              </a:rPr>
              <a:t>ware</a:t>
            </a:r>
          </a:p>
          <a:p>
            <a:pPr algn="ctr">
              <a:lnSpc>
                <a:spcPts val="4199"/>
              </a:lnSpc>
            </a:pPr>
            <a:endParaRPr lang="en-US" sz="2999" spc="95">
              <a:solidFill>
                <a:srgbClr val="5E17EB"/>
              </a:solidFill>
              <a:latin typeface="Quicksand Bold"/>
            </a:endParaRPr>
          </a:p>
          <a:p>
            <a:pPr algn="ctr">
              <a:lnSpc>
                <a:spcPts val="4199"/>
              </a:lnSpc>
            </a:pPr>
            <a:r>
              <a:rPr lang="en-US" sz="2999" spc="95">
                <a:solidFill>
                  <a:srgbClr val="000000"/>
                </a:solidFill>
                <a:latin typeface="Quicksand Medium"/>
              </a:rPr>
              <a:t>Play the Introduction to Malware Game:</a:t>
            </a:r>
          </a:p>
          <a:p>
            <a:pPr algn="ctr">
              <a:lnSpc>
                <a:spcPts val="4199"/>
              </a:lnSpc>
            </a:pPr>
            <a:endParaRPr lang="en-US" sz="2999" spc="95">
              <a:solidFill>
                <a:srgbClr val="000000"/>
              </a:solidFill>
              <a:latin typeface="Quicksand Medium"/>
            </a:endParaRPr>
          </a:p>
          <a:p>
            <a:pPr algn="ctr">
              <a:lnSpc>
                <a:spcPts val="4199"/>
              </a:lnSpc>
              <a:spcBef>
                <a:spcPct val="0"/>
              </a:spcBef>
            </a:pPr>
            <a:r>
              <a:rPr lang="en-US" sz="2999" u="sng" spc="95">
                <a:solidFill>
                  <a:srgbClr val="000000"/>
                </a:solidFill>
                <a:latin typeface="Quicksand Medium"/>
                <a:hlinkClick r:id="rId3" tooltip="https://cybergamesuk.com/malware"/>
              </a:rPr>
              <a:t>https://cybergamesuk.com/malware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TextBox 2"/>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Types of Malware</a:t>
            </a:r>
          </a:p>
        </p:txBody>
      </p:sp>
      <p:sp>
        <p:nvSpPr>
          <p:cNvPr id="3" name="TextBox 3"/>
          <p:cNvSpPr txBox="1"/>
          <p:nvPr/>
        </p:nvSpPr>
        <p:spPr>
          <a:xfrm>
            <a:off x="685800" y="2976517"/>
            <a:ext cx="4848668" cy="5539978"/>
          </a:xfrm>
          <a:prstGeom prst="rect">
            <a:avLst/>
          </a:prstGeom>
        </p:spPr>
        <p:txBody>
          <a:bodyPr lIns="0" tIns="0" rIns="0" bIns="0" rtlCol="0" anchor="t">
            <a:spAutoFit/>
          </a:bodyPr>
          <a:lstStyle/>
          <a:p>
            <a:pPr>
              <a:lnSpc>
                <a:spcPts val="3600"/>
              </a:lnSpc>
              <a:spcBef>
                <a:spcPct val="0"/>
              </a:spcBef>
            </a:pPr>
            <a:r>
              <a:rPr lang="en-US" sz="3000" spc="28" dirty="0">
                <a:solidFill>
                  <a:srgbClr val="000000"/>
                </a:solidFill>
                <a:latin typeface="Quicksand"/>
              </a:rPr>
              <a:t>Viruses are executable programs ​that run on a computer.​</a:t>
            </a:r>
          </a:p>
          <a:p>
            <a:pPr>
              <a:lnSpc>
                <a:spcPts val="3600"/>
              </a:lnSpc>
              <a:spcBef>
                <a:spcPct val="0"/>
              </a:spcBef>
            </a:pPr>
            <a:endParaRPr lang="en-US" sz="3000" spc="28" dirty="0">
              <a:solidFill>
                <a:srgbClr val="000000"/>
              </a:solidFill>
              <a:latin typeface="Quicksand"/>
            </a:endParaRPr>
          </a:p>
          <a:p>
            <a:pPr marL="457200" indent="-457200">
              <a:lnSpc>
                <a:spcPts val="3600"/>
              </a:lnSpc>
              <a:spcBef>
                <a:spcPct val="0"/>
              </a:spcBef>
              <a:buFont typeface="Arial" panose="020B0604020202020204" pitchFamily="34" charset="0"/>
              <a:buChar char="•"/>
            </a:pPr>
            <a:r>
              <a:rPr lang="en-US" sz="3000" spc="28" dirty="0">
                <a:solidFill>
                  <a:srgbClr val="000000"/>
                </a:solidFill>
                <a:latin typeface="Quicksand"/>
              </a:rPr>
              <a:t>They replicate their code in other programs</a:t>
            </a:r>
          </a:p>
          <a:p>
            <a:pPr marL="457200" indent="-457200">
              <a:lnSpc>
                <a:spcPts val="3600"/>
              </a:lnSpc>
              <a:spcBef>
                <a:spcPct val="0"/>
              </a:spcBef>
              <a:buFont typeface="Arial" panose="020B0604020202020204" pitchFamily="34" charset="0"/>
              <a:buChar char="•"/>
            </a:pPr>
            <a:r>
              <a:rPr lang="en-US" sz="3000" spc="28" dirty="0">
                <a:solidFill>
                  <a:srgbClr val="000000"/>
                </a:solidFill>
                <a:latin typeface="Quicksand"/>
              </a:rPr>
              <a:t>They infect other computers​</a:t>
            </a:r>
          </a:p>
          <a:p>
            <a:pPr marL="457200" indent="-457200">
              <a:lnSpc>
                <a:spcPts val="3600"/>
              </a:lnSpc>
              <a:spcBef>
                <a:spcPct val="0"/>
              </a:spcBef>
              <a:buFont typeface="Arial" panose="020B0604020202020204" pitchFamily="34" charset="0"/>
              <a:buChar char="•"/>
            </a:pPr>
            <a:r>
              <a:rPr lang="en-US" sz="3000" spc="28" dirty="0">
                <a:solidFill>
                  <a:srgbClr val="000000"/>
                </a:solidFill>
                <a:latin typeface="Quicksand"/>
              </a:rPr>
              <a:t>They harm the computer by deleting,​corrupting or modifying files</a:t>
            </a:r>
          </a:p>
        </p:txBody>
      </p:sp>
      <p:sp>
        <p:nvSpPr>
          <p:cNvPr id="4" name="TextBox 4"/>
          <p:cNvSpPr txBox="1"/>
          <p:nvPr/>
        </p:nvSpPr>
        <p:spPr>
          <a:xfrm>
            <a:off x="6096000" y="2945099"/>
            <a:ext cx="5562600" cy="6924973"/>
          </a:xfrm>
          <a:prstGeom prst="rect">
            <a:avLst/>
          </a:prstGeom>
        </p:spPr>
        <p:txBody>
          <a:bodyPr wrap="square" lIns="0" tIns="0" rIns="0" bIns="0" rtlCol="0" anchor="t">
            <a:spAutoFit/>
          </a:bodyPr>
          <a:lstStyle/>
          <a:p>
            <a:pPr>
              <a:lnSpc>
                <a:spcPts val="3600"/>
              </a:lnSpc>
              <a:spcBef>
                <a:spcPct val="0"/>
              </a:spcBef>
            </a:pPr>
            <a:r>
              <a:rPr lang="en-US" sz="3000" spc="28" dirty="0">
                <a:solidFill>
                  <a:srgbClr val="000000"/>
                </a:solidFill>
                <a:latin typeface="Quicksand"/>
              </a:rPr>
              <a:t>Worms are like viruses; they replicate themselves and slow down the computer.</a:t>
            </a:r>
          </a:p>
          <a:p>
            <a:pPr>
              <a:lnSpc>
                <a:spcPts val="3600"/>
              </a:lnSpc>
              <a:spcBef>
                <a:spcPct val="0"/>
              </a:spcBef>
            </a:pPr>
            <a:endParaRPr lang="en-US" sz="3000" spc="28" dirty="0">
              <a:solidFill>
                <a:srgbClr val="000000"/>
              </a:solidFill>
              <a:latin typeface="Quicksand"/>
            </a:endParaRPr>
          </a:p>
          <a:p>
            <a:pPr marL="457200" indent="-457200">
              <a:lnSpc>
                <a:spcPts val="3600"/>
              </a:lnSpc>
              <a:spcBef>
                <a:spcPct val="0"/>
              </a:spcBef>
              <a:buFont typeface="Arial" panose="020B0604020202020204" pitchFamily="34" charset="0"/>
              <a:buChar char="•"/>
            </a:pPr>
            <a:r>
              <a:rPr lang="en-US" sz="3000" spc="28" dirty="0">
                <a:solidFill>
                  <a:srgbClr val="000000"/>
                </a:solidFill>
                <a:latin typeface="Quicksand"/>
              </a:rPr>
              <a:t>This type of malware can alter and destroy data files</a:t>
            </a:r>
          </a:p>
          <a:p>
            <a:pPr marL="457200" indent="-457200">
              <a:lnSpc>
                <a:spcPts val="3600"/>
              </a:lnSpc>
              <a:spcBef>
                <a:spcPct val="0"/>
              </a:spcBef>
              <a:buFont typeface="Arial" panose="020B0604020202020204" pitchFamily="34" charset="0"/>
              <a:buChar char="•"/>
            </a:pPr>
            <a:r>
              <a:rPr lang="en-US" sz="3000" spc="28" dirty="0">
                <a:solidFill>
                  <a:srgbClr val="000000"/>
                </a:solidFill>
                <a:latin typeface="Quicksand"/>
              </a:rPr>
              <a:t>They can even inject further malicious software onto a device</a:t>
            </a:r>
          </a:p>
          <a:p>
            <a:pPr marL="457200" indent="-457200">
              <a:lnSpc>
                <a:spcPts val="3600"/>
              </a:lnSpc>
              <a:spcBef>
                <a:spcPct val="0"/>
              </a:spcBef>
              <a:buFont typeface="Arial" panose="020B0604020202020204" pitchFamily="34" charset="0"/>
              <a:buChar char="•"/>
            </a:pPr>
            <a:r>
              <a:rPr lang="en-US" sz="3000" spc="28" dirty="0">
                <a:solidFill>
                  <a:srgbClr val="000000"/>
                </a:solidFill>
                <a:latin typeface="Quicksand"/>
              </a:rPr>
              <a:t>Worm duplicates itself repeatedly and, in the process, drain the system's available resources and stop your system from working</a:t>
            </a:r>
          </a:p>
        </p:txBody>
      </p:sp>
      <p:sp>
        <p:nvSpPr>
          <p:cNvPr id="5" name="TextBox 5"/>
          <p:cNvSpPr txBox="1"/>
          <p:nvPr/>
        </p:nvSpPr>
        <p:spPr>
          <a:xfrm>
            <a:off x="12220132" y="2930022"/>
            <a:ext cx="5562600" cy="6001643"/>
          </a:xfrm>
          <a:prstGeom prst="rect">
            <a:avLst/>
          </a:prstGeom>
        </p:spPr>
        <p:txBody>
          <a:bodyPr wrap="square" lIns="0" tIns="0" rIns="0" bIns="0" rtlCol="0" anchor="t">
            <a:spAutoFit/>
          </a:bodyPr>
          <a:lstStyle/>
          <a:p>
            <a:pPr>
              <a:lnSpc>
                <a:spcPts val="3600"/>
              </a:lnSpc>
              <a:spcBef>
                <a:spcPct val="0"/>
              </a:spcBef>
            </a:pPr>
            <a:r>
              <a:rPr lang="en-US" sz="3000" spc="28" dirty="0">
                <a:solidFill>
                  <a:srgbClr val="000000"/>
                </a:solidFill>
                <a:latin typeface="Quicksand"/>
              </a:rPr>
              <a:t>A Trojan Horse Virus is a type of malware that downloads onto a computer disguised as a legitimate program.</a:t>
            </a:r>
          </a:p>
          <a:p>
            <a:pPr>
              <a:lnSpc>
                <a:spcPts val="3600"/>
              </a:lnSpc>
              <a:spcBef>
                <a:spcPct val="0"/>
              </a:spcBef>
            </a:pPr>
            <a:endParaRPr lang="en-US" sz="3000" spc="28" dirty="0">
              <a:solidFill>
                <a:srgbClr val="000000"/>
              </a:solidFill>
              <a:latin typeface="Quicksand"/>
            </a:endParaRPr>
          </a:p>
          <a:p>
            <a:pPr marL="457200" indent="-457200">
              <a:lnSpc>
                <a:spcPts val="3600"/>
              </a:lnSpc>
              <a:spcBef>
                <a:spcPct val="0"/>
              </a:spcBef>
              <a:buFont typeface="Arial" panose="020B0604020202020204" pitchFamily="34" charset="0"/>
              <a:buChar char="•"/>
            </a:pPr>
            <a:r>
              <a:rPr lang="en-US" sz="3000" spc="28" dirty="0">
                <a:solidFill>
                  <a:srgbClr val="000000"/>
                </a:solidFill>
                <a:latin typeface="Quicksand"/>
              </a:rPr>
              <a:t>They have a program, game or cracked​ file which is something the user wants</a:t>
            </a:r>
          </a:p>
          <a:p>
            <a:pPr marL="457200" indent="-457200">
              <a:lnSpc>
                <a:spcPts val="3600"/>
              </a:lnSpc>
              <a:spcBef>
                <a:spcPct val="0"/>
              </a:spcBef>
              <a:buFont typeface="Arial" panose="020B0604020202020204" pitchFamily="34" charset="0"/>
              <a:buChar char="•"/>
            </a:pPr>
            <a:r>
              <a:rPr lang="en-US" sz="3000" spc="28" dirty="0">
                <a:solidFill>
                  <a:srgbClr val="000000"/>
                </a:solidFill>
                <a:latin typeface="Quicksand"/>
              </a:rPr>
              <a:t>They have negative program code which​ causes damage, takes control, or provides​ access to the computer​</a:t>
            </a:r>
          </a:p>
        </p:txBody>
      </p:sp>
      <p:sp>
        <p:nvSpPr>
          <p:cNvPr id="6" name="TextBox 6"/>
          <p:cNvSpPr txBox="1"/>
          <p:nvPr/>
        </p:nvSpPr>
        <p:spPr>
          <a:xfrm>
            <a:off x="457200" y="2134137"/>
            <a:ext cx="4848668" cy="662941"/>
          </a:xfrm>
          <a:prstGeom prst="rect">
            <a:avLst/>
          </a:prstGeom>
        </p:spPr>
        <p:txBody>
          <a:bodyPr lIns="0" tIns="0" rIns="0" bIns="0" rtlCol="0" anchor="t">
            <a:spAutoFit/>
          </a:bodyPr>
          <a:lstStyle/>
          <a:p>
            <a:pPr algn="ctr">
              <a:lnSpc>
                <a:spcPts val="5459"/>
              </a:lnSpc>
              <a:spcBef>
                <a:spcPct val="0"/>
              </a:spcBef>
            </a:pPr>
            <a:r>
              <a:rPr lang="en-US" sz="3899" spc="124" dirty="0">
                <a:solidFill>
                  <a:srgbClr val="000000"/>
                </a:solidFill>
                <a:latin typeface="Quicksand Medium"/>
              </a:rPr>
              <a:t>Virus</a:t>
            </a:r>
          </a:p>
        </p:txBody>
      </p:sp>
      <p:sp>
        <p:nvSpPr>
          <p:cNvPr id="7" name="TextBox 7"/>
          <p:cNvSpPr txBox="1"/>
          <p:nvPr/>
        </p:nvSpPr>
        <p:spPr>
          <a:xfrm>
            <a:off x="6096000" y="2113203"/>
            <a:ext cx="5074276" cy="662941"/>
          </a:xfrm>
          <a:prstGeom prst="rect">
            <a:avLst/>
          </a:prstGeom>
        </p:spPr>
        <p:txBody>
          <a:bodyPr lIns="0" tIns="0" rIns="0" bIns="0" rtlCol="0" anchor="t">
            <a:spAutoFit/>
          </a:bodyPr>
          <a:lstStyle/>
          <a:p>
            <a:pPr algn="ctr">
              <a:lnSpc>
                <a:spcPts val="5459"/>
              </a:lnSpc>
              <a:spcBef>
                <a:spcPct val="0"/>
              </a:spcBef>
            </a:pPr>
            <a:r>
              <a:rPr lang="en-US" sz="3899" spc="124" dirty="0">
                <a:solidFill>
                  <a:srgbClr val="000000"/>
                </a:solidFill>
                <a:latin typeface="Quicksand Medium"/>
              </a:rPr>
              <a:t>Worm</a:t>
            </a:r>
          </a:p>
        </p:txBody>
      </p:sp>
      <p:sp>
        <p:nvSpPr>
          <p:cNvPr id="8" name="TextBox 8"/>
          <p:cNvSpPr txBox="1"/>
          <p:nvPr/>
        </p:nvSpPr>
        <p:spPr>
          <a:xfrm>
            <a:off x="12539193" y="2113204"/>
            <a:ext cx="4720107" cy="662941"/>
          </a:xfrm>
          <a:prstGeom prst="rect">
            <a:avLst/>
          </a:prstGeom>
        </p:spPr>
        <p:txBody>
          <a:bodyPr lIns="0" tIns="0" rIns="0" bIns="0" rtlCol="0" anchor="t">
            <a:spAutoFit/>
          </a:bodyPr>
          <a:lstStyle/>
          <a:p>
            <a:pPr algn="ctr">
              <a:lnSpc>
                <a:spcPts val="5459"/>
              </a:lnSpc>
              <a:spcBef>
                <a:spcPct val="0"/>
              </a:spcBef>
            </a:pPr>
            <a:r>
              <a:rPr lang="en-US" sz="3899" spc="124" dirty="0">
                <a:solidFill>
                  <a:srgbClr val="000000"/>
                </a:solidFill>
                <a:latin typeface="Quicksand Medium"/>
              </a:rPr>
              <a:t>Trojan Horse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TextBox 2"/>
          <p:cNvSpPr txBox="1"/>
          <p:nvPr/>
        </p:nvSpPr>
        <p:spPr>
          <a:xfrm>
            <a:off x="11201441" y="647191"/>
            <a:ext cx="6057859" cy="2752725"/>
          </a:xfrm>
          <a:prstGeom prst="rect">
            <a:avLst/>
          </a:prstGeom>
        </p:spPr>
        <p:txBody>
          <a:bodyPr lIns="0" tIns="0" rIns="0" bIns="0" rtlCol="0" anchor="t">
            <a:spAutoFit/>
          </a:bodyPr>
          <a:lstStyle/>
          <a:p>
            <a:pPr marL="0" lvl="0" indent="0">
              <a:lnSpc>
                <a:spcPts val="7200"/>
              </a:lnSpc>
            </a:pPr>
            <a:r>
              <a:rPr lang="en-US" sz="6000" spc="192">
                <a:solidFill>
                  <a:srgbClr val="000000"/>
                </a:solidFill>
                <a:latin typeface="Quicksand"/>
              </a:rPr>
              <a:t>Explore some live cyber threats</a:t>
            </a:r>
          </a:p>
        </p:txBody>
      </p:sp>
      <p:sp>
        <p:nvSpPr>
          <p:cNvPr id="3" name="TextBox 3"/>
          <p:cNvSpPr txBox="1"/>
          <p:nvPr/>
        </p:nvSpPr>
        <p:spPr>
          <a:xfrm>
            <a:off x="11201440" y="3920516"/>
            <a:ext cx="6857959" cy="3727944"/>
          </a:xfrm>
          <a:prstGeom prst="rect">
            <a:avLst/>
          </a:prstGeom>
        </p:spPr>
        <p:txBody>
          <a:bodyPr wrap="square" lIns="0" tIns="0" rIns="0" bIns="0" rtlCol="0" anchor="t">
            <a:spAutoFit/>
          </a:bodyPr>
          <a:lstStyle/>
          <a:p>
            <a:pPr>
              <a:lnSpc>
                <a:spcPts val="4200"/>
              </a:lnSpc>
            </a:pPr>
            <a:r>
              <a:rPr lang="en-US" sz="3000" spc="96" dirty="0">
                <a:solidFill>
                  <a:srgbClr val="000000"/>
                </a:solidFill>
                <a:latin typeface="Quicksand"/>
              </a:rPr>
              <a:t>Click here: </a:t>
            </a:r>
          </a:p>
          <a:p>
            <a:pPr>
              <a:lnSpc>
                <a:spcPts val="4200"/>
              </a:lnSpc>
            </a:pPr>
            <a:r>
              <a:rPr lang="en-US" sz="3000" u="sng" spc="96" dirty="0">
                <a:solidFill>
                  <a:srgbClr val="000000"/>
                </a:solidFill>
                <a:latin typeface="Quicksand"/>
                <a:hlinkClick r:id="rId2" tooltip="https://threatmap.checkpoint.com"/>
              </a:rPr>
              <a:t>https://threatmap.checkpoint.com/</a:t>
            </a:r>
            <a:r>
              <a:rPr lang="en-US" sz="3000" spc="96" dirty="0">
                <a:solidFill>
                  <a:srgbClr val="000000"/>
                </a:solidFill>
                <a:latin typeface="Quicksand"/>
              </a:rPr>
              <a:t> </a:t>
            </a:r>
          </a:p>
          <a:p>
            <a:pPr>
              <a:lnSpc>
                <a:spcPts val="4200"/>
              </a:lnSpc>
            </a:pPr>
            <a:endParaRPr lang="en-US" sz="3000" spc="96" dirty="0">
              <a:solidFill>
                <a:srgbClr val="000000"/>
              </a:solidFill>
              <a:latin typeface="Quicksand"/>
            </a:endParaRPr>
          </a:p>
          <a:p>
            <a:pPr>
              <a:lnSpc>
                <a:spcPts val="4200"/>
              </a:lnSpc>
            </a:pPr>
            <a:r>
              <a:rPr lang="en-US" sz="3000" spc="96" dirty="0" err="1">
                <a:solidFill>
                  <a:srgbClr val="000000"/>
                </a:solidFill>
                <a:latin typeface="Quicksand"/>
              </a:rPr>
              <a:t>Analyse</a:t>
            </a:r>
            <a:r>
              <a:rPr lang="en-US" sz="3000" spc="96" dirty="0">
                <a:solidFill>
                  <a:srgbClr val="000000"/>
                </a:solidFill>
                <a:latin typeface="Quicksand"/>
              </a:rPr>
              <a:t> different types of cyber-attacks and think about what types of data it must be stealing? </a:t>
            </a:r>
          </a:p>
          <a:p>
            <a:pPr marL="0" lvl="0" indent="0">
              <a:lnSpc>
                <a:spcPts val="4200"/>
              </a:lnSpc>
            </a:pPr>
            <a:endParaRPr lang="en-US" sz="3000" spc="96" dirty="0">
              <a:solidFill>
                <a:srgbClr val="000000"/>
              </a:solidFill>
              <a:latin typeface="Quicksand"/>
            </a:endParaRPr>
          </a:p>
        </p:txBody>
      </p:sp>
      <p:sp>
        <p:nvSpPr>
          <p:cNvPr id="4" name="Freeform 4"/>
          <p:cNvSpPr/>
          <p:nvPr/>
        </p:nvSpPr>
        <p:spPr>
          <a:xfrm>
            <a:off x="0" y="0"/>
            <a:ext cx="10278557" cy="10287000"/>
          </a:xfrm>
          <a:custGeom>
            <a:avLst/>
            <a:gdLst/>
            <a:ahLst/>
            <a:cxnLst/>
            <a:rect l="l" t="t" r="r" b="b"/>
            <a:pathLst>
              <a:path w="10278557" h="10287000">
                <a:moveTo>
                  <a:pt x="0" y="0"/>
                </a:moveTo>
                <a:lnTo>
                  <a:pt x="10278557" y="0"/>
                </a:lnTo>
                <a:lnTo>
                  <a:pt x="10278557" y="10287000"/>
                </a:lnTo>
                <a:lnTo>
                  <a:pt x="0" y="10287000"/>
                </a:lnTo>
                <a:lnTo>
                  <a:pt x="0" y="0"/>
                </a:lnTo>
                <a:close/>
              </a:path>
            </a:pathLst>
          </a:custGeom>
          <a:blipFill>
            <a:blip r:embed="rId3"/>
            <a:stretch>
              <a:fillRect l="-48524" r="-10696"/>
            </a:stretch>
          </a:blipFill>
        </p:spPr>
        <p:txBody>
          <a:bodyPr/>
          <a:lstStyle/>
          <a:p>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TextBox 2"/>
          <p:cNvSpPr txBox="1"/>
          <p:nvPr/>
        </p:nvSpPr>
        <p:spPr>
          <a:xfrm>
            <a:off x="1028700" y="481011"/>
            <a:ext cx="16230600" cy="804547"/>
          </a:xfrm>
          <a:prstGeom prst="rect">
            <a:avLst/>
          </a:prstGeom>
        </p:spPr>
        <p:txBody>
          <a:bodyPr lIns="0" tIns="0" rIns="0" bIns="0" rtlCol="0" anchor="t">
            <a:spAutoFit/>
          </a:bodyPr>
          <a:lstStyle/>
          <a:p>
            <a:pPr algn="ctr">
              <a:lnSpc>
                <a:spcPts val="6579"/>
              </a:lnSpc>
              <a:spcBef>
                <a:spcPct val="0"/>
              </a:spcBef>
            </a:pPr>
            <a:r>
              <a:rPr lang="en-US" sz="4699" spc="150">
                <a:solidFill>
                  <a:srgbClr val="000000"/>
                </a:solidFill>
                <a:latin typeface="Quicksand Medium"/>
              </a:rPr>
              <a:t>Matching Pairs: Malware</a:t>
            </a:r>
          </a:p>
        </p:txBody>
      </p:sp>
      <p:graphicFrame>
        <p:nvGraphicFramePr>
          <p:cNvPr id="3" name="Table 3"/>
          <p:cNvGraphicFramePr>
            <a:graphicFrameLocks noGrp="1"/>
          </p:cNvGraphicFramePr>
          <p:nvPr/>
        </p:nvGraphicFramePr>
        <p:xfrm>
          <a:off x="663236" y="2456617"/>
          <a:ext cx="4800600" cy="6486306"/>
        </p:xfrm>
        <a:graphic>
          <a:graphicData uri="http://schemas.openxmlformats.org/drawingml/2006/table">
            <a:tbl>
              <a:tblPr/>
              <a:tblGrid>
                <a:gridCol w="4800600">
                  <a:extLst>
                    <a:ext uri="{9D8B030D-6E8A-4147-A177-3AD203B41FA5}">
                      <a16:colId xmlns:a16="http://schemas.microsoft.com/office/drawing/2014/main" val="20000"/>
                    </a:ext>
                  </a:extLst>
                </a:gridCol>
              </a:tblGrid>
              <a:tr h="1192961">
                <a:tc>
                  <a:txBody>
                    <a:bodyPr/>
                    <a:lstStyle/>
                    <a:p>
                      <a:pPr algn="ctr">
                        <a:lnSpc>
                          <a:spcPts val="3240"/>
                        </a:lnSpc>
                        <a:defRPr/>
                      </a:pPr>
                      <a:endParaRPr lang="en-US" sz="1100"/>
                    </a:p>
                    <a:p>
                      <a:pPr algn="ctr">
                        <a:lnSpc>
                          <a:spcPts val="3240"/>
                        </a:lnSpc>
                      </a:pPr>
                      <a:r>
                        <a:rPr lang="en-US" sz="2700" spc="25">
                          <a:solidFill>
                            <a:srgbClr val="000000"/>
                          </a:solidFill>
                          <a:latin typeface="Quicksand Bold"/>
                        </a:rPr>
                        <a:t>Phishing</a:t>
                      </a:r>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65909">
                <a:tc>
                  <a:txBody>
                    <a:bodyPr/>
                    <a:lstStyle/>
                    <a:p>
                      <a:pPr algn="ctr">
                        <a:lnSpc>
                          <a:spcPts val="3240"/>
                        </a:lnSpc>
                        <a:defRPr/>
                      </a:pPr>
                      <a:endParaRPr lang="en-US" sz="1100"/>
                    </a:p>
                    <a:p>
                      <a:pPr algn="ctr">
                        <a:lnSpc>
                          <a:spcPts val="3240"/>
                        </a:lnSpc>
                      </a:pPr>
                      <a:r>
                        <a:rPr lang="en-US" sz="2700" spc="25">
                          <a:solidFill>
                            <a:srgbClr val="000000"/>
                          </a:solidFill>
                          <a:latin typeface="Quicksand Bold"/>
                        </a:rPr>
                        <a:t>Ransomware</a:t>
                      </a:r>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24096">
                <a:tc>
                  <a:txBody>
                    <a:bodyPr/>
                    <a:lstStyle/>
                    <a:p>
                      <a:pPr algn="ctr">
                        <a:lnSpc>
                          <a:spcPts val="3240"/>
                        </a:lnSpc>
                        <a:defRPr/>
                      </a:pPr>
                      <a:endParaRPr lang="en-US" sz="1100"/>
                    </a:p>
                    <a:p>
                      <a:pPr algn="ctr">
                        <a:lnSpc>
                          <a:spcPts val="3240"/>
                        </a:lnSpc>
                      </a:pPr>
                      <a:r>
                        <a:rPr lang="en-US" sz="2700" spc="25">
                          <a:solidFill>
                            <a:srgbClr val="000000"/>
                          </a:solidFill>
                          <a:latin typeface="Quicksand Bold"/>
                        </a:rPr>
                        <a:t>DoS (Denial of Service) attack</a:t>
                      </a:r>
                    </a:p>
                    <a:p>
                      <a:pPr algn="ctr">
                        <a:lnSpc>
                          <a:spcPts val="3240"/>
                        </a:lnSpc>
                      </a:pPr>
                      <a:endParaRPr lang="en-US" sz="2700" spc="25">
                        <a:solidFill>
                          <a:srgbClr val="000000"/>
                        </a:solidFill>
                        <a:latin typeface="Quicksand Bold"/>
                      </a:endParaRPr>
                    </a:p>
                    <a:p>
                      <a:pPr algn="ctr">
                        <a:lnSpc>
                          <a:spcPts val="3240"/>
                        </a:lnSpc>
                      </a:pPr>
                      <a:endParaRPr lang="en-US" sz="2700" spc="25">
                        <a:solidFill>
                          <a:srgbClr val="000000"/>
                        </a:solidFill>
                        <a:latin typeface="Quicksand Bold"/>
                      </a:endParaRPr>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03339">
                <a:tc>
                  <a:txBody>
                    <a:bodyPr/>
                    <a:lstStyle/>
                    <a:p>
                      <a:pPr algn="ctr">
                        <a:lnSpc>
                          <a:spcPts val="3240"/>
                        </a:lnSpc>
                        <a:defRPr/>
                      </a:pPr>
                      <a:r>
                        <a:rPr lang="en-US" sz="2700" spc="25">
                          <a:solidFill>
                            <a:srgbClr val="000000"/>
                          </a:solidFill>
                          <a:latin typeface="Quicksand Bold"/>
                        </a:rPr>
                        <a:t>Brute force attack</a:t>
                      </a:r>
                      <a:endParaRPr lang="en-US" sz="1100"/>
                    </a:p>
                    <a:p>
                      <a:pPr algn="ctr">
                        <a:lnSpc>
                          <a:spcPts val="3240"/>
                        </a:lnSpc>
                      </a:pPr>
                      <a:endParaRPr lang="en-US" sz="1100"/>
                    </a:p>
                    <a:p>
                      <a:pPr algn="ctr">
                        <a:lnSpc>
                          <a:spcPts val="3240"/>
                        </a:lnSpc>
                      </a:pP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4" name="Table 4"/>
          <p:cNvGraphicFramePr>
            <a:graphicFrameLocks noGrp="1"/>
          </p:cNvGraphicFramePr>
          <p:nvPr/>
        </p:nvGraphicFramePr>
        <p:xfrm>
          <a:off x="7909263" y="2390775"/>
          <a:ext cx="9601200" cy="6867525"/>
        </p:xfrm>
        <a:graphic>
          <a:graphicData uri="http://schemas.openxmlformats.org/drawingml/2006/table">
            <a:tbl>
              <a:tblPr/>
              <a:tblGrid>
                <a:gridCol w="9601200">
                  <a:extLst>
                    <a:ext uri="{9D8B030D-6E8A-4147-A177-3AD203B41FA5}">
                      <a16:colId xmlns:a16="http://schemas.microsoft.com/office/drawing/2014/main" val="20000"/>
                    </a:ext>
                  </a:extLst>
                </a:gridCol>
              </a:tblGrid>
              <a:tr h="1603165">
                <a:tc>
                  <a:txBody>
                    <a:bodyPr/>
                    <a:lstStyle/>
                    <a:p>
                      <a:pPr algn="l">
                        <a:lnSpc>
                          <a:spcPts val="3240"/>
                        </a:lnSpc>
                        <a:defRPr/>
                      </a:pPr>
                      <a:r>
                        <a:rPr lang="en-US" sz="2700" spc="25">
                          <a:solidFill>
                            <a:srgbClr val="000000"/>
                          </a:solidFill>
                          <a:latin typeface="Quicksand"/>
                        </a:rPr>
                        <a:t>A cyber-attack where an attacker floods a target system or network with excessive traffic or requests, causing it to become unavailable to its intended users.</a:t>
                      </a: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3499">
                <a:tc>
                  <a:txBody>
                    <a:bodyPr/>
                    <a:lstStyle/>
                    <a:p>
                      <a:pPr algn="l">
                        <a:lnSpc>
                          <a:spcPts val="3240"/>
                        </a:lnSpc>
                        <a:defRPr/>
                      </a:pPr>
                      <a:r>
                        <a:rPr lang="en-US" sz="2700" spc="25">
                          <a:solidFill>
                            <a:srgbClr val="000000"/>
                          </a:solidFill>
                          <a:latin typeface="Quicksand"/>
                        </a:rPr>
                        <a:t>A cyber-attack where an attacker attempts to gain unauthorized access to a system or account by systematically trying all possible combinations of passwords or encryption keys.</a:t>
                      </a: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13499">
                <a:tc>
                  <a:txBody>
                    <a:bodyPr/>
                    <a:lstStyle/>
                    <a:p>
                      <a:pPr algn="l">
                        <a:lnSpc>
                          <a:spcPts val="3240"/>
                        </a:lnSpc>
                        <a:defRPr/>
                      </a:pPr>
                      <a:r>
                        <a:rPr lang="en-US" sz="2700" spc="25">
                          <a:solidFill>
                            <a:srgbClr val="000000"/>
                          </a:solidFill>
                          <a:latin typeface="Quicksand"/>
                        </a:rPr>
                        <a:t>A cyber-attack where an attacker sends deceptive emails or messages to trick individuals into revealing sensitive information such as passwords, credit card details, or social security numbers.</a:t>
                      </a: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37363">
                <a:tc>
                  <a:txBody>
                    <a:bodyPr/>
                    <a:lstStyle/>
                    <a:p>
                      <a:pPr algn="l">
                        <a:lnSpc>
                          <a:spcPts val="3240"/>
                        </a:lnSpc>
                        <a:defRPr/>
                      </a:pPr>
                      <a:r>
                        <a:rPr lang="en-US" sz="2700" spc="25">
                          <a:solidFill>
                            <a:srgbClr val="000000"/>
                          </a:solidFill>
                          <a:latin typeface="Quicksand"/>
                        </a:rPr>
                        <a:t>Malicious software that encrypts files or locks a user out of their own system until a ransom is paid to the attacker.</a:t>
                      </a: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TextBox 2"/>
          <p:cNvSpPr txBox="1"/>
          <p:nvPr/>
        </p:nvSpPr>
        <p:spPr>
          <a:xfrm>
            <a:off x="1028700" y="481011"/>
            <a:ext cx="16230600" cy="804547"/>
          </a:xfrm>
          <a:prstGeom prst="rect">
            <a:avLst/>
          </a:prstGeom>
        </p:spPr>
        <p:txBody>
          <a:bodyPr lIns="0" tIns="0" rIns="0" bIns="0" rtlCol="0" anchor="t">
            <a:spAutoFit/>
          </a:bodyPr>
          <a:lstStyle/>
          <a:p>
            <a:pPr algn="ctr">
              <a:lnSpc>
                <a:spcPts val="6579"/>
              </a:lnSpc>
              <a:spcBef>
                <a:spcPct val="0"/>
              </a:spcBef>
            </a:pPr>
            <a:r>
              <a:rPr lang="en-US" sz="4699" spc="150">
                <a:solidFill>
                  <a:srgbClr val="000000"/>
                </a:solidFill>
                <a:latin typeface="Quicksand Medium"/>
              </a:rPr>
              <a:t>Matching Pairs: Malware</a:t>
            </a:r>
          </a:p>
        </p:txBody>
      </p:sp>
      <p:graphicFrame>
        <p:nvGraphicFramePr>
          <p:cNvPr id="3" name="Table 3"/>
          <p:cNvGraphicFramePr>
            <a:graphicFrameLocks noGrp="1"/>
          </p:cNvGraphicFramePr>
          <p:nvPr/>
        </p:nvGraphicFramePr>
        <p:xfrm>
          <a:off x="663236" y="2456617"/>
          <a:ext cx="4800600" cy="6486306"/>
        </p:xfrm>
        <a:graphic>
          <a:graphicData uri="http://schemas.openxmlformats.org/drawingml/2006/table">
            <a:tbl>
              <a:tblPr/>
              <a:tblGrid>
                <a:gridCol w="4800600">
                  <a:extLst>
                    <a:ext uri="{9D8B030D-6E8A-4147-A177-3AD203B41FA5}">
                      <a16:colId xmlns:a16="http://schemas.microsoft.com/office/drawing/2014/main" val="20000"/>
                    </a:ext>
                  </a:extLst>
                </a:gridCol>
              </a:tblGrid>
              <a:tr h="1192961">
                <a:tc>
                  <a:txBody>
                    <a:bodyPr/>
                    <a:lstStyle/>
                    <a:p>
                      <a:pPr algn="ctr">
                        <a:lnSpc>
                          <a:spcPts val="3240"/>
                        </a:lnSpc>
                        <a:defRPr/>
                      </a:pPr>
                      <a:endParaRPr lang="en-US" sz="1100"/>
                    </a:p>
                    <a:p>
                      <a:pPr algn="ctr">
                        <a:lnSpc>
                          <a:spcPts val="3240"/>
                        </a:lnSpc>
                      </a:pPr>
                      <a:r>
                        <a:rPr lang="en-US" sz="2700" spc="25">
                          <a:solidFill>
                            <a:srgbClr val="000000"/>
                          </a:solidFill>
                          <a:latin typeface="Quicksand Bold"/>
                        </a:rPr>
                        <a:t>Phishing</a:t>
                      </a:r>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65909">
                <a:tc>
                  <a:txBody>
                    <a:bodyPr/>
                    <a:lstStyle/>
                    <a:p>
                      <a:pPr algn="ctr">
                        <a:lnSpc>
                          <a:spcPts val="3240"/>
                        </a:lnSpc>
                        <a:defRPr/>
                      </a:pPr>
                      <a:endParaRPr lang="en-US" sz="1100"/>
                    </a:p>
                    <a:p>
                      <a:pPr algn="ctr">
                        <a:lnSpc>
                          <a:spcPts val="3240"/>
                        </a:lnSpc>
                      </a:pPr>
                      <a:r>
                        <a:rPr lang="en-US" sz="2700" spc="25">
                          <a:solidFill>
                            <a:srgbClr val="000000"/>
                          </a:solidFill>
                          <a:latin typeface="Quicksand Bold"/>
                        </a:rPr>
                        <a:t>Ransomware</a:t>
                      </a:r>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24096">
                <a:tc>
                  <a:txBody>
                    <a:bodyPr/>
                    <a:lstStyle/>
                    <a:p>
                      <a:pPr algn="ctr">
                        <a:lnSpc>
                          <a:spcPts val="3240"/>
                        </a:lnSpc>
                        <a:defRPr/>
                      </a:pPr>
                      <a:endParaRPr lang="en-US" sz="1100"/>
                    </a:p>
                    <a:p>
                      <a:pPr algn="ctr">
                        <a:lnSpc>
                          <a:spcPts val="3240"/>
                        </a:lnSpc>
                      </a:pPr>
                      <a:r>
                        <a:rPr lang="en-US" sz="2700" spc="25">
                          <a:solidFill>
                            <a:srgbClr val="000000"/>
                          </a:solidFill>
                          <a:latin typeface="Quicksand Bold"/>
                        </a:rPr>
                        <a:t>DoS (Denial of Service) attack</a:t>
                      </a:r>
                    </a:p>
                    <a:p>
                      <a:pPr algn="ctr">
                        <a:lnSpc>
                          <a:spcPts val="3240"/>
                        </a:lnSpc>
                      </a:pPr>
                      <a:endParaRPr lang="en-US" sz="2700" spc="25">
                        <a:solidFill>
                          <a:srgbClr val="000000"/>
                        </a:solidFill>
                        <a:latin typeface="Quicksand Bold"/>
                      </a:endParaRPr>
                    </a:p>
                    <a:p>
                      <a:pPr algn="ctr">
                        <a:lnSpc>
                          <a:spcPts val="3240"/>
                        </a:lnSpc>
                      </a:pPr>
                      <a:endParaRPr lang="en-US" sz="2700" spc="25">
                        <a:solidFill>
                          <a:srgbClr val="000000"/>
                        </a:solidFill>
                        <a:latin typeface="Quicksand Bold"/>
                      </a:endParaRPr>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03339">
                <a:tc>
                  <a:txBody>
                    <a:bodyPr/>
                    <a:lstStyle/>
                    <a:p>
                      <a:pPr algn="ctr">
                        <a:lnSpc>
                          <a:spcPts val="3240"/>
                        </a:lnSpc>
                        <a:defRPr/>
                      </a:pPr>
                      <a:r>
                        <a:rPr lang="en-US" sz="2700" spc="25">
                          <a:solidFill>
                            <a:srgbClr val="000000"/>
                          </a:solidFill>
                          <a:latin typeface="Quicksand Bold"/>
                        </a:rPr>
                        <a:t>Brute force attack</a:t>
                      </a:r>
                      <a:endParaRPr lang="en-US" sz="1100"/>
                    </a:p>
                    <a:p>
                      <a:pPr algn="ctr">
                        <a:lnSpc>
                          <a:spcPts val="3240"/>
                        </a:lnSpc>
                      </a:pPr>
                      <a:endParaRPr lang="en-US" sz="1100"/>
                    </a:p>
                    <a:p>
                      <a:pPr algn="ctr">
                        <a:lnSpc>
                          <a:spcPts val="3240"/>
                        </a:lnSpc>
                      </a:pP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4" name="Table 4"/>
          <p:cNvGraphicFramePr>
            <a:graphicFrameLocks noGrp="1"/>
          </p:cNvGraphicFramePr>
          <p:nvPr/>
        </p:nvGraphicFramePr>
        <p:xfrm>
          <a:off x="7909263" y="2390775"/>
          <a:ext cx="9601200" cy="6867525"/>
        </p:xfrm>
        <a:graphic>
          <a:graphicData uri="http://schemas.openxmlformats.org/drawingml/2006/table">
            <a:tbl>
              <a:tblPr/>
              <a:tblGrid>
                <a:gridCol w="9601200">
                  <a:extLst>
                    <a:ext uri="{9D8B030D-6E8A-4147-A177-3AD203B41FA5}">
                      <a16:colId xmlns:a16="http://schemas.microsoft.com/office/drawing/2014/main" val="20000"/>
                    </a:ext>
                  </a:extLst>
                </a:gridCol>
              </a:tblGrid>
              <a:tr h="1603165">
                <a:tc>
                  <a:txBody>
                    <a:bodyPr/>
                    <a:lstStyle/>
                    <a:p>
                      <a:pPr algn="l">
                        <a:lnSpc>
                          <a:spcPts val="3240"/>
                        </a:lnSpc>
                        <a:defRPr/>
                      </a:pPr>
                      <a:r>
                        <a:rPr lang="en-US" sz="2700" spc="25">
                          <a:solidFill>
                            <a:srgbClr val="000000"/>
                          </a:solidFill>
                          <a:latin typeface="Quicksand"/>
                        </a:rPr>
                        <a:t>A cyber-attack where an attacker floods a target system or network with excessive traffic or requests, causing it to become unavailable to its intended users.</a:t>
                      </a: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3499">
                <a:tc>
                  <a:txBody>
                    <a:bodyPr/>
                    <a:lstStyle/>
                    <a:p>
                      <a:pPr algn="l">
                        <a:lnSpc>
                          <a:spcPts val="3240"/>
                        </a:lnSpc>
                        <a:defRPr/>
                      </a:pPr>
                      <a:r>
                        <a:rPr lang="en-US" sz="2700" spc="25">
                          <a:solidFill>
                            <a:srgbClr val="000000"/>
                          </a:solidFill>
                          <a:latin typeface="Quicksand"/>
                        </a:rPr>
                        <a:t>A cyber-attack where an attacker attempts to gain unauthorized access to a system or account by systematically trying all possible combinations of passwords or encryption keys.</a:t>
                      </a: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13499">
                <a:tc>
                  <a:txBody>
                    <a:bodyPr/>
                    <a:lstStyle/>
                    <a:p>
                      <a:pPr algn="l">
                        <a:lnSpc>
                          <a:spcPts val="3240"/>
                        </a:lnSpc>
                        <a:defRPr/>
                      </a:pPr>
                      <a:r>
                        <a:rPr lang="en-US" sz="2700" spc="25">
                          <a:solidFill>
                            <a:srgbClr val="000000"/>
                          </a:solidFill>
                          <a:latin typeface="Quicksand"/>
                        </a:rPr>
                        <a:t>A cyber-attack where an attacker sends deceptive emails or messages to trick individuals into revealing sensitive information such as passwords, credit card details, or social security numbers.</a:t>
                      </a: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37363">
                <a:tc>
                  <a:txBody>
                    <a:bodyPr/>
                    <a:lstStyle/>
                    <a:p>
                      <a:pPr algn="l">
                        <a:lnSpc>
                          <a:spcPts val="3240"/>
                        </a:lnSpc>
                        <a:defRPr/>
                      </a:pPr>
                      <a:r>
                        <a:rPr lang="en-US" sz="2700" spc="25">
                          <a:solidFill>
                            <a:srgbClr val="000000"/>
                          </a:solidFill>
                          <a:latin typeface="Quicksand"/>
                        </a:rPr>
                        <a:t>Malicious software that encrypts files or locks a user out of their own system until a ransom is paid to the attacker.</a:t>
                      </a:r>
                      <a:endParaRPr lang="en-US" sz="1100"/>
                    </a:p>
                  </a:txBody>
                  <a:tcPr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AutoShape 5"/>
          <p:cNvSpPr/>
          <p:nvPr/>
        </p:nvSpPr>
        <p:spPr>
          <a:xfrm>
            <a:off x="5463836" y="2982298"/>
            <a:ext cx="2445427" cy="4117818"/>
          </a:xfrm>
          <a:prstGeom prst="line">
            <a:avLst/>
          </a:prstGeom>
          <a:ln w="38100" cap="rnd">
            <a:solidFill>
              <a:srgbClr val="3A3B77"/>
            </a:solidFill>
            <a:prstDash val="solid"/>
            <a:headEnd type="none" w="sm" len="sm"/>
            <a:tailEnd type="none" w="sm" len="sm"/>
          </a:ln>
        </p:spPr>
        <p:txBody>
          <a:bodyPr/>
          <a:lstStyle/>
          <a:p>
            <a:endParaRPr lang="en-GB"/>
          </a:p>
        </p:txBody>
      </p:sp>
      <p:sp>
        <p:nvSpPr>
          <p:cNvPr id="6" name="AutoShape 6"/>
          <p:cNvSpPr/>
          <p:nvPr/>
        </p:nvSpPr>
        <p:spPr>
          <a:xfrm>
            <a:off x="5448902" y="4369996"/>
            <a:ext cx="2460361" cy="4323880"/>
          </a:xfrm>
          <a:prstGeom prst="line">
            <a:avLst/>
          </a:prstGeom>
          <a:ln w="38100" cap="rnd">
            <a:solidFill>
              <a:srgbClr val="3A3B77"/>
            </a:solidFill>
            <a:prstDash val="solid"/>
            <a:headEnd type="none" w="sm" len="sm"/>
            <a:tailEnd type="none" w="sm" len="sm"/>
          </a:ln>
        </p:spPr>
        <p:txBody>
          <a:bodyPr/>
          <a:lstStyle/>
          <a:p>
            <a:endParaRPr lang="en-GB"/>
          </a:p>
        </p:txBody>
      </p:sp>
      <p:sp>
        <p:nvSpPr>
          <p:cNvPr id="7" name="AutoShape 7"/>
          <p:cNvSpPr/>
          <p:nvPr/>
        </p:nvSpPr>
        <p:spPr>
          <a:xfrm flipV="1">
            <a:off x="5463836" y="4896210"/>
            <a:ext cx="2446245" cy="3266413"/>
          </a:xfrm>
          <a:prstGeom prst="line">
            <a:avLst/>
          </a:prstGeom>
          <a:ln w="38100" cap="rnd">
            <a:solidFill>
              <a:srgbClr val="3A3B77"/>
            </a:solidFill>
            <a:prstDash val="solid"/>
            <a:headEnd type="none" w="sm" len="sm"/>
            <a:tailEnd type="none" w="sm" len="sm"/>
          </a:ln>
        </p:spPr>
        <p:txBody>
          <a:bodyPr/>
          <a:lstStyle/>
          <a:p>
            <a:endParaRPr lang="en-GB"/>
          </a:p>
        </p:txBody>
      </p:sp>
      <p:sp>
        <p:nvSpPr>
          <p:cNvPr id="8" name="AutoShape 8"/>
          <p:cNvSpPr/>
          <p:nvPr/>
        </p:nvSpPr>
        <p:spPr>
          <a:xfrm flipV="1">
            <a:off x="5465191" y="3197800"/>
            <a:ext cx="2442716" cy="3396820"/>
          </a:xfrm>
          <a:prstGeom prst="line">
            <a:avLst/>
          </a:prstGeom>
          <a:ln w="38100" cap="rnd">
            <a:solidFill>
              <a:srgbClr val="3A3B77"/>
            </a:solidFill>
            <a:prstDash val="solid"/>
            <a:headEnd type="none" w="sm" len="sm"/>
            <a:tailEnd type="none" w="sm" len="sm"/>
          </a:ln>
        </p:spPr>
        <p:txBody>
          <a:bodyPr/>
          <a:lstStyle/>
          <a:p>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11278834" y="1647344"/>
            <a:ext cx="9773328" cy="9101412"/>
          </a:xfrm>
          <a:custGeom>
            <a:avLst/>
            <a:gdLst/>
            <a:ahLst/>
            <a:cxnLst/>
            <a:rect l="l" t="t" r="r" b="b"/>
            <a:pathLst>
              <a:path w="9773328" h="9101412">
                <a:moveTo>
                  <a:pt x="0" y="0"/>
                </a:moveTo>
                <a:lnTo>
                  <a:pt x="9773329" y="0"/>
                </a:lnTo>
                <a:lnTo>
                  <a:pt x="9773329" y="9101411"/>
                </a:lnTo>
                <a:lnTo>
                  <a:pt x="0" y="9101411"/>
                </a:lnTo>
                <a:lnTo>
                  <a:pt x="0" y="0"/>
                </a:lnTo>
                <a:close/>
              </a:path>
            </a:pathLst>
          </a:custGeom>
          <a:blipFill>
            <a:blip r:embed="rId3">
              <a:alphaModFix amt="16000"/>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TextBox 3"/>
          <p:cNvSpPr txBox="1"/>
          <p:nvPr/>
        </p:nvSpPr>
        <p:spPr>
          <a:xfrm>
            <a:off x="1028700" y="1778291"/>
            <a:ext cx="16230600" cy="7612634"/>
          </a:xfrm>
          <a:prstGeom prst="rect">
            <a:avLst/>
          </a:prstGeom>
        </p:spPr>
        <p:txBody>
          <a:bodyPr lIns="0" tIns="0" rIns="0" bIns="0" rtlCol="0" anchor="t">
            <a:spAutoFit/>
          </a:bodyPr>
          <a:lstStyle/>
          <a:p>
            <a:pPr>
              <a:lnSpc>
                <a:spcPts val="5067"/>
              </a:lnSpc>
            </a:pPr>
            <a:r>
              <a:rPr lang="en-US" sz="2799" spc="25">
                <a:solidFill>
                  <a:srgbClr val="000000"/>
                </a:solidFill>
                <a:latin typeface="Quicksand"/>
              </a:rPr>
              <a:t>Your task: Create a resource for other students the same age as you, to offer advice about what to do in the event of a cyber attack and how to protect their data and devices online.</a:t>
            </a:r>
          </a:p>
          <a:p>
            <a:pPr>
              <a:lnSpc>
                <a:spcPts val="5067"/>
              </a:lnSpc>
            </a:pPr>
            <a:endParaRPr lang="en-US" sz="2799" spc="25">
              <a:solidFill>
                <a:srgbClr val="000000"/>
              </a:solidFill>
              <a:latin typeface="Quicksand"/>
            </a:endParaRPr>
          </a:p>
          <a:p>
            <a:pPr>
              <a:lnSpc>
                <a:spcPts val="5067"/>
              </a:lnSpc>
            </a:pPr>
            <a:r>
              <a:rPr lang="en-US" sz="2799" spc="25">
                <a:solidFill>
                  <a:srgbClr val="000000"/>
                </a:solidFill>
                <a:latin typeface="Quicksand"/>
              </a:rPr>
              <a:t>Take a look at the example infographic from the NCSC...</a:t>
            </a:r>
          </a:p>
          <a:p>
            <a:pPr>
              <a:lnSpc>
                <a:spcPts val="5067"/>
              </a:lnSpc>
            </a:pPr>
            <a:r>
              <a:rPr lang="en-US" sz="2799" spc="25">
                <a:solidFill>
                  <a:srgbClr val="000000"/>
                </a:solidFill>
                <a:latin typeface="Quicksand"/>
              </a:rPr>
              <a:t>How could you make this easier to understand for young people?</a:t>
            </a:r>
          </a:p>
          <a:p>
            <a:pPr>
              <a:lnSpc>
                <a:spcPts val="5067"/>
              </a:lnSpc>
            </a:pPr>
            <a:endParaRPr lang="en-US" sz="2799" spc="25">
              <a:solidFill>
                <a:srgbClr val="000000"/>
              </a:solidFill>
              <a:latin typeface="Quicksand"/>
            </a:endParaRPr>
          </a:p>
          <a:p>
            <a:pPr>
              <a:lnSpc>
                <a:spcPts val="5067"/>
              </a:lnSpc>
            </a:pPr>
            <a:r>
              <a:rPr lang="en-US" sz="2799" spc="25">
                <a:solidFill>
                  <a:srgbClr val="000000"/>
                </a:solidFill>
                <a:latin typeface="Quicksand"/>
              </a:rPr>
              <a:t>You should consider:</a:t>
            </a:r>
          </a:p>
          <a:p>
            <a:pPr marL="604519" lvl="1" indent="-302260">
              <a:lnSpc>
                <a:spcPts val="5067"/>
              </a:lnSpc>
              <a:buFont typeface="Arial"/>
              <a:buChar char="•"/>
            </a:pPr>
            <a:r>
              <a:rPr lang="en-US" sz="2799" spc="25">
                <a:solidFill>
                  <a:srgbClr val="000000"/>
                </a:solidFill>
                <a:latin typeface="Quicksand Bold"/>
              </a:rPr>
              <a:t>Strong Passwords</a:t>
            </a:r>
          </a:p>
          <a:p>
            <a:pPr marL="604519" lvl="1" indent="-302260">
              <a:lnSpc>
                <a:spcPts val="5067"/>
              </a:lnSpc>
              <a:buFont typeface="Arial"/>
              <a:buChar char="•"/>
            </a:pPr>
            <a:r>
              <a:rPr lang="en-US" sz="2799" spc="25">
                <a:solidFill>
                  <a:srgbClr val="000000"/>
                </a:solidFill>
                <a:latin typeface="Quicksand Bold"/>
              </a:rPr>
              <a:t>Software Updates</a:t>
            </a:r>
          </a:p>
          <a:p>
            <a:pPr marL="604519" lvl="1" indent="-302260">
              <a:lnSpc>
                <a:spcPts val="5067"/>
              </a:lnSpc>
              <a:buFont typeface="Arial"/>
              <a:buChar char="•"/>
            </a:pPr>
            <a:r>
              <a:rPr lang="en-US" sz="2799" spc="25">
                <a:solidFill>
                  <a:srgbClr val="000000"/>
                </a:solidFill>
                <a:latin typeface="Quicksand Bold"/>
              </a:rPr>
              <a:t>Phishing Awareness</a:t>
            </a:r>
          </a:p>
          <a:p>
            <a:pPr marL="604519" lvl="1" indent="-302260">
              <a:lnSpc>
                <a:spcPts val="5067"/>
              </a:lnSpc>
              <a:buFont typeface="Arial"/>
              <a:buChar char="•"/>
            </a:pPr>
            <a:r>
              <a:rPr lang="en-US" sz="2799" spc="25">
                <a:solidFill>
                  <a:srgbClr val="000000"/>
                </a:solidFill>
                <a:latin typeface="Quicksand Bold"/>
              </a:rPr>
              <a:t>Safe Browsing</a:t>
            </a:r>
          </a:p>
          <a:p>
            <a:pPr marL="604519" lvl="1" indent="-302260">
              <a:lnSpc>
                <a:spcPts val="5067"/>
              </a:lnSpc>
              <a:buFont typeface="Arial"/>
              <a:buChar char="•"/>
            </a:pPr>
            <a:r>
              <a:rPr lang="en-US" sz="2799" spc="26">
                <a:solidFill>
                  <a:srgbClr val="000000"/>
                </a:solidFill>
                <a:latin typeface="Quicksand Bold"/>
              </a:rPr>
              <a:t>Social Media Privacy</a:t>
            </a:r>
          </a:p>
        </p:txBody>
      </p:sp>
      <p:sp>
        <p:nvSpPr>
          <p:cNvPr id="4" name="TextBox 4"/>
          <p:cNvSpPr txBox="1"/>
          <p:nvPr/>
        </p:nvSpPr>
        <p:spPr>
          <a:xfrm>
            <a:off x="1028700" y="481011"/>
            <a:ext cx="16230600" cy="804547"/>
          </a:xfrm>
          <a:prstGeom prst="rect">
            <a:avLst/>
          </a:prstGeom>
        </p:spPr>
        <p:txBody>
          <a:bodyPr lIns="0" tIns="0" rIns="0" bIns="0" rtlCol="0" anchor="t">
            <a:spAutoFit/>
          </a:bodyPr>
          <a:lstStyle/>
          <a:p>
            <a:pPr algn="ctr">
              <a:lnSpc>
                <a:spcPts val="6579"/>
              </a:lnSpc>
              <a:spcBef>
                <a:spcPct val="0"/>
              </a:spcBef>
            </a:pPr>
            <a:r>
              <a:rPr lang="en-US" sz="4699" spc="150">
                <a:solidFill>
                  <a:srgbClr val="000000"/>
                </a:solidFill>
                <a:latin typeface="Quicksand Medium"/>
              </a:rPr>
              <a:t>Knowing what to do in the event of a cyber incident</a:t>
            </a:r>
          </a:p>
        </p:txBody>
      </p:sp>
      <p:sp>
        <p:nvSpPr>
          <p:cNvPr id="5" name="TextBox 5"/>
          <p:cNvSpPr txBox="1"/>
          <p:nvPr/>
        </p:nvSpPr>
        <p:spPr>
          <a:xfrm>
            <a:off x="12250894" y="5773730"/>
            <a:ext cx="5443068" cy="3617195"/>
          </a:xfrm>
          <a:prstGeom prst="rect">
            <a:avLst/>
          </a:prstGeom>
        </p:spPr>
        <p:txBody>
          <a:bodyPr lIns="0" tIns="0" rIns="0" bIns="0" rtlCol="0" anchor="t">
            <a:spAutoFit/>
          </a:bodyPr>
          <a:lstStyle/>
          <a:p>
            <a:pPr algn="ctr">
              <a:lnSpc>
                <a:spcPts val="5820"/>
              </a:lnSpc>
            </a:pPr>
            <a:r>
              <a:rPr lang="en-US" sz="3288" spc="30">
                <a:solidFill>
                  <a:srgbClr val="000000"/>
                </a:solidFill>
                <a:latin typeface="Quicksand Bold"/>
              </a:rPr>
              <a:t>You might choose to make</a:t>
            </a:r>
          </a:p>
          <a:p>
            <a:pPr algn="ctr">
              <a:lnSpc>
                <a:spcPts val="5820"/>
              </a:lnSpc>
            </a:pPr>
            <a:r>
              <a:rPr lang="en-US" sz="3288" spc="30">
                <a:solidFill>
                  <a:srgbClr val="000000"/>
                </a:solidFill>
                <a:latin typeface="Quicksand Bold"/>
              </a:rPr>
              <a:t>An Animation,</a:t>
            </a:r>
          </a:p>
          <a:p>
            <a:pPr algn="ctr">
              <a:lnSpc>
                <a:spcPts val="5820"/>
              </a:lnSpc>
            </a:pPr>
            <a:r>
              <a:rPr lang="en-US" sz="3288" spc="30">
                <a:solidFill>
                  <a:srgbClr val="000000"/>
                </a:solidFill>
                <a:latin typeface="Quicksand Bold"/>
              </a:rPr>
              <a:t>Comic book strip,</a:t>
            </a:r>
          </a:p>
          <a:p>
            <a:pPr algn="ctr">
              <a:lnSpc>
                <a:spcPts val="5820"/>
              </a:lnSpc>
            </a:pPr>
            <a:r>
              <a:rPr lang="en-US" sz="3288" spc="30">
                <a:solidFill>
                  <a:srgbClr val="000000"/>
                </a:solidFill>
                <a:latin typeface="Quicksand Bold"/>
              </a:rPr>
              <a:t>Video,</a:t>
            </a:r>
          </a:p>
          <a:p>
            <a:pPr algn="ctr">
              <a:lnSpc>
                <a:spcPts val="5820"/>
              </a:lnSpc>
            </a:pPr>
            <a:r>
              <a:rPr lang="en-US" sz="3288" spc="30">
                <a:solidFill>
                  <a:srgbClr val="000000"/>
                </a:solidFill>
                <a:latin typeface="Quicksand Bold"/>
              </a:rPr>
              <a:t>Poster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8571" y="1581552"/>
            <a:ext cx="3086100" cy="8913790"/>
            <a:chOff x="0" y="0"/>
            <a:chExt cx="812800" cy="2347665"/>
          </a:xfrm>
        </p:grpSpPr>
        <p:sp>
          <p:nvSpPr>
            <p:cNvPr id="3" name="Freeform 3"/>
            <p:cNvSpPr/>
            <p:nvPr/>
          </p:nvSpPr>
          <p:spPr>
            <a:xfrm>
              <a:off x="0" y="0"/>
              <a:ext cx="812800" cy="2347665"/>
            </a:xfrm>
            <a:custGeom>
              <a:avLst/>
              <a:gdLst/>
              <a:ahLst/>
              <a:cxnLst/>
              <a:rect l="l" t="t" r="r" b="b"/>
              <a:pathLst>
                <a:path w="812800" h="2347665">
                  <a:moveTo>
                    <a:pt x="0" y="0"/>
                  </a:moveTo>
                  <a:lnTo>
                    <a:pt x="812800" y="0"/>
                  </a:lnTo>
                  <a:lnTo>
                    <a:pt x="812800" y="2347665"/>
                  </a:lnTo>
                  <a:lnTo>
                    <a:pt x="0" y="2347665"/>
                  </a:lnTo>
                  <a:close/>
                </a:path>
              </a:pathLst>
            </a:custGeom>
            <a:solidFill>
              <a:srgbClr val="78296E"/>
            </a:solidFill>
          </p:spPr>
          <p:txBody>
            <a:bodyPr/>
            <a:lstStyle/>
            <a:p>
              <a:endParaRPr lang="en-GB"/>
            </a:p>
          </p:txBody>
        </p:sp>
        <p:sp>
          <p:nvSpPr>
            <p:cNvPr id="4" name="TextBox 4"/>
            <p:cNvSpPr txBox="1"/>
            <p:nvPr/>
          </p:nvSpPr>
          <p:spPr>
            <a:xfrm>
              <a:off x="0" y="0"/>
              <a:ext cx="812800" cy="2347665"/>
            </a:xfrm>
            <a:prstGeom prst="rect">
              <a:avLst/>
            </a:prstGeom>
          </p:spPr>
          <p:txBody>
            <a:bodyPr lIns="50800" tIns="50800" rIns="50800" bIns="50800" rtlCol="0" anchor="ctr"/>
            <a:lstStyle/>
            <a:p>
              <a:pPr algn="ctr">
                <a:lnSpc>
                  <a:spcPts val="3120"/>
                </a:lnSpc>
              </a:pPr>
              <a:endParaRPr/>
            </a:p>
          </p:txBody>
        </p:sp>
      </p:grpSp>
      <p:sp>
        <p:nvSpPr>
          <p:cNvPr id="5" name="Freeform 5"/>
          <p:cNvSpPr/>
          <p:nvPr/>
        </p:nvSpPr>
        <p:spPr>
          <a:xfrm>
            <a:off x="1882949" y="0"/>
            <a:ext cx="14522101" cy="10287000"/>
          </a:xfrm>
          <a:custGeom>
            <a:avLst/>
            <a:gdLst/>
            <a:ahLst/>
            <a:cxnLst/>
            <a:rect l="l" t="t" r="r" b="b"/>
            <a:pathLst>
              <a:path w="14522101" h="10287000">
                <a:moveTo>
                  <a:pt x="0" y="0"/>
                </a:moveTo>
                <a:lnTo>
                  <a:pt x="14522102" y="0"/>
                </a:lnTo>
                <a:lnTo>
                  <a:pt x="14522102" y="10287000"/>
                </a:lnTo>
                <a:lnTo>
                  <a:pt x="0" y="10287000"/>
                </a:lnTo>
                <a:lnTo>
                  <a:pt x="0" y="0"/>
                </a:lnTo>
                <a:close/>
              </a:path>
            </a:pathLst>
          </a:custGeom>
          <a:blipFill>
            <a:blip r:embed="rId3"/>
            <a:stretch>
              <a:fillRect/>
            </a:stretch>
          </a:blipFill>
        </p:spPr>
        <p:txBody>
          <a:bodyPr/>
          <a:lstStyle/>
          <a:p>
            <a:endParaRPr lang="en-GB"/>
          </a:p>
        </p:txBody>
      </p:sp>
      <p:grpSp>
        <p:nvGrpSpPr>
          <p:cNvPr id="6" name="Group 6"/>
          <p:cNvGrpSpPr/>
          <p:nvPr/>
        </p:nvGrpSpPr>
        <p:grpSpPr>
          <a:xfrm>
            <a:off x="16189012" y="-255699"/>
            <a:ext cx="3086100" cy="1827727"/>
            <a:chOff x="0" y="0"/>
            <a:chExt cx="812800" cy="481377"/>
          </a:xfrm>
        </p:grpSpPr>
        <p:sp>
          <p:nvSpPr>
            <p:cNvPr id="7" name="Freeform 7"/>
            <p:cNvSpPr/>
            <p:nvPr/>
          </p:nvSpPr>
          <p:spPr>
            <a:xfrm>
              <a:off x="0" y="0"/>
              <a:ext cx="812800" cy="481377"/>
            </a:xfrm>
            <a:custGeom>
              <a:avLst/>
              <a:gdLst/>
              <a:ahLst/>
              <a:cxnLst/>
              <a:rect l="l" t="t" r="r" b="b"/>
              <a:pathLst>
                <a:path w="812800" h="481377">
                  <a:moveTo>
                    <a:pt x="0" y="0"/>
                  </a:moveTo>
                  <a:lnTo>
                    <a:pt x="812800" y="0"/>
                  </a:lnTo>
                  <a:lnTo>
                    <a:pt x="812800" y="481377"/>
                  </a:lnTo>
                  <a:lnTo>
                    <a:pt x="0" y="481377"/>
                  </a:lnTo>
                  <a:close/>
                </a:path>
              </a:pathLst>
            </a:custGeom>
            <a:solidFill>
              <a:srgbClr val="182342"/>
            </a:solidFill>
          </p:spPr>
          <p:txBody>
            <a:bodyPr/>
            <a:lstStyle/>
            <a:p>
              <a:endParaRPr lang="en-GB"/>
            </a:p>
          </p:txBody>
        </p:sp>
        <p:sp>
          <p:nvSpPr>
            <p:cNvPr id="8" name="TextBox 8"/>
            <p:cNvSpPr txBox="1"/>
            <p:nvPr/>
          </p:nvSpPr>
          <p:spPr>
            <a:xfrm>
              <a:off x="0" y="0"/>
              <a:ext cx="812800" cy="481377"/>
            </a:xfrm>
            <a:prstGeom prst="rect">
              <a:avLst/>
            </a:prstGeom>
          </p:spPr>
          <p:txBody>
            <a:bodyPr lIns="50800" tIns="50800" rIns="50800" bIns="50800" rtlCol="0" anchor="ctr"/>
            <a:lstStyle/>
            <a:p>
              <a:pPr algn="ctr">
                <a:lnSpc>
                  <a:spcPts val="3120"/>
                </a:lnSpc>
              </a:pP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TextBox 2"/>
          <p:cNvSpPr txBox="1"/>
          <p:nvPr/>
        </p:nvSpPr>
        <p:spPr>
          <a:xfrm>
            <a:off x="1028700" y="293665"/>
            <a:ext cx="16230600" cy="7900288"/>
          </a:xfrm>
          <a:prstGeom prst="rect">
            <a:avLst/>
          </a:prstGeom>
        </p:spPr>
        <p:txBody>
          <a:bodyPr lIns="0" tIns="0" rIns="0" bIns="0" rtlCol="0" anchor="t">
            <a:spAutoFit/>
          </a:bodyPr>
          <a:lstStyle/>
          <a:p>
            <a:pPr>
              <a:lnSpc>
                <a:spcPts val="6328"/>
              </a:lnSpc>
            </a:pPr>
            <a:r>
              <a:rPr lang="en-US" sz="2800" spc="89">
                <a:solidFill>
                  <a:srgbClr val="000000"/>
                </a:solidFill>
                <a:latin typeface="Quicksand Medium"/>
              </a:rPr>
              <a:t>A Trojan Horse Virus is a type of malware that downloads onto a computer disguised as a legitimate _________.                   </a:t>
            </a:r>
          </a:p>
          <a:p>
            <a:pPr>
              <a:lnSpc>
                <a:spcPts val="6328"/>
              </a:lnSpc>
            </a:pPr>
            <a:r>
              <a:rPr lang="en-US" sz="2800" spc="89">
                <a:solidFill>
                  <a:srgbClr val="000000"/>
                </a:solidFill>
                <a:latin typeface="Quicksand Medium"/>
              </a:rPr>
              <a:t>Malware comes from two words: Malicious – ________  to cause an act of harm. </a:t>
            </a:r>
          </a:p>
          <a:p>
            <a:pPr>
              <a:lnSpc>
                <a:spcPts val="6328"/>
              </a:lnSpc>
            </a:pPr>
            <a:r>
              <a:rPr lang="en-US" sz="2800" spc="89">
                <a:solidFill>
                  <a:srgbClr val="000000"/>
                </a:solidFill>
                <a:latin typeface="Quicksand Medium"/>
              </a:rPr>
              <a:t>Worms are like viruses; they replicate themselves and slow down the ________. A</a:t>
            </a:r>
          </a:p>
          <a:p>
            <a:pPr>
              <a:lnSpc>
                <a:spcPts val="6328"/>
              </a:lnSpc>
            </a:pPr>
            <a:r>
              <a:rPr lang="en-US" sz="2800" spc="89">
                <a:solidFill>
                  <a:srgbClr val="000000"/>
                </a:solidFill>
                <a:latin typeface="Quicksand Medium"/>
              </a:rPr>
              <a:t>_____ is a type of malicious software that is designed to harm or exploit computer systems. A ____ is a self-replicating program that spreads across networks without requiring user interaction. A _______ infects legitimate files or programs by attaching itself to them and can spread to other files, corrupting data. </a:t>
            </a:r>
          </a:p>
          <a:p>
            <a:pPr>
              <a:lnSpc>
                <a:spcPts val="6328"/>
              </a:lnSpc>
            </a:pPr>
            <a:r>
              <a:rPr lang="en-US" sz="2800" spc="89">
                <a:solidFill>
                  <a:srgbClr val="000000"/>
                </a:solidFill>
                <a:latin typeface="Quicksand Medium"/>
              </a:rPr>
              <a:t>A  ______ disguises itself as legitimate software to deceive users and can give attackers unauthorized access to the infected system.</a:t>
            </a:r>
          </a:p>
        </p:txBody>
      </p:sp>
      <p:grpSp>
        <p:nvGrpSpPr>
          <p:cNvPr id="3" name="Group 3"/>
          <p:cNvGrpSpPr/>
          <p:nvPr/>
        </p:nvGrpSpPr>
        <p:grpSpPr>
          <a:xfrm>
            <a:off x="14768051" y="9258300"/>
            <a:ext cx="1735019" cy="627202"/>
            <a:chOff x="0" y="0"/>
            <a:chExt cx="2313358" cy="836270"/>
          </a:xfrm>
        </p:grpSpPr>
        <p:sp>
          <p:nvSpPr>
            <p:cNvPr id="4" name="Freeform 4"/>
            <p:cNvSpPr/>
            <p:nvPr/>
          </p:nvSpPr>
          <p:spPr>
            <a:xfrm>
              <a:off x="0" y="0"/>
              <a:ext cx="2313305" cy="836312"/>
            </a:xfrm>
            <a:custGeom>
              <a:avLst/>
              <a:gdLst/>
              <a:ahLst/>
              <a:cxnLst/>
              <a:rect l="l" t="t" r="r" b="b"/>
              <a:pathLst>
                <a:path w="2313305" h="836312">
                  <a:moveTo>
                    <a:pt x="0" y="139328"/>
                  </a:moveTo>
                  <a:cubicBezTo>
                    <a:pt x="0" y="62489"/>
                    <a:pt x="43688" y="0"/>
                    <a:pt x="97409" y="0"/>
                  </a:cubicBezTo>
                  <a:lnTo>
                    <a:pt x="2215896" y="0"/>
                  </a:lnTo>
                  <a:cubicBezTo>
                    <a:pt x="2269744" y="0"/>
                    <a:pt x="2313305" y="62489"/>
                    <a:pt x="2313305" y="139328"/>
                  </a:cubicBezTo>
                  <a:lnTo>
                    <a:pt x="2313305" y="696820"/>
                  </a:lnTo>
                  <a:cubicBezTo>
                    <a:pt x="2313305" y="773841"/>
                    <a:pt x="2269617" y="836148"/>
                    <a:pt x="2215896" y="836148"/>
                  </a:cubicBezTo>
                  <a:lnTo>
                    <a:pt x="97409" y="836148"/>
                  </a:lnTo>
                  <a:cubicBezTo>
                    <a:pt x="43688" y="836312"/>
                    <a:pt x="0" y="773841"/>
                    <a:pt x="0" y="696820"/>
                  </a:cubicBezTo>
                  <a:close/>
                </a:path>
              </a:pathLst>
            </a:custGeom>
            <a:solidFill>
              <a:srgbClr val="000000">
                <a:alpha val="49804"/>
              </a:srgbClr>
            </a:solidFill>
          </p:spPr>
          <p:txBody>
            <a:bodyPr/>
            <a:lstStyle/>
            <a:p>
              <a:endParaRPr lang="en-GB"/>
            </a:p>
          </p:txBody>
        </p:sp>
        <p:sp>
          <p:nvSpPr>
            <p:cNvPr id="5" name="TextBox 5"/>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a:solidFill>
                    <a:srgbClr val="FFFFFF"/>
                  </a:solidFill>
                  <a:latin typeface="Quicksand Bold"/>
                </a:rPr>
                <a:t>Program</a:t>
              </a:r>
            </a:p>
          </p:txBody>
        </p:sp>
      </p:grpSp>
      <p:grpSp>
        <p:nvGrpSpPr>
          <p:cNvPr id="6" name="Group 6"/>
          <p:cNvGrpSpPr/>
          <p:nvPr/>
        </p:nvGrpSpPr>
        <p:grpSpPr>
          <a:xfrm>
            <a:off x="6112637" y="9258300"/>
            <a:ext cx="1735018" cy="627202"/>
            <a:chOff x="0" y="0"/>
            <a:chExt cx="2313358" cy="836270"/>
          </a:xfrm>
        </p:grpSpPr>
        <p:sp>
          <p:nvSpPr>
            <p:cNvPr id="7" name="Freeform 7"/>
            <p:cNvSpPr/>
            <p:nvPr/>
          </p:nvSpPr>
          <p:spPr>
            <a:xfrm>
              <a:off x="0" y="0"/>
              <a:ext cx="2313305" cy="836214"/>
            </a:xfrm>
            <a:custGeom>
              <a:avLst/>
              <a:gdLst/>
              <a:ahLst/>
              <a:cxnLst/>
              <a:rect l="l" t="t" r="r" b="b"/>
              <a:pathLst>
                <a:path w="2313305" h="836214">
                  <a:moveTo>
                    <a:pt x="0" y="139313"/>
                  </a:moveTo>
                  <a:cubicBezTo>
                    <a:pt x="0" y="62404"/>
                    <a:pt x="46990" y="0"/>
                    <a:pt x="104902" y="0"/>
                  </a:cubicBezTo>
                  <a:lnTo>
                    <a:pt x="2208403" y="0"/>
                  </a:lnTo>
                  <a:cubicBezTo>
                    <a:pt x="2266315" y="0"/>
                    <a:pt x="2313305" y="62404"/>
                    <a:pt x="2313305" y="139313"/>
                  </a:cubicBezTo>
                  <a:lnTo>
                    <a:pt x="2313305" y="696901"/>
                  </a:lnTo>
                  <a:cubicBezTo>
                    <a:pt x="2313305" y="773810"/>
                    <a:pt x="2266315" y="836214"/>
                    <a:pt x="2208403" y="836214"/>
                  </a:cubicBezTo>
                  <a:lnTo>
                    <a:pt x="104902" y="836214"/>
                  </a:lnTo>
                  <a:cubicBezTo>
                    <a:pt x="46990" y="836214"/>
                    <a:pt x="0" y="773810"/>
                    <a:pt x="0" y="696901"/>
                  </a:cubicBezTo>
                  <a:close/>
                </a:path>
              </a:pathLst>
            </a:custGeom>
            <a:solidFill>
              <a:srgbClr val="000000">
                <a:alpha val="49804"/>
              </a:srgbClr>
            </a:solidFill>
          </p:spPr>
          <p:txBody>
            <a:bodyPr/>
            <a:lstStyle/>
            <a:p>
              <a:endParaRPr lang="en-GB"/>
            </a:p>
          </p:txBody>
        </p:sp>
        <p:sp>
          <p:nvSpPr>
            <p:cNvPr id="8" name="TextBox 8"/>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a:solidFill>
                    <a:srgbClr val="FFFFFF"/>
                  </a:solidFill>
                  <a:latin typeface="Quicksand Bold"/>
                </a:rPr>
                <a:t>Software</a:t>
              </a:r>
            </a:p>
          </p:txBody>
        </p:sp>
      </p:grpSp>
      <p:grpSp>
        <p:nvGrpSpPr>
          <p:cNvPr id="9" name="Group 9"/>
          <p:cNvGrpSpPr/>
          <p:nvPr/>
        </p:nvGrpSpPr>
        <p:grpSpPr>
          <a:xfrm>
            <a:off x="12604198" y="9258300"/>
            <a:ext cx="1735019" cy="627202"/>
            <a:chOff x="0" y="0"/>
            <a:chExt cx="2313358" cy="836270"/>
          </a:xfrm>
        </p:grpSpPr>
        <p:sp>
          <p:nvSpPr>
            <p:cNvPr id="10" name="Freeform 10"/>
            <p:cNvSpPr/>
            <p:nvPr/>
          </p:nvSpPr>
          <p:spPr>
            <a:xfrm>
              <a:off x="0" y="0"/>
              <a:ext cx="2313305" cy="836310"/>
            </a:xfrm>
            <a:custGeom>
              <a:avLst/>
              <a:gdLst/>
              <a:ahLst/>
              <a:cxnLst/>
              <a:rect l="l" t="t" r="r" b="b"/>
              <a:pathLst>
                <a:path w="2313305" h="836310">
                  <a:moveTo>
                    <a:pt x="0" y="139327"/>
                  </a:moveTo>
                  <a:cubicBezTo>
                    <a:pt x="0" y="62488"/>
                    <a:pt x="43688" y="0"/>
                    <a:pt x="97409" y="0"/>
                  </a:cubicBezTo>
                  <a:lnTo>
                    <a:pt x="2215896" y="0"/>
                  </a:lnTo>
                  <a:cubicBezTo>
                    <a:pt x="2269744" y="0"/>
                    <a:pt x="2313305" y="62488"/>
                    <a:pt x="2313305" y="139327"/>
                  </a:cubicBezTo>
                  <a:lnTo>
                    <a:pt x="2313305" y="696818"/>
                  </a:lnTo>
                  <a:cubicBezTo>
                    <a:pt x="2313305" y="773839"/>
                    <a:pt x="2269617" y="836145"/>
                    <a:pt x="2215896" y="836145"/>
                  </a:cubicBezTo>
                  <a:lnTo>
                    <a:pt x="97409" y="836145"/>
                  </a:lnTo>
                  <a:cubicBezTo>
                    <a:pt x="43688" y="836310"/>
                    <a:pt x="0" y="773839"/>
                    <a:pt x="0" y="696818"/>
                  </a:cubicBezTo>
                  <a:close/>
                </a:path>
              </a:pathLst>
            </a:custGeom>
            <a:solidFill>
              <a:srgbClr val="000000">
                <a:alpha val="49804"/>
              </a:srgbClr>
            </a:solidFill>
          </p:spPr>
          <p:txBody>
            <a:bodyPr/>
            <a:lstStyle/>
            <a:p>
              <a:endParaRPr lang="en-GB"/>
            </a:p>
          </p:txBody>
        </p:sp>
        <p:sp>
          <p:nvSpPr>
            <p:cNvPr id="11" name="TextBox 11"/>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Computer</a:t>
              </a:r>
            </a:p>
          </p:txBody>
        </p:sp>
      </p:grpSp>
      <p:grpSp>
        <p:nvGrpSpPr>
          <p:cNvPr id="12" name="Group 12"/>
          <p:cNvGrpSpPr/>
          <p:nvPr/>
        </p:nvGrpSpPr>
        <p:grpSpPr>
          <a:xfrm>
            <a:off x="1784931" y="9258300"/>
            <a:ext cx="1735018" cy="627202"/>
            <a:chOff x="0" y="0"/>
            <a:chExt cx="2313358" cy="836270"/>
          </a:xfrm>
        </p:grpSpPr>
        <p:sp>
          <p:nvSpPr>
            <p:cNvPr id="13" name="Freeform 13"/>
            <p:cNvSpPr/>
            <p:nvPr/>
          </p:nvSpPr>
          <p:spPr>
            <a:xfrm>
              <a:off x="0" y="0"/>
              <a:ext cx="2313305" cy="836310"/>
            </a:xfrm>
            <a:custGeom>
              <a:avLst/>
              <a:gdLst/>
              <a:ahLst/>
              <a:cxnLst/>
              <a:rect l="l" t="t" r="r" b="b"/>
              <a:pathLst>
                <a:path w="2313305" h="836310">
                  <a:moveTo>
                    <a:pt x="0" y="139327"/>
                  </a:moveTo>
                  <a:cubicBezTo>
                    <a:pt x="0" y="62488"/>
                    <a:pt x="43688" y="0"/>
                    <a:pt x="97409" y="0"/>
                  </a:cubicBezTo>
                  <a:lnTo>
                    <a:pt x="2215896" y="0"/>
                  </a:lnTo>
                  <a:cubicBezTo>
                    <a:pt x="2269744" y="0"/>
                    <a:pt x="2313305" y="62488"/>
                    <a:pt x="2313305" y="139327"/>
                  </a:cubicBezTo>
                  <a:lnTo>
                    <a:pt x="2313305" y="696818"/>
                  </a:lnTo>
                  <a:cubicBezTo>
                    <a:pt x="2313305" y="773839"/>
                    <a:pt x="2269617" y="836145"/>
                    <a:pt x="2215896" y="836145"/>
                  </a:cubicBezTo>
                  <a:lnTo>
                    <a:pt x="97409" y="836145"/>
                  </a:lnTo>
                  <a:cubicBezTo>
                    <a:pt x="43688" y="836310"/>
                    <a:pt x="0" y="773839"/>
                    <a:pt x="0" y="696818"/>
                  </a:cubicBezTo>
                  <a:close/>
                </a:path>
              </a:pathLst>
            </a:custGeom>
            <a:solidFill>
              <a:srgbClr val="000000">
                <a:alpha val="49804"/>
              </a:srgbClr>
            </a:solidFill>
          </p:spPr>
          <p:txBody>
            <a:bodyPr/>
            <a:lstStyle/>
            <a:p>
              <a:endParaRPr lang="en-GB"/>
            </a:p>
          </p:txBody>
        </p:sp>
        <p:sp>
          <p:nvSpPr>
            <p:cNvPr id="14" name="TextBox 14"/>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Malware</a:t>
              </a:r>
            </a:p>
          </p:txBody>
        </p:sp>
      </p:grpSp>
      <p:grpSp>
        <p:nvGrpSpPr>
          <p:cNvPr id="15" name="Group 15"/>
          <p:cNvGrpSpPr/>
          <p:nvPr/>
        </p:nvGrpSpPr>
        <p:grpSpPr>
          <a:xfrm>
            <a:off x="8276491" y="9258300"/>
            <a:ext cx="1735018" cy="627202"/>
            <a:chOff x="0" y="0"/>
            <a:chExt cx="2313358" cy="836270"/>
          </a:xfrm>
        </p:grpSpPr>
        <p:sp>
          <p:nvSpPr>
            <p:cNvPr id="16" name="Freeform 16"/>
            <p:cNvSpPr/>
            <p:nvPr/>
          </p:nvSpPr>
          <p:spPr>
            <a:xfrm>
              <a:off x="0" y="0"/>
              <a:ext cx="2313305" cy="836308"/>
            </a:xfrm>
            <a:custGeom>
              <a:avLst/>
              <a:gdLst/>
              <a:ahLst/>
              <a:cxnLst/>
              <a:rect l="l" t="t" r="r" b="b"/>
              <a:pathLst>
                <a:path w="2313305" h="836308">
                  <a:moveTo>
                    <a:pt x="0" y="139327"/>
                  </a:moveTo>
                  <a:cubicBezTo>
                    <a:pt x="0" y="62488"/>
                    <a:pt x="43688" y="0"/>
                    <a:pt x="97409" y="0"/>
                  </a:cubicBezTo>
                  <a:lnTo>
                    <a:pt x="2215896" y="0"/>
                  </a:lnTo>
                  <a:cubicBezTo>
                    <a:pt x="2269744" y="0"/>
                    <a:pt x="2313305" y="62488"/>
                    <a:pt x="2313305" y="139327"/>
                  </a:cubicBezTo>
                  <a:lnTo>
                    <a:pt x="2313305" y="696816"/>
                  </a:lnTo>
                  <a:cubicBezTo>
                    <a:pt x="2313305" y="773836"/>
                    <a:pt x="2269617" y="836143"/>
                    <a:pt x="2215896" y="836143"/>
                  </a:cubicBezTo>
                  <a:lnTo>
                    <a:pt x="97409" y="836143"/>
                  </a:lnTo>
                  <a:cubicBezTo>
                    <a:pt x="43688" y="836308"/>
                    <a:pt x="0" y="773836"/>
                    <a:pt x="0" y="696816"/>
                  </a:cubicBezTo>
                  <a:close/>
                </a:path>
              </a:pathLst>
            </a:custGeom>
            <a:solidFill>
              <a:srgbClr val="000000">
                <a:alpha val="49804"/>
              </a:srgbClr>
            </a:solidFill>
          </p:spPr>
          <p:txBody>
            <a:bodyPr/>
            <a:lstStyle/>
            <a:p>
              <a:endParaRPr lang="en-GB"/>
            </a:p>
          </p:txBody>
        </p:sp>
        <p:sp>
          <p:nvSpPr>
            <p:cNvPr id="17" name="TextBox 17"/>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Worm</a:t>
              </a:r>
            </a:p>
          </p:txBody>
        </p:sp>
      </p:grpSp>
      <p:grpSp>
        <p:nvGrpSpPr>
          <p:cNvPr id="18" name="Group 18"/>
          <p:cNvGrpSpPr/>
          <p:nvPr/>
        </p:nvGrpSpPr>
        <p:grpSpPr>
          <a:xfrm>
            <a:off x="3948784" y="9258300"/>
            <a:ext cx="1735018" cy="627202"/>
            <a:chOff x="0" y="0"/>
            <a:chExt cx="2313358" cy="836270"/>
          </a:xfrm>
        </p:grpSpPr>
        <p:sp>
          <p:nvSpPr>
            <p:cNvPr id="19" name="Freeform 19"/>
            <p:cNvSpPr/>
            <p:nvPr/>
          </p:nvSpPr>
          <p:spPr>
            <a:xfrm>
              <a:off x="0" y="0"/>
              <a:ext cx="2313305" cy="836310"/>
            </a:xfrm>
            <a:custGeom>
              <a:avLst/>
              <a:gdLst/>
              <a:ahLst/>
              <a:cxnLst/>
              <a:rect l="l" t="t" r="r" b="b"/>
              <a:pathLst>
                <a:path w="2313305" h="836310">
                  <a:moveTo>
                    <a:pt x="0" y="139327"/>
                  </a:moveTo>
                  <a:cubicBezTo>
                    <a:pt x="0" y="62488"/>
                    <a:pt x="43688" y="0"/>
                    <a:pt x="97409" y="0"/>
                  </a:cubicBezTo>
                  <a:lnTo>
                    <a:pt x="2215896" y="0"/>
                  </a:lnTo>
                  <a:cubicBezTo>
                    <a:pt x="2269744" y="0"/>
                    <a:pt x="2313305" y="62488"/>
                    <a:pt x="2313305" y="139327"/>
                  </a:cubicBezTo>
                  <a:lnTo>
                    <a:pt x="2313305" y="696818"/>
                  </a:lnTo>
                  <a:cubicBezTo>
                    <a:pt x="2313305" y="773839"/>
                    <a:pt x="2269617" y="836145"/>
                    <a:pt x="2215896" y="836145"/>
                  </a:cubicBezTo>
                  <a:lnTo>
                    <a:pt x="97409" y="836145"/>
                  </a:lnTo>
                  <a:cubicBezTo>
                    <a:pt x="43688" y="836310"/>
                    <a:pt x="0" y="773839"/>
                    <a:pt x="0" y="696818"/>
                  </a:cubicBezTo>
                  <a:close/>
                </a:path>
              </a:pathLst>
            </a:custGeom>
            <a:solidFill>
              <a:srgbClr val="000000">
                <a:alpha val="49804"/>
              </a:srgbClr>
            </a:solidFill>
          </p:spPr>
          <p:txBody>
            <a:bodyPr/>
            <a:lstStyle/>
            <a:p>
              <a:endParaRPr lang="en-GB"/>
            </a:p>
          </p:txBody>
        </p:sp>
        <p:sp>
          <p:nvSpPr>
            <p:cNvPr id="20" name="TextBox 20"/>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Virus</a:t>
              </a:r>
            </a:p>
          </p:txBody>
        </p:sp>
      </p:grpSp>
      <p:grpSp>
        <p:nvGrpSpPr>
          <p:cNvPr id="21" name="Group 21"/>
          <p:cNvGrpSpPr/>
          <p:nvPr/>
        </p:nvGrpSpPr>
        <p:grpSpPr>
          <a:xfrm>
            <a:off x="10440344" y="9258300"/>
            <a:ext cx="1735018" cy="627202"/>
            <a:chOff x="0" y="0"/>
            <a:chExt cx="2313358" cy="836270"/>
          </a:xfrm>
        </p:grpSpPr>
        <p:sp>
          <p:nvSpPr>
            <p:cNvPr id="22" name="Freeform 22"/>
            <p:cNvSpPr/>
            <p:nvPr/>
          </p:nvSpPr>
          <p:spPr>
            <a:xfrm>
              <a:off x="0" y="0"/>
              <a:ext cx="2313305" cy="836310"/>
            </a:xfrm>
            <a:custGeom>
              <a:avLst/>
              <a:gdLst/>
              <a:ahLst/>
              <a:cxnLst/>
              <a:rect l="l" t="t" r="r" b="b"/>
              <a:pathLst>
                <a:path w="2313305" h="836310">
                  <a:moveTo>
                    <a:pt x="0" y="139327"/>
                  </a:moveTo>
                  <a:cubicBezTo>
                    <a:pt x="0" y="62488"/>
                    <a:pt x="43688" y="0"/>
                    <a:pt x="97409" y="0"/>
                  </a:cubicBezTo>
                  <a:lnTo>
                    <a:pt x="2215896" y="0"/>
                  </a:lnTo>
                  <a:cubicBezTo>
                    <a:pt x="2269744" y="0"/>
                    <a:pt x="2313305" y="62488"/>
                    <a:pt x="2313305" y="139327"/>
                  </a:cubicBezTo>
                  <a:lnTo>
                    <a:pt x="2313305" y="696818"/>
                  </a:lnTo>
                  <a:cubicBezTo>
                    <a:pt x="2313305" y="773839"/>
                    <a:pt x="2269617" y="836145"/>
                    <a:pt x="2215896" y="836145"/>
                  </a:cubicBezTo>
                  <a:lnTo>
                    <a:pt x="97409" y="836145"/>
                  </a:lnTo>
                  <a:cubicBezTo>
                    <a:pt x="43688" y="836310"/>
                    <a:pt x="0" y="773839"/>
                    <a:pt x="0" y="696818"/>
                  </a:cubicBezTo>
                  <a:close/>
                </a:path>
              </a:pathLst>
            </a:custGeom>
            <a:solidFill>
              <a:srgbClr val="000000">
                <a:alpha val="49804"/>
              </a:srgbClr>
            </a:solidFill>
          </p:spPr>
          <p:txBody>
            <a:bodyPr/>
            <a:lstStyle/>
            <a:p>
              <a:endParaRPr lang="en-GB"/>
            </a:p>
          </p:txBody>
        </p:sp>
        <p:sp>
          <p:nvSpPr>
            <p:cNvPr id="23" name="TextBox 23"/>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Trojan</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797819" y="2440509"/>
            <a:ext cx="1516652" cy="1516652"/>
            <a:chOff x="0" y="0"/>
            <a:chExt cx="495300" cy="495300"/>
          </a:xfrm>
        </p:grpSpPr>
        <p:sp>
          <p:nvSpPr>
            <p:cNvPr id="3" name="Freeform 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3A3B77"/>
            </a:solidFill>
          </p:spPr>
          <p:txBody>
            <a:bodyPr/>
            <a:lstStyle/>
            <a:p>
              <a:endParaRPr lang="en-GB"/>
            </a:p>
          </p:txBody>
        </p:sp>
        <p:sp>
          <p:nvSpPr>
            <p:cNvPr id="4" name="Freeform 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5" name="Group 5"/>
          <p:cNvGrpSpPr/>
          <p:nvPr/>
        </p:nvGrpSpPr>
        <p:grpSpPr>
          <a:xfrm>
            <a:off x="5078699" y="2155825"/>
            <a:ext cx="11398191" cy="2086020"/>
            <a:chOff x="0" y="0"/>
            <a:chExt cx="2220605" cy="406400"/>
          </a:xfrm>
        </p:grpSpPr>
        <p:sp>
          <p:nvSpPr>
            <p:cNvPr id="6" name="Freeform 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3A3B77"/>
            </a:solidFill>
          </p:spPr>
          <p:txBody>
            <a:bodyPr/>
            <a:lstStyle/>
            <a:p>
              <a:endParaRPr lang="en-GB"/>
            </a:p>
          </p:txBody>
        </p:sp>
        <p:sp>
          <p:nvSpPr>
            <p:cNvPr id="7" name="TextBox 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8" name="Group 8"/>
          <p:cNvGrpSpPr/>
          <p:nvPr/>
        </p:nvGrpSpPr>
        <p:grpSpPr>
          <a:xfrm>
            <a:off x="5289307" y="2357323"/>
            <a:ext cx="1362844" cy="1683023"/>
            <a:chOff x="0" y="0"/>
            <a:chExt cx="329086" cy="406400"/>
          </a:xfrm>
        </p:grpSpPr>
        <p:sp>
          <p:nvSpPr>
            <p:cNvPr id="9" name="Freeform 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a:ln cap="sq">
              <a:noFill/>
              <a:prstDash val="solid"/>
              <a:miter/>
            </a:ln>
          </p:spPr>
          <p:txBody>
            <a:bodyPr/>
            <a:lstStyle/>
            <a:p>
              <a:endParaRPr lang="en-GB"/>
            </a:p>
          </p:txBody>
        </p:sp>
        <p:sp>
          <p:nvSpPr>
            <p:cNvPr id="10" name="TextBox 1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11" name="AutoShape 11"/>
          <p:cNvSpPr/>
          <p:nvPr/>
        </p:nvSpPr>
        <p:spPr>
          <a:xfrm>
            <a:off x="3700940" y="3198835"/>
            <a:ext cx="991288" cy="0"/>
          </a:xfrm>
          <a:prstGeom prst="line">
            <a:avLst/>
          </a:prstGeom>
          <a:ln w="57150" cap="flat">
            <a:solidFill>
              <a:srgbClr val="3A3B77"/>
            </a:solidFill>
            <a:prstDash val="solid"/>
            <a:headEnd type="none" w="sm" len="sm"/>
            <a:tailEnd type="oval" w="lg" len="lg"/>
          </a:ln>
        </p:spPr>
        <p:txBody>
          <a:bodyPr/>
          <a:lstStyle/>
          <a:p>
            <a:endParaRPr lang="en-GB"/>
          </a:p>
        </p:txBody>
      </p:sp>
      <p:grpSp>
        <p:nvGrpSpPr>
          <p:cNvPr id="12" name="Group 12"/>
          <p:cNvGrpSpPr>
            <a:grpSpLocks noChangeAspect="1"/>
          </p:cNvGrpSpPr>
          <p:nvPr/>
        </p:nvGrpSpPr>
        <p:grpSpPr>
          <a:xfrm>
            <a:off x="1797819" y="4824526"/>
            <a:ext cx="1516652" cy="1516652"/>
            <a:chOff x="0" y="0"/>
            <a:chExt cx="495300" cy="495300"/>
          </a:xfrm>
        </p:grpSpPr>
        <p:sp>
          <p:nvSpPr>
            <p:cNvPr id="13" name="Freeform 1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9393C2"/>
            </a:solidFill>
          </p:spPr>
          <p:txBody>
            <a:bodyPr/>
            <a:lstStyle/>
            <a:p>
              <a:endParaRPr lang="en-GB"/>
            </a:p>
          </p:txBody>
        </p:sp>
        <p:sp>
          <p:nvSpPr>
            <p:cNvPr id="14" name="Freeform 1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15" name="Group 15"/>
          <p:cNvGrpSpPr/>
          <p:nvPr/>
        </p:nvGrpSpPr>
        <p:grpSpPr>
          <a:xfrm>
            <a:off x="5078699" y="4539842"/>
            <a:ext cx="11398191" cy="2086020"/>
            <a:chOff x="0" y="0"/>
            <a:chExt cx="2220605" cy="406400"/>
          </a:xfrm>
        </p:grpSpPr>
        <p:sp>
          <p:nvSpPr>
            <p:cNvPr id="16" name="Freeform 1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9393C2"/>
            </a:solidFill>
          </p:spPr>
          <p:txBody>
            <a:bodyPr/>
            <a:lstStyle/>
            <a:p>
              <a:endParaRPr lang="en-GB"/>
            </a:p>
          </p:txBody>
        </p:sp>
        <p:sp>
          <p:nvSpPr>
            <p:cNvPr id="17" name="TextBox 1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18" name="Group 18"/>
          <p:cNvGrpSpPr/>
          <p:nvPr/>
        </p:nvGrpSpPr>
        <p:grpSpPr>
          <a:xfrm>
            <a:off x="5289307" y="4741340"/>
            <a:ext cx="1362844" cy="1683023"/>
            <a:chOff x="0" y="0"/>
            <a:chExt cx="329086" cy="406400"/>
          </a:xfrm>
        </p:grpSpPr>
        <p:sp>
          <p:nvSpPr>
            <p:cNvPr id="19" name="Freeform 1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20" name="TextBox 2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21" name="AutoShape 21"/>
          <p:cNvSpPr/>
          <p:nvPr/>
        </p:nvSpPr>
        <p:spPr>
          <a:xfrm>
            <a:off x="3700940" y="5582852"/>
            <a:ext cx="991288" cy="0"/>
          </a:xfrm>
          <a:prstGeom prst="line">
            <a:avLst/>
          </a:prstGeom>
          <a:ln w="57150" cap="flat">
            <a:solidFill>
              <a:srgbClr val="9393C2"/>
            </a:solidFill>
            <a:prstDash val="solid"/>
            <a:headEnd type="none" w="sm" len="sm"/>
            <a:tailEnd type="oval" w="lg" len="lg"/>
          </a:ln>
        </p:spPr>
        <p:txBody>
          <a:bodyPr/>
          <a:lstStyle/>
          <a:p>
            <a:endParaRPr lang="en-GB"/>
          </a:p>
        </p:txBody>
      </p:sp>
      <p:grpSp>
        <p:nvGrpSpPr>
          <p:cNvPr id="22" name="Group 22"/>
          <p:cNvGrpSpPr>
            <a:grpSpLocks noChangeAspect="1"/>
          </p:cNvGrpSpPr>
          <p:nvPr/>
        </p:nvGrpSpPr>
        <p:grpSpPr>
          <a:xfrm>
            <a:off x="1797819" y="7208543"/>
            <a:ext cx="1516652" cy="1516652"/>
            <a:chOff x="0" y="0"/>
            <a:chExt cx="495300" cy="495300"/>
          </a:xfrm>
        </p:grpSpPr>
        <p:sp>
          <p:nvSpPr>
            <p:cNvPr id="23" name="Freeform 2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BE282F"/>
            </a:solidFill>
          </p:spPr>
          <p:txBody>
            <a:bodyPr/>
            <a:lstStyle/>
            <a:p>
              <a:endParaRPr lang="en-GB"/>
            </a:p>
          </p:txBody>
        </p:sp>
        <p:sp>
          <p:nvSpPr>
            <p:cNvPr id="24" name="Freeform 2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25" name="Group 25"/>
          <p:cNvGrpSpPr/>
          <p:nvPr/>
        </p:nvGrpSpPr>
        <p:grpSpPr>
          <a:xfrm>
            <a:off x="5078699" y="6923859"/>
            <a:ext cx="11398191" cy="2086020"/>
            <a:chOff x="0" y="0"/>
            <a:chExt cx="2220605" cy="406400"/>
          </a:xfrm>
        </p:grpSpPr>
        <p:sp>
          <p:nvSpPr>
            <p:cNvPr id="26" name="Freeform 2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BE282F"/>
            </a:solidFill>
          </p:spPr>
          <p:txBody>
            <a:bodyPr/>
            <a:lstStyle/>
            <a:p>
              <a:endParaRPr lang="en-GB"/>
            </a:p>
          </p:txBody>
        </p:sp>
        <p:sp>
          <p:nvSpPr>
            <p:cNvPr id="27" name="TextBox 2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28" name="Group 28"/>
          <p:cNvGrpSpPr/>
          <p:nvPr/>
        </p:nvGrpSpPr>
        <p:grpSpPr>
          <a:xfrm>
            <a:off x="5289307" y="7125358"/>
            <a:ext cx="1362844" cy="1683023"/>
            <a:chOff x="0" y="0"/>
            <a:chExt cx="329086" cy="406400"/>
          </a:xfrm>
        </p:grpSpPr>
        <p:sp>
          <p:nvSpPr>
            <p:cNvPr id="29" name="Freeform 2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30" name="TextBox 3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31" name="AutoShape 31"/>
          <p:cNvSpPr/>
          <p:nvPr/>
        </p:nvSpPr>
        <p:spPr>
          <a:xfrm>
            <a:off x="3700940" y="7966869"/>
            <a:ext cx="991288" cy="0"/>
          </a:xfrm>
          <a:prstGeom prst="line">
            <a:avLst/>
          </a:prstGeom>
          <a:ln w="57150" cap="flat">
            <a:solidFill>
              <a:srgbClr val="BE282F"/>
            </a:solidFill>
            <a:prstDash val="solid"/>
            <a:headEnd type="none" w="sm" len="sm"/>
            <a:tailEnd type="oval" w="lg" len="lg"/>
          </a:ln>
        </p:spPr>
        <p:txBody>
          <a:bodyPr/>
          <a:lstStyle/>
          <a:p>
            <a:endParaRPr lang="en-GB"/>
          </a:p>
        </p:txBody>
      </p:sp>
      <p:sp>
        <p:nvSpPr>
          <p:cNvPr id="32" name="Freeform 32"/>
          <p:cNvSpPr/>
          <p:nvPr/>
        </p:nvSpPr>
        <p:spPr>
          <a:xfrm>
            <a:off x="5408416" y="2793726"/>
            <a:ext cx="1124626" cy="867367"/>
          </a:xfrm>
          <a:custGeom>
            <a:avLst/>
            <a:gdLst/>
            <a:ahLst/>
            <a:cxnLst/>
            <a:rect l="l" t="t" r="r" b="b"/>
            <a:pathLst>
              <a:path w="1124626" h="867367">
                <a:moveTo>
                  <a:pt x="0" y="0"/>
                </a:moveTo>
                <a:lnTo>
                  <a:pt x="1124626" y="0"/>
                </a:lnTo>
                <a:lnTo>
                  <a:pt x="1124626" y="867368"/>
                </a:lnTo>
                <a:lnTo>
                  <a:pt x="0" y="8673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3" name="Freeform 33"/>
          <p:cNvSpPr/>
          <p:nvPr/>
        </p:nvSpPr>
        <p:spPr>
          <a:xfrm>
            <a:off x="5412867" y="5082144"/>
            <a:ext cx="1120175" cy="1058565"/>
          </a:xfrm>
          <a:custGeom>
            <a:avLst/>
            <a:gdLst/>
            <a:ahLst/>
            <a:cxnLst/>
            <a:rect l="l" t="t" r="r" b="b"/>
            <a:pathLst>
              <a:path w="1120175" h="1058565">
                <a:moveTo>
                  <a:pt x="0" y="0"/>
                </a:moveTo>
                <a:lnTo>
                  <a:pt x="1120175" y="0"/>
                </a:lnTo>
                <a:lnTo>
                  <a:pt x="1120175" y="1058566"/>
                </a:lnTo>
                <a:lnTo>
                  <a:pt x="0" y="1058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34" name="Freeform 34"/>
          <p:cNvSpPr/>
          <p:nvPr/>
        </p:nvSpPr>
        <p:spPr>
          <a:xfrm>
            <a:off x="5408416" y="7411128"/>
            <a:ext cx="1079524" cy="1168632"/>
          </a:xfrm>
          <a:custGeom>
            <a:avLst/>
            <a:gdLst/>
            <a:ahLst/>
            <a:cxnLst/>
            <a:rect l="l" t="t" r="r" b="b"/>
            <a:pathLst>
              <a:path w="1079524" h="1168632">
                <a:moveTo>
                  <a:pt x="0" y="0"/>
                </a:moveTo>
                <a:lnTo>
                  <a:pt x="1079524" y="0"/>
                </a:lnTo>
                <a:lnTo>
                  <a:pt x="1079524" y="1168632"/>
                </a:lnTo>
                <a:lnTo>
                  <a:pt x="0" y="116863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35" name="Freeform 35"/>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8"/>
            <a:stretch>
              <a:fillRect/>
            </a:stretch>
          </a:blipFill>
        </p:spPr>
        <p:txBody>
          <a:bodyPr/>
          <a:lstStyle/>
          <a:p>
            <a:endParaRPr lang="en-GB"/>
          </a:p>
        </p:txBody>
      </p:sp>
      <p:sp>
        <p:nvSpPr>
          <p:cNvPr id="36" name="TextBox 36"/>
          <p:cNvSpPr txBox="1"/>
          <p:nvPr/>
        </p:nvSpPr>
        <p:spPr>
          <a:xfrm>
            <a:off x="7037972" y="4757851"/>
            <a:ext cx="8939500" cy="1216025"/>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Understand prevention measures including strong passwords</a:t>
            </a:r>
          </a:p>
        </p:txBody>
      </p:sp>
      <p:sp>
        <p:nvSpPr>
          <p:cNvPr id="37" name="TextBox 37"/>
          <p:cNvSpPr txBox="1"/>
          <p:nvPr/>
        </p:nvSpPr>
        <p:spPr>
          <a:xfrm>
            <a:off x="7037972" y="2247922"/>
            <a:ext cx="8534812" cy="1835150"/>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Identify common cyber threats, such as phishing, malware and social engineering</a:t>
            </a:r>
          </a:p>
        </p:txBody>
      </p:sp>
      <p:sp>
        <p:nvSpPr>
          <p:cNvPr id="38" name="TextBox 38"/>
          <p:cNvSpPr txBox="1"/>
          <p:nvPr/>
        </p:nvSpPr>
        <p:spPr>
          <a:xfrm>
            <a:off x="7037972" y="7017095"/>
            <a:ext cx="8825566" cy="1835150"/>
          </a:xfrm>
          <a:prstGeom prst="rect">
            <a:avLst/>
          </a:prstGeom>
        </p:spPr>
        <p:txBody>
          <a:bodyPr lIns="0" tIns="0" rIns="0" bIns="0" rtlCol="0" anchor="t">
            <a:spAutoFit/>
          </a:bodyPr>
          <a:lstStyle/>
          <a:p>
            <a:pPr marL="0" lvl="1" indent="0">
              <a:lnSpc>
                <a:spcPts val="4900"/>
              </a:lnSpc>
              <a:spcBef>
                <a:spcPct val="0"/>
              </a:spcBef>
            </a:pPr>
            <a:r>
              <a:rPr lang="en-US" sz="3500" spc="112" dirty="0">
                <a:solidFill>
                  <a:srgbClr val="FFFFFF"/>
                </a:solidFill>
                <a:latin typeface="Quicksand Bold"/>
              </a:rPr>
              <a:t>Demonstrate cyber security awareness by sharing tips on how to secure systems we use everyday</a:t>
            </a:r>
          </a:p>
        </p:txBody>
      </p:sp>
      <p:sp>
        <p:nvSpPr>
          <p:cNvPr id="39" name="TextBox 39"/>
          <p:cNvSpPr txBox="1"/>
          <p:nvPr/>
        </p:nvSpPr>
        <p:spPr>
          <a:xfrm>
            <a:off x="1964632" y="2788189"/>
            <a:ext cx="1183026" cy="737844"/>
          </a:xfrm>
          <a:prstGeom prst="rect">
            <a:avLst/>
          </a:prstGeom>
        </p:spPr>
        <p:txBody>
          <a:bodyPr lIns="0" tIns="0" rIns="0" bIns="0" rtlCol="0" anchor="t">
            <a:spAutoFit/>
          </a:bodyPr>
          <a:lstStyle/>
          <a:p>
            <a:pPr algn="ctr">
              <a:lnSpc>
                <a:spcPts val="6056"/>
              </a:lnSpc>
            </a:pPr>
            <a:r>
              <a:rPr lang="en-US" sz="4326" spc="181">
                <a:solidFill>
                  <a:srgbClr val="3A3B77"/>
                </a:solidFill>
                <a:latin typeface="Quicksand Bold"/>
              </a:rPr>
              <a:t>01</a:t>
            </a:r>
          </a:p>
        </p:txBody>
      </p:sp>
      <p:sp>
        <p:nvSpPr>
          <p:cNvPr id="40" name="TextBox 40"/>
          <p:cNvSpPr txBox="1"/>
          <p:nvPr/>
        </p:nvSpPr>
        <p:spPr>
          <a:xfrm>
            <a:off x="1964632" y="5172206"/>
            <a:ext cx="1183026" cy="737844"/>
          </a:xfrm>
          <a:prstGeom prst="rect">
            <a:avLst/>
          </a:prstGeom>
        </p:spPr>
        <p:txBody>
          <a:bodyPr lIns="0" tIns="0" rIns="0" bIns="0" rtlCol="0" anchor="t">
            <a:spAutoFit/>
          </a:bodyPr>
          <a:lstStyle/>
          <a:p>
            <a:pPr algn="ctr">
              <a:lnSpc>
                <a:spcPts val="6056"/>
              </a:lnSpc>
            </a:pPr>
            <a:r>
              <a:rPr lang="en-US" sz="4326" spc="181">
                <a:solidFill>
                  <a:srgbClr val="9393C2"/>
                </a:solidFill>
                <a:latin typeface="Quicksand Bold"/>
              </a:rPr>
              <a:t>02</a:t>
            </a:r>
          </a:p>
        </p:txBody>
      </p:sp>
      <p:sp>
        <p:nvSpPr>
          <p:cNvPr id="41" name="TextBox 41"/>
          <p:cNvSpPr txBox="1"/>
          <p:nvPr/>
        </p:nvSpPr>
        <p:spPr>
          <a:xfrm>
            <a:off x="1964632" y="7556223"/>
            <a:ext cx="1183026" cy="737844"/>
          </a:xfrm>
          <a:prstGeom prst="rect">
            <a:avLst/>
          </a:prstGeom>
        </p:spPr>
        <p:txBody>
          <a:bodyPr lIns="0" tIns="0" rIns="0" bIns="0" rtlCol="0" anchor="t">
            <a:spAutoFit/>
          </a:bodyPr>
          <a:lstStyle/>
          <a:p>
            <a:pPr algn="ctr">
              <a:lnSpc>
                <a:spcPts val="6056"/>
              </a:lnSpc>
            </a:pPr>
            <a:r>
              <a:rPr lang="en-US" sz="4326" spc="181">
                <a:solidFill>
                  <a:srgbClr val="BE282F"/>
                </a:solidFill>
                <a:latin typeface="Quicksand Bold"/>
              </a:rPr>
              <a:t>03</a:t>
            </a:r>
          </a:p>
        </p:txBody>
      </p:sp>
      <p:sp>
        <p:nvSpPr>
          <p:cNvPr id="42" name="TextBox 42"/>
          <p:cNvSpPr txBox="1"/>
          <p:nvPr/>
        </p:nvSpPr>
        <p:spPr>
          <a:xfrm>
            <a:off x="1028700" y="952500"/>
            <a:ext cx="6029956" cy="679450"/>
          </a:xfrm>
          <a:prstGeom prst="rect">
            <a:avLst/>
          </a:prstGeom>
        </p:spPr>
        <p:txBody>
          <a:bodyPr lIns="0" tIns="0" rIns="0" bIns="0" rtlCol="0" anchor="t">
            <a:spAutoFit/>
          </a:bodyPr>
          <a:lstStyle/>
          <a:p>
            <a:pPr>
              <a:lnSpc>
                <a:spcPts val="5599"/>
              </a:lnSpc>
            </a:pPr>
            <a:r>
              <a:rPr lang="en-US" sz="3999" spc="167">
                <a:solidFill>
                  <a:srgbClr val="000000"/>
                </a:solidFill>
                <a:latin typeface="Quicksand Bold"/>
              </a:rPr>
              <a:t>WE ARE LOOKING TO...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TextBox 2"/>
          <p:cNvSpPr txBox="1"/>
          <p:nvPr/>
        </p:nvSpPr>
        <p:spPr>
          <a:xfrm>
            <a:off x="1028700" y="293665"/>
            <a:ext cx="16230600" cy="7900288"/>
          </a:xfrm>
          <a:prstGeom prst="rect">
            <a:avLst/>
          </a:prstGeom>
        </p:spPr>
        <p:txBody>
          <a:bodyPr lIns="0" tIns="0" rIns="0" bIns="0" rtlCol="0" anchor="t">
            <a:spAutoFit/>
          </a:bodyPr>
          <a:lstStyle/>
          <a:p>
            <a:pPr>
              <a:lnSpc>
                <a:spcPts val="6328"/>
              </a:lnSpc>
            </a:pPr>
            <a:r>
              <a:rPr lang="en-US" sz="2800" spc="89">
                <a:solidFill>
                  <a:srgbClr val="000000"/>
                </a:solidFill>
                <a:latin typeface="Quicksand Medium"/>
              </a:rPr>
              <a:t>A Trojan Horse Virus is a type of malware that downloads onto a computer disguised as a legitimate _________.                   </a:t>
            </a:r>
          </a:p>
          <a:p>
            <a:pPr>
              <a:lnSpc>
                <a:spcPts val="6328"/>
              </a:lnSpc>
            </a:pPr>
            <a:r>
              <a:rPr lang="en-US" sz="2800" spc="89">
                <a:solidFill>
                  <a:srgbClr val="000000"/>
                </a:solidFill>
                <a:latin typeface="Quicksand Medium"/>
              </a:rPr>
              <a:t>Malware comes from two words: Malicious – ________  to cause an act of harm. </a:t>
            </a:r>
          </a:p>
          <a:p>
            <a:pPr>
              <a:lnSpc>
                <a:spcPts val="6328"/>
              </a:lnSpc>
            </a:pPr>
            <a:r>
              <a:rPr lang="en-US" sz="2800" spc="89">
                <a:solidFill>
                  <a:srgbClr val="000000"/>
                </a:solidFill>
                <a:latin typeface="Quicksand Medium"/>
              </a:rPr>
              <a:t>Worms are like viruses; they replicate themselves and slow down the ________. A</a:t>
            </a:r>
          </a:p>
          <a:p>
            <a:pPr>
              <a:lnSpc>
                <a:spcPts val="6328"/>
              </a:lnSpc>
            </a:pPr>
            <a:r>
              <a:rPr lang="en-US" sz="2800" spc="89">
                <a:solidFill>
                  <a:srgbClr val="000000"/>
                </a:solidFill>
                <a:latin typeface="Quicksand Medium"/>
              </a:rPr>
              <a:t>_____ is a type of malicious software that is designed to harm or exploit computer systems. A ____ is a self-replicating program that spreads across networks without requiring user interaction. A _______ infects legitimate files or programs by attaching itself to them and can spread to other files, corrupting data. </a:t>
            </a:r>
          </a:p>
          <a:p>
            <a:pPr>
              <a:lnSpc>
                <a:spcPts val="6328"/>
              </a:lnSpc>
            </a:pPr>
            <a:r>
              <a:rPr lang="en-US" sz="2800" spc="89">
                <a:solidFill>
                  <a:srgbClr val="000000"/>
                </a:solidFill>
                <a:latin typeface="Quicksand Medium"/>
              </a:rPr>
              <a:t>A  ______ disguises itself as legitimate software to deceive users and can give attackers unauthorized access to the infected system.</a:t>
            </a:r>
          </a:p>
        </p:txBody>
      </p:sp>
      <p:grpSp>
        <p:nvGrpSpPr>
          <p:cNvPr id="3" name="Group 3"/>
          <p:cNvGrpSpPr/>
          <p:nvPr/>
        </p:nvGrpSpPr>
        <p:grpSpPr>
          <a:xfrm>
            <a:off x="3081275" y="1028700"/>
            <a:ext cx="1735019" cy="627202"/>
            <a:chOff x="0" y="0"/>
            <a:chExt cx="2313358" cy="836270"/>
          </a:xfrm>
        </p:grpSpPr>
        <p:sp>
          <p:nvSpPr>
            <p:cNvPr id="4" name="Freeform 4"/>
            <p:cNvSpPr/>
            <p:nvPr/>
          </p:nvSpPr>
          <p:spPr>
            <a:xfrm>
              <a:off x="0" y="0"/>
              <a:ext cx="2313305" cy="836312"/>
            </a:xfrm>
            <a:custGeom>
              <a:avLst/>
              <a:gdLst/>
              <a:ahLst/>
              <a:cxnLst/>
              <a:rect l="l" t="t" r="r" b="b"/>
              <a:pathLst>
                <a:path w="2313305" h="836312">
                  <a:moveTo>
                    <a:pt x="0" y="139328"/>
                  </a:moveTo>
                  <a:cubicBezTo>
                    <a:pt x="0" y="62489"/>
                    <a:pt x="43688" y="0"/>
                    <a:pt x="97409" y="0"/>
                  </a:cubicBezTo>
                  <a:lnTo>
                    <a:pt x="2215896" y="0"/>
                  </a:lnTo>
                  <a:cubicBezTo>
                    <a:pt x="2269744" y="0"/>
                    <a:pt x="2313305" y="62489"/>
                    <a:pt x="2313305" y="139328"/>
                  </a:cubicBezTo>
                  <a:lnTo>
                    <a:pt x="2313305" y="696820"/>
                  </a:lnTo>
                  <a:cubicBezTo>
                    <a:pt x="2313305" y="773841"/>
                    <a:pt x="2269617" y="836148"/>
                    <a:pt x="2215896" y="836148"/>
                  </a:cubicBezTo>
                  <a:lnTo>
                    <a:pt x="97409" y="836148"/>
                  </a:lnTo>
                  <a:cubicBezTo>
                    <a:pt x="43688" y="836312"/>
                    <a:pt x="0" y="773841"/>
                    <a:pt x="0" y="696820"/>
                  </a:cubicBezTo>
                  <a:close/>
                </a:path>
              </a:pathLst>
            </a:custGeom>
            <a:solidFill>
              <a:srgbClr val="000000">
                <a:alpha val="49804"/>
              </a:srgbClr>
            </a:solidFill>
          </p:spPr>
          <p:txBody>
            <a:bodyPr/>
            <a:lstStyle/>
            <a:p>
              <a:endParaRPr lang="en-GB"/>
            </a:p>
          </p:txBody>
        </p:sp>
        <p:sp>
          <p:nvSpPr>
            <p:cNvPr id="5" name="TextBox 5"/>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a:solidFill>
                    <a:srgbClr val="FFFFFF"/>
                  </a:solidFill>
                  <a:latin typeface="Quicksand Bold"/>
                </a:rPr>
                <a:t>Program</a:t>
              </a:r>
            </a:p>
          </p:txBody>
        </p:sp>
      </p:grpSp>
      <p:grpSp>
        <p:nvGrpSpPr>
          <p:cNvPr id="6" name="Group 6"/>
          <p:cNvGrpSpPr/>
          <p:nvPr/>
        </p:nvGrpSpPr>
        <p:grpSpPr>
          <a:xfrm>
            <a:off x="9144000" y="1852948"/>
            <a:ext cx="1735018" cy="627202"/>
            <a:chOff x="0" y="0"/>
            <a:chExt cx="2313358" cy="836270"/>
          </a:xfrm>
        </p:grpSpPr>
        <p:sp>
          <p:nvSpPr>
            <p:cNvPr id="7" name="Freeform 7"/>
            <p:cNvSpPr/>
            <p:nvPr/>
          </p:nvSpPr>
          <p:spPr>
            <a:xfrm>
              <a:off x="0" y="0"/>
              <a:ext cx="2313305" cy="836214"/>
            </a:xfrm>
            <a:custGeom>
              <a:avLst/>
              <a:gdLst/>
              <a:ahLst/>
              <a:cxnLst/>
              <a:rect l="l" t="t" r="r" b="b"/>
              <a:pathLst>
                <a:path w="2313305" h="836214">
                  <a:moveTo>
                    <a:pt x="0" y="139313"/>
                  </a:moveTo>
                  <a:cubicBezTo>
                    <a:pt x="0" y="62404"/>
                    <a:pt x="46990" y="0"/>
                    <a:pt x="104902" y="0"/>
                  </a:cubicBezTo>
                  <a:lnTo>
                    <a:pt x="2208403" y="0"/>
                  </a:lnTo>
                  <a:cubicBezTo>
                    <a:pt x="2266315" y="0"/>
                    <a:pt x="2313305" y="62404"/>
                    <a:pt x="2313305" y="139313"/>
                  </a:cubicBezTo>
                  <a:lnTo>
                    <a:pt x="2313305" y="696901"/>
                  </a:lnTo>
                  <a:cubicBezTo>
                    <a:pt x="2313305" y="773810"/>
                    <a:pt x="2266315" y="836214"/>
                    <a:pt x="2208403" y="836214"/>
                  </a:cubicBezTo>
                  <a:lnTo>
                    <a:pt x="104902" y="836214"/>
                  </a:lnTo>
                  <a:cubicBezTo>
                    <a:pt x="46990" y="836214"/>
                    <a:pt x="0" y="773810"/>
                    <a:pt x="0" y="696901"/>
                  </a:cubicBezTo>
                  <a:close/>
                </a:path>
              </a:pathLst>
            </a:custGeom>
            <a:solidFill>
              <a:srgbClr val="000000">
                <a:alpha val="49804"/>
              </a:srgbClr>
            </a:solidFill>
          </p:spPr>
          <p:txBody>
            <a:bodyPr/>
            <a:lstStyle/>
            <a:p>
              <a:endParaRPr lang="en-GB"/>
            </a:p>
          </p:txBody>
        </p:sp>
        <p:sp>
          <p:nvSpPr>
            <p:cNvPr id="8" name="TextBox 8"/>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a:solidFill>
                    <a:srgbClr val="FFFFFF"/>
                  </a:solidFill>
                  <a:latin typeface="Quicksand Bold"/>
                </a:rPr>
                <a:t>Software</a:t>
              </a:r>
            </a:p>
          </p:txBody>
        </p:sp>
      </p:grpSp>
      <p:grpSp>
        <p:nvGrpSpPr>
          <p:cNvPr id="9" name="Group 9"/>
          <p:cNvGrpSpPr/>
          <p:nvPr/>
        </p:nvGrpSpPr>
        <p:grpSpPr>
          <a:xfrm>
            <a:off x="13602310" y="2738370"/>
            <a:ext cx="1735019" cy="627202"/>
            <a:chOff x="0" y="0"/>
            <a:chExt cx="2313358" cy="836270"/>
          </a:xfrm>
        </p:grpSpPr>
        <p:sp>
          <p:nvSpPr>
            <p:cNvPr id="10" name="Freeform 10"/>
            <p:cNvSpPr/>
            <p:nvPr/>
          </p:nvSpPr>
          <p:spPr>
            <a:xfrm>
              <a:off x="0" y="0"/>
              <a:ext cx="2313305" cy="836310"/>
            </a:xfrm>
            <a:custGeom>
              <a:avLst/>
              <a:gdLst/>
              <a:ahLst/>
              <a:cxnLst/>
              <a:rect l="l" t="t" r="r" b="b"/>
              <a:pathLst>
                <a:path w="2313305" h="836310">
                  <a:moveTo>
                    <a:pt x="0" y="139327"/>
                  </a:moveTo>
                  <a:cubicBezTo>
                    <a:pt x="0" y="62488"/>
                    <a:pt x="43688" y="0"/>
                    <a:pt x="97409" y="0"/>
                  </a:cubicBezTo>
                  <a:lnTo>
                    <a:pt x="2215896" y="0"/>
                  </a:lnTo>
                  <a:cubicBezTo>
                    <a:pt x="2269744" y="0"/>
                    <a:pt x="2313305" y="62488"/>
                    <a:pt x="2313305" y="139327"/>
                  </a:cubicBezTo>
                  <a:lnTo>
                    <a:pt x="2313305" y="696818"/>
                  </a:lnTo>
                  <a:cubicBezTo>
                    <a:pt x="2313305" y="773839"/>
                    <a:pt x="2269617" y="836145"/>
                    <a:pt x="2215896" y="836145"/>
                  </a:cubicBezTo>
                  <a:lnTo>
                    <a:pt x="97409" y="836145"/>
                  </a:lnTo>
                  <a:cubicBezTo>
                    <a:pt x="43688" y="836310"/>
                    <a:pt x="0" y="773839"/>
                    <a:pt x="0" y="696818"/>
                  </a:cubicBezTo>
                  <a:close/>
                </a:path>
              </a:pathLst>
            </a:custGeom>
            <a:solidFill>
              <a:srgbClr val="000000">
                <a:alpha val="49804"/>
              </a:srgbClr>
            </a:solidFill>
          </p:spPr>
          <p:txBody>
            <a:bodyPr/>
            <a:lstStyle/>
            <a:p>
              <a:endParaRPr lang="en-GB"/>
            </a:p>
          </p:txBody>
        </p:sp>
        <p:sp>
          <p:nvSpPr>
            <p:cNvPr id="11" name="TextBox 11"/>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Computer</a:t>
              </a:r>
            </a:p>
          </p:txBody>
        </p:sp>
      </p:grpSp>
      <p:grpSp>
        <p:nvGrpSpPr>
          <p:cNvPr id="12" name="Group 12"/>
          <p:cNvGrpSpPr/>
          <p:nvPr/>
        </p:nvGrpSpPr>
        <p:grpSpPr>
          <a:xfrm>
            <a:off x="513142" y="3527201"/>
            <a:ext cx="1735018" cy="627202"/>
            <a:chOff x="0" y="0"/>
            <a:chExt cx="2313358" cy="836270"/>
          </a:xfrm>
        </p:grpSpPr>
        <p:sp>
          <p:nvSpPr>
            <p:cNvPr id="13" name="Freeform 13"/>
            <p:cNvSpPr/>
            <p:nvPr/>
          </p:nvSpPr>
          <p:spPr>
            <a:xfrm>
              <a:off x="0" y="0"/>
              <a:ext cx="2313305" cy="836310"/>
            </a:xfrm>
            <a:custGeom>
              <a:avLst/>
              <a:gdLst/>
              <a:ahLst/>
              <a:cxnLst/>
              <a:rect l="l" t="t" r="r" b="b"/>
              <a:pathLst>
                <a:path w="2313305" h="836310">
                  <a:moveTo>
                    <a:pt x="0" y="139327"/>
                  </a:moveTo>
                  <a:cubicBezTo>
                    <a:pt x="0" y="62488"/>
                    <a:pt x="43688" y="0"/>
                    <a:pt x="97409" y="0"/>
                  </a:cubicBezTo>
                  <a:lnTo>
                    <a:pt x="2215896" y="0"/>
                  </a:lnTo>
                  <a:cubicBezTo>
                    <a:pt x="2269744" y="0"/>
                    <a:pt x="2313305" y="62488"/>
                    <a:pt x="2313305" y="139327"/>
                  </a:cubicBezTo>
                  <a:lnTo>
                    <a:pt x="2313305" y="696818"/>
                  </a:lnTo>
                  <a:cubicBezTo>
                    <a:pt x="2313305" y="773839"/>
                    <a:pt x="2269617" y="836145"/>
                    <a:pt x="2215896" y="836145"/>
                  </a:cubicBezTo>
                  <a:lnTo>
                    <a:pt x="97409" y="836145"/>
                  </a:lnTo>
                  <a:cubicBezTo>
                    <a:pt x="43688" y="836310"/>
                    <a:pt x="0" y="773839"/>
                    <a:pt x="0" y="696818"/>
                  </a:cubicBezTo>
                  <a:close/>
                </a:path>
              </a:pathLst>
            </a:custGeom>
            <a:solidFill>
              <a:srgbClr val="000000">
                <a:alpha val="49804"/>
              </a:srgbClr>
            </a:solidFill>
          </p:spPr>
          <p:txBody>
            <a:bodyPr/>
            <a:lstStyle/>
            <a:p>
              <a:endParaRPr lang="en-GB"/>
            </a:p>
          </p:txBody>
        </p:sp>
        <p:sp>
          <p:nvSpPr>
            <p:cNvPr id="14" name="TextBox 14"/>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Malware</a:t>
              </a:r>
            </a:p>
          </p:txBody>
        </p:sp>
      </p:grpSp>
      <p:grpSp>
        <p:nvGrpSpPr>
          <p:cNvPr id="15" name="Group 15"/>
          <p:cNvGrpSpPr/>
          <p:nvPr/>
        </p:nvGrpSpPr>
        <p:grpSpPr>
          <a:xfrm>
            <a:off x="2963956" y="4381922"/>
            <a:ext cx="1129716" cy="627202"/>
            <a:chOff x="0" y="0"/>
            <a:chExt cx="1506288" cy="836270"/>
          </a:xfrm>
        </p:grpSpPr>
        <p:sp>
          <p:nvSpPr>
            <p:cNvPr id="16" name="Freeform 16"/>
            <p:cNvSpPr/>
            <p:nvPr/>
          </p:nvSpPr>
          <p:spPr>
            <a:xfrm>
              <a:off x="0" y="0"/>
              <a:ext cx="1506253" cy="836308"/>
            </a:xfrm>
            <a:custGeom>
              <a:avLst/>
              <a:gdLst/>
              <a:ahLst/>
              <a:cxnLst/>
              <a:rect l="l" t="t" r="r" b="b"/>
              <a:pathLst>
                <a:path w="1506253" h="836308">
                  <a:moveTo>
                    <a:pt x="0" y="139327"/>
                  </a:moveTo>
                  <a:cubicBezTo>
                    <a:pt x="0" y="62488"/>
                    <a:pt x="28446" y="0"/>
                    <a:pt x="63426" y="0"/>
                  </a:cubicBezTo>
                  <a:lnTo>
                    <a:pt x="1442828" y="0"/>
                  </a:lnTo>
                  <a:cubicBezTo>
                    <a:pt x="1477889" y="0"/>
                    <a:pt x="1506253" y="62488"/>
                    <a:pt x="1506253" y="139327"/>
                  </a:cubicBezTo>
                  <a:lnTo>
                    <a:pt x="1506253" y="696816"/>
                  </a:lnTo>
                  <a:cubicBezTo>
                    <a:pt x="1506253" y="773836"/>
                    <a:pt x="1477807" y="836143"/>
                    <a:pt x="1442828" y="836143"/>
                  </a:cubicBezTo>
                  <a:lnTo>
                    <a:pt x="63426" y="836143"/>
                  </a:lnTo>
                  <a:cubicBezTo>
                    <a:pt x="28446" y="836308"/>
                    <a:pt x="0" y="773836"/>
                    <a:pt x="0" y="696816"/>
                  </a:cubicBezTo>
                  <a:close/>
                </a:path>
              </a:pathLst>
            </a:custGeom>
            <a:solidFill>
              <a:srgbClr val="000000">
                <a:alpha val="49804"/>
              </a:srgbClr>
            </a:solidFill>
          </p:spPr>
          <p:txBody>
            <a:bodyPr/>
            <a:lstStyle/>
            <a:p>
              <a:endParaRPr lang="en-GB"/>
            </a:p>
          </p:txBody>
        </p:sp>
        <p:sp>
          <p:nvSpPr>
            <p:cNvPr id="17" name="TextBox 17"/>
            <p:cNvSpPr txBox="1"/>
            <p:nvPr/>
          </p:nvSpPr>
          <p:spPr>
            <a:xfrm>
              <a:off x="0" y="0"/>
              <a:ext cx="150628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Worm</a:t>
              </a:r>
            </a:p>
          </p:txBody>
        </p:sp>
      </p:grpSp>
      <p:grpSp>
        <p:nvGrpSpPr>
          <p:cNvPr id="18" name="Group 18"/>
          <p:cNvGrpSpPr/>
          <p:nvPr/>
        </p:nvGrpSpPr>
        <p:grpSpPr>
          <a:xfrm>
            <a:off x="6186488" y="5143500"/>
            <a:ext cx="1735018" cy="627202"/>
            <a:chOff x="0" y="0"/>
            <a:chExt cx="2313358" cy="836270"/>
          </a:xfrm>
        </p:grpSpPr>
        <p:sp>
          <p:nvSpPr>
            <p:cNvPr id="19" name="Freeform 19"/>
            <p:cNvSpPr/>
            <p:nvPr/>
          </p:nvSpPr>
          <p:spPr>
            <a:xfrm>
              <a:off x="0" y="0"/>
              <a:ext cx="2313305" cy="836310"/>
            </a:xfrm>
            <a:custGeom>
              <a:avLst/>
              <a:gdLst/>
              <a:ahLst/>
              <a:cxnLst/>
              <a:rect l="l" t="t" r="r" b="b"/>
              <a:pathLst>
                <a:path w="2313305" h="836310">
                  <a:moveTo>
                    <a:pt x="0" y="139327"/>
                  </a:moveTo>
                  <a:cubicBezTo>
                    <a:pt x="0" y="62488"/>
                    <a:pt x="43688" y="0"/>
                    <a:pt x="97409" y="0"/>
                  </a:cubicBezTo>
                  <a:lnTo>
                    <a:pt x="2215896" y="0"/>
                  </a:lnTo>
                  <a:cubicBezTo>
                    <a:pt x="2269744" y="0"/>
                    <a:pt x="2313305" y="62488"/>
                    <a:pt x="2313305" y="139327"/>
                  </a:cubicBezTo>
                  <a:lnTo>
                    <a:pt x="2313305" y="696818"/>
                  </a:lnTo>
                  <a:cubicBezTo>
                    <a:pt x="2313305" y="773839"/>
                    <a:pt x="2269617" y="836145"/>
                    <a:pt x="2215896" y="836145"/>
                  </a:cubicBezTo>
                  <a:lnTo>
                    <a:pt x="97409" y="836145"/>
                  </a:lnTo>
                  <a:cubicBezTo>
                    <a:pt x="43688" y="836310"/>
                    <a:pt x="0" y="773839"/>
                    <a:pt x="0" y="696818"/>
                  </a:cubicBezTo>
                  <a:close/>
                </a:path>
              </a:pathLst>
            </a:custGeom>
            <a:solidFill>
              <a:srgbClr val="000000">
                <a:alpha val="49804"/>
              </a:srgbClr>
            </a:solidFill>
          </p:spPr>
          <p:txBody>
            <a:bodyPr/>
            <a:lstStyle/>
            <a:p>
              <a:endParaRPr lang="en-GB"/>
            </a:p>
          </p:txBody>
        </p:sp>
        <p:sp>
          <p:nvSpPr>
            <p:cNvPr id="20" name="TextBox 20"/>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Virus</a:t>
              </a:r>
            </a:p>
          </p:txBody>
        </p:sp>
      </p:grpSp>
      <p:grpSp>
        <p:nvGrpSpPr>
          <p:cNvPr id="21" name="Group 21"/>
          <p:cNvGrpSpPr/>
          <p:nvPr/>
        </p:nvGrpSpPr>
        <p:grpSpPr>
          <a:xfrm>
            <a:off x="1380651" y="6746920"/>
            <a:ext cx="1735018" cy="627202"/>
            <a:chOff x="0" y="0"/>
            <a:chExt cx="2313358" cy="836270"/>
          </a:xfrm>
        </p:grpSpPr>
        <p:sp>
          <p:nvSpPr>
            <p:cNvPr id="22" name="Freeform 22"/>
            <p:cNvSpPr/>
            <p:nvPr/>
          </p:nvSpPr>
          <p:spPr>
            <a:xfrm>
              <a:off x="0" y="0"/>
              <a:ext cx="2313305" cy="836310"/>
            </a:xfrm>
            <a:custGeom>
              <a:avLst/>
              <a:gdLst/>
              <a:ahLst/>
              <a:cxnLst/>
              <a:rect l="l" t="t" r="r" b="b"/>
              <a:pathLst>
                <a:path w="2313305" h="836310">
                  <a:moveTo>
                    <a:pt x="0" y="139327"/>
                  </a:moveTo>
                  <a:cubicBezTo>
                    <a:pt x="0" y="62488"/>
                    <a:pt x="43688" y="0"/>
                    <a:pt x="97409" y="0"/>
                  </a:cubicBezTo>
                  <a:lnTo>
                    <a:pt x="2215896" y="0"/>
                  </a:lnTo>
                  <a:cubicBezTo>
                    <a:pt x="2269744" y="0"/>
                    <a:pt x="2313305" y="62488"/>
                    <a:pt x="2313305" y="139327"/>
                  </a:cubicBezTo>
                  <a:lnTo>
                    <a:pt x="2313305" y="696818"/>
                  </a:lnTo>
                  <a:cubicBezTo>
                    <a:pt x="2313305" y="773839"/>
                    <a:pt x="2269617" y="836145"/>
                    <a:pt x="2215896" y="836145"/>
                  </a:cubicBezTo>
                  <a:lnTo>
                    <a:pt x="97409" y="836145"/>
                  </a:lnTo>
                  <a:cubicBezTo>
                    <a:pt x="43688" y="836310"/>
                    <a:pt x="0" y="773839"/>
                    <a:pt x="0" y="696818"/>
                  </a:cubicBezTo>
                  <a:close/>
                </a:path>
              </a:pathLst>
            </a:custGeom>
            <a:solidFill>
              <a:srgbClr val="000000">
                <a:alpha val="49804"/>
              </a:srgbClr>
            </a:solidFill>
          </p:spPr>
          <p:txBody>
            <a:bodyPr/>
            <a:lstStyle/>
            <a:p>
              <a:endParaRPr lang="en-GB"/>
            </a:p>
          </p:txBody>
        </p:sp>
        <p:sp>
          <p:nvSpPr>
            <p:cNvPr id="23" name="TextBox 23"/>
            <p:cNvSpPr txBox="1"/>
            <p:nvPr/>
          </p:nvSpPr>
          <p:spPr>
            <a:xfrm>
              <a:off x="0" y="0"/>
              <a:ext cx="2313358" cy="836270"/>
            </a:xfrm>
            <a:prstGeom prst="rect">
              <a:avLst/>
            </a:prstGeom>
          </p:spPr>
          <p:txBody>
            <a:bodyPr lIns="50800" tIns="50800" rIns="50800" bIns="50800" rtlCol="0" anchor="ctr"/>
            <a:lstStyle/>
            <a:p>
              <a:pPr algn="ctr">
                <a:lnSpc>
                  <a:spcPts val="3120"/>
                </a:lnSpc>
              </a:pPr>
              <a:r>
                <a:rPr lang="en-US" sz="2600" spc="24">
                  <a:solidFill>
                    <a:srgbClr val="FFFFFF"/>
                  </a:solidFill>
                  <a:latin typeface="Quicksand Bold"/>
                </a:rPr>
                <a:t>Trojan</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2629840" y="1723775"/>
            <a:ext cx="13028320" cy="6839451"/>
          </a:xfrm>
          <a:custGeom>
            <a:avLst/>
            <a:gdLst/>
            <a:ahLst/>
            <a:cxnLst/>
            <a:rect l="l" t="t" r="r" b="b"/>
            <a:pathLst>
              <a:path w="13028320" h="6839451">
                <a:moveTo>
                  <a:pt x="0" y="0"/>
                </a:moveTo>
                <a:lnTo>
                  <a:pt x="13028320" y="0"/>
                </a:lnTo>
                <a:lnTo>
                  <a:pt x="13028320" y="6839450"/>
                </a:lnTo>
                <a:lnTo>
                  <a:pt x="0" y="6839450"/>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1028700" y="461961"/>
            <a:ext cx="16230600" cy="1019177"/>
          </a:xfrm>
          <a:prstGeom prst="rect">
            <a:avLst/>
          </a:prstGeom>
        </p:spPr>
        <p:txBody>
          <a:bodyPr lIns="0" tIns="0" rIns="0" bIns="0" rtlCol="0" anchor="t">
            <a:spAutoFit/>
          </a:bodyPr>
          <a:lstStyle/>
          <a:p>
            <a:pPr>
              <a:lnSpc>
                <a:spcPts val="8399"/>
              </a:lnSpc>
            </a:pPr>
            <a:r>
              <a:rPr lang="en-US" sz="5999" spc="191">
                <a:solidFill>
                  <a:srgbClr val="000000"/>
                </a:solidFill>
                <a:latin typeface="Quicksand Medium"/>
              </a:rPr>
              <a:t>Quiz</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1563468" y="3146066"/>
            <a:ext cx="15161064" cy="4488473"/>
          </a:xfrm>
          <a:custGeom>
            <a:avLst/>
            <a:gdLst/>
            <a:ahLst/>
            <a:cxnLst/>
            <a:rect l="l" t="t" r="r" b="b"/>
            <a:pathLst>
              <a:path w="15161064" h="4488473">
                <a:moveTo>
                  <a:pt x="0" y="0"/>
                </a:moveTo>
                <a:lnTo>
                  <a:pt x="15161064" y="0"/>
                </a:lnTo>
                <a:lnTo>
                  <a:pt x="15161064" y="4488473"/>
                </a:lnTo>
                <a:lnTo>
                  <a:pt x="0" y="4488473"/>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1028700" y="461961"/>
            <a:ext cx="16230600" cy="1019177"/>
          </a:xfrm>
          <a:prstGeom prst="rect">
            <a:avLst/>
          </a:prstGeom>
        </p:spPr>
        <p:txBody>
          <a:bodyPr lIns="0" tIns="0" rIns="0" bIns="0" rtlCol="0" anchor="t">
            <a:spAutoFit/>
          </a:bodyPr>
          <a:lstStyle/>
          <a:p>
            <a:pPr>
              <a:lnSpc>
                <a:spcPts val="8399"/>
              </a:lnSpc>
            </a:pPr>
            <a:r>
              <a:rPr lang="en-US" sz="5999" spc="191">
                <a:solidFill>
                  <a:srgbClr val="000000"/>
                </a:solidFill>
                <a:latin typeface="Quicksand Medium"/>
              </a:rPr>
              <a:t>Quiz</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TextBox 2"/>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What is a Cyber Threat?</a:t>
            </a:r>
          </a:p>
        </p:txBody>
      </p:sp>
      <p:sp>
        <p:nvSpPr>
          <p:cNvPr id="3" name="TextBox 3"/>
          <p:cNvSpPr txBox="1"/>
          <p:nvPr/>
        </p:nvSpPr>
        <p:spPr>
          <a:xfrm>
            <a:off x="2165261" y="1943203"/>
            <a:ext cx="13957479" cy="2657475"/>
          </a:xfrm>
          <a:prstGeom prst="rect">
            <a:avLst/>
          </a:prstGeom>
        </p:spPr>
        <p:txBody>
          <a:bodyPr lIns="0" tIns="0" rIns="0" bIns="0" rtlCol="0" anchor="t">
            <a:spAutoFit/>
          </a:bodyPr>
          <a:lstStyle/>
          <a:p>
            <a:pPr>
              <a:lnSpc>
                <a:spcPts val="4200"/>
              </a:lnSpc>
              <a:spcBef>
                <a:spcPct val="0"/>
              </a:spcBef>
            </a:pPr>
            <a:r>
              <a:rPr lang="en-US" sz="3000" spc="96">
                <a:solidFill>
                  <a:srgbClr val="000000"/>
                </a:solidFill>
                <a:latin typeface="Quicksand Medium"/>
              </a:rPr>
              <a:t>A cyber threat refers to any potential danger or malicious activity that can harm computer systems, networks, or the information stored on them. This includes actions by hackers, viruses, and other types of digital attacks that aim to disrupt, damage, or gain unauthorized access to computers and data.</a:t>
            </a:r>
          </a:p>
        </p:txBody>
      </p:sp>
      <p:sp>
        <p:nvSpPr>
          <p:cNvPr id="4" name="TextBox 4"/>
          <p:cNvSpPr txBox="1"/>
          <p:nvPr/>
        </p:nvSpPr>
        <p:spPr>
          <a:xfrm>
            <a:off x="1028700" y="6831338"/>
            <a:ext cx="16230600" cy="2153286"/>
          </a:xfrm>
          <a:prstGeom prst="rect">
            <a:avLst/>
          </a:prstGeom>
        </p:spPr>
        <p:txBody>
          <a:bodyPr lIns="0" tIns="0" rIns="0" bIns="0" rtlCol="0" anchor="t">
            <a:spAutoFit/>
          </a:bodyPr>
          <a:lstStyle/>
          <a:p>
            <a:pPr algn="ctr">
              <a:lnSpc>
                <a:spcPts val="5739"/>
              </a:lnSpc>
            </a:pPr>
            <a:r>
              <a:rPr lang="en-US" sz="4099" spc="131" dirty="0">
                <a:solidFill>
                  <a:srgbClr val="000000"/>
                </a:solidFill>
                <a:latin typeface="Quicksand Medium"/>
              </a:rPr>
              <a:t>Other than personal devices, what other computer systems do we rely on?</a:t>
            </a:r>
          </a:p>
          <a:p>
            <a:pPr algn="ctr">
              <a:lnSpc>
                <a:spcPts val="5739"/>
              </a:lnSpc>
              <a:spcBef>
                <a:spcPct val="0"/>
              </a:spcBef>
            </a:pPr>
            <a:r>
              <a:rPr lang="en-US" sz="4099" spc="131" dirty="0">
                <a:solidFill>
                  <a:srgbClr val="000000"/>
                </a:solidFill>
                <a:latin typeface="Quicksand Medium"/>
              </a:rPr>
              <a:t>What could happen if these systems were hacked?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1028700" y="3731175"/>
            <a:ext cx="2736333" cy="2606358"/>
          </a:xfrm>
          <a:custGeom>
            <a:avLst/>
            <a:gdLst/>
            <a:ahLst/>
            <a:cxnLst/>
            <a:rect l="l" t="t" r="r" b="b"/>
            <a:pathLst>
              <a:path w="2736333" h="2606358">
                <a:moveTo>
                  <a:pt x="0" y="0"/>
                </a:moveTo>
                <a:lnTo>
                  <a:pt x="2736333" y="0"/>
                </a:lnTo>
                <a:lnTo>
                  <a:pt x="2736333" y="2606358"/>
                </a:lnTo>
                <a:lnTo>
                  <a:pt x="0" y="260635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4905821" y="4255454"/>
            <a:ext cx="3456940" cy="1961813"/>
          </a:xfrm>
          <a:custGeom>
            <a:avLst/>
            <a:gdLst/>
            <a:ahLst/>
            <a:cxnLst/>
            <a:rect l="l" t="t" r="r" b="b"/>
            <a:pathLst>
              <a:path w="3456940" h="1961813">
                <a:moveTo>
                  <a:pt x="0" y="0"/>
                </a:moveTo>
                <a:lnTo>
                  <a:pt x="3456940" y="0"/>
                </a:lnTo>
                <a:lnTo>
                  <a:pt x="3456940" y="1961813"/>
                </a:lnTo>
                <a:lnTo>
                  <a:pt x="0" y="1961813"/>
                </a:lnTo>
                <a:lnTo>
                  <a:pt x="0" y="0"/>
                </a:lnTo>
                <a:close/>
              </a:path>
            </a:pathLst>
          </a:custGeom>
          <a:blipFill>
            <a:blip r:embed="rId5"/>
            <a:stretch>
              <a:fillRect/>
            </a:stretch>
          </a:blipFill>
        </p:spPr>
        <p:txBody>
          <a:bodyPr/>
          <a:lstStyle/>
          <a:p>
            <a:endParaRPr lang="en-GB"/>
          </a:p>
        </p:txBody>
      </p:sp>
      <p:sp>
        <p:nvSpPr>
          <p:cNvPr id="4" name="Freeform 4"/>
          <p:cNvSpPr/>
          <p:nvPr/>
        </p:nvSpPr>
        <p:spPr>
          <a:xfrm>
            <a:off x="9838923" y="4255454"/>
            <a:ext cx="2527562" cy="2082079"/>
          </a:xfrm>
          <a:custGeom>
            <a:avLst/>
            <a:gdLst/>
            <a:ahLst/>
            <a:cxnLst/>
            <a:rect l="l" t="t" r="r" b="b"/>
            <a:pathLst>
              <a:path w="2527562" h="2082079">
                <a:moveTo>
                  <a:pt x="0" y="0"/>
                </a:moveTo>
                <a:lnTo>
                  <a:pt x="2527561" y="0"/>
                </a:lnTo>
                <a:lnTo>
                  <a:pt x="2527561" y="2082079"/>
                </a:lnTo>
                <a:lnTo>
                  <a:pt x="0" y="20820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 name="Freeform 5"/>
          <p:cNvSpPr/>
          <p:nvPr/>
        </p:nvSpPr>
        <p:spPr>
          <a:xfrm>
            <a:off x="14191780" y="4255454"/>
            <a:ext cx="3067520" cy="2082079"/>
          </a:xfrm>
          <a:custGeom>
            <a:avLst/>
            <a:gdLst/>
            <a:ahLst/>
            <a:cxnLst/>
            <a:rect l="l" t="t" r="r" b="b"/>
            <a:pathLst>
              <a:path w="3067520" h="2082079">
                <a:moveTo>
                  <a:pt x="0" y="0"/>
                </a:moveTo>
                <a:lnTo>
                  <a:pt x="3067520" y="0"/>
                </a:lnTo>
                <a:lnTo>
                  <a:pt x="3067520" y="2082079"/>
                </a:lnTo>
                <a:lnTo>
                  <a:pt x="0" y="208207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 name="TextBox 6"/>
          <p:cNvSpPr txBox="1"/>
          <p:nvPr/>
        </p:nvSpPr>
        <p:spPr>
          <a:xfrm>
            <a:off x="1219200" y="1994450"/>
            <a:ext cx="16040100" cy="1311256"/>
          </a:xfrm>
          <a:prstGeom prst="rect">
            <a:avLst/>
          </a:prstGeom>
        </p:spPr>
        <p:txBody>
          <a:bodyPr wrap="square" lIns="0" tIns="0" rIns="0" bIns="0" rtlCol="0" anchor="t">
            <a:spAutoFit/>
          </a:bodyPr>
          <a:lstStyle/>
          <a:p>
            <a:pPr algn="ctr">
              <a:lnSpc>
                <a:spcPts val="3499"/>
              </a:lnSpc>
              <a:spcBef>
                <a:spcPct val="0"/>
              </a:spcBef>
            </a:pPr>
            <a:r>
              <a:rPr lang="en-US" sz="2499" spc="79" dirty="0">
                <a:solidFill>
                  <a:srgbClr val="000000"/>
                </a:solidFill>
                <a:latin typeface="Quicksand Medium"/>
              </a:rPr>
              <a:t>Electricity grids, water supplies, transportation systems, and communication networks are examples of critical infrastructure.</a:t>
            </a:r>
          </a:p>
          <a:p>
            <a:pPr algn="ctr">
              <a:lnSpc>
                <a:spcPts val="3499"/>
              </a:lnSpc>
              <a:spcBef>
                <a:spcPct val="0"/>
              </a:spcBef>
            </a:pPr>
            <a:r>
              <a:rPr lang="en-US" sz="2499" spc="79" dirty="0">
                <a:solidFill>
                  <a:srgbClr val="000000"/>
                </a:solidFill>
                <a:latin typeface="Quicksand Medium"/>
              </a:rPr>
              <a:t>These systems are crucial for maintaining public safety, national security, and economic stability.</a:t>
            </a:r>
          </a:p>
        </p:txBody>
      </p:sp>
      <p:sp>
        <p:nvSpPr>
          <p:cNvPr id="7" name="TextBox 7"/>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Risks of Cyber Threats</a:t>
            </a:r>
          </a:p>
        </p:txBody>
      </p:sp>
      <p:sp>
        <p:nvSpPr>
          <p:cNvPr id="8" name="TextBox 8"/>
          <p:cNvSpPr txBox="1"/>
          <p:nvPr/>
        </p:nvSpPr>
        <p:spPr>
          <a:xfrm>
            <a:off x="1028700" y="6481798"/>
            <a:ext cx="3257609" cy="2725420"/>
          </a:xfrm>
          <a:prstGeom prst="rect">
            <a:avLst/>
          </a:prstGeom>
        </p:spPr>
        <p:txBody>
          <a:bodyPr lIns="0" tIns="0" rIns="0" bIns="0" rtlCol="0" anchor="t">
            <a:spAutoFit/>
          </a:bodyPr>
          <a:lstStyle/>
          <a:p>
            <a:pPr>
              <a:lnSpc>
                <a:spcPts val="3079"/>
              </a:lnSpc>
              <a:spcBef>
                <a:spcPct val="0"/>
              </a:spcBef>
            </a:pPr>
            <a:r>
              <a:rPr lang="en-US" sz="2199" spc="70">
                <a:solidFill>
                  <a:srgbClr val="000000"/>
                </a:solidFill>
                <a:latin typeface="Quicksand Bold"/>
              </a:rPr>
              <a:t>Disruption of Power Grids: </a:t>
            </a:r>
          </a:p>
          <a:p>
            <a:pPr>
              <a:lnSpc>
                <a:spcPts val="3079"/>
              </a:lnSpc>
              <a:spcBef>
                <a:spcPct val="0"/>
              </a:spcBef>
            </a:pPr>
            <a:r>
              <a:rPr lang="en-US" sz="2199" spc="70">
                <a:solidFill>
                  <a:srgbClr val="000000"/>
                </a:solidFill>
                <a:latin typeface="Quicksand"/>
              </a:rPr>
              <a:t>Hackers may target and disrupt the electricity supply, leading to widespread outages and chaos.</a:t>
            </a:r>
          </a:p>
        </p:txBody>
      </p:sp>
      <p:sp>
        <p:nvSpPr>
          <p:cNvPr id="9" name="TextBox 9"/>
          <p:cNvSpPr txBox="1"/>
          <p:nvPr/>
        </p:nvSpPr>
        <p:spPr>
          <a:xfrm>
            <a:off x="14218813" y="6469649"/>
            <a:ext cx="3040487" cy="3115945"/>
          </a:xfrm>
          <a:prstGeom prst="rect">
            <a:avLst/>
          </a:prstGeom>
        </p:spPr>
        <p:txBody>
          <a:bodyPr lIns="0" tIns="0" rIns="0" bIns="0" rtlCol="0" anchor="t">
            <a:spAutoFit/>
          </a:bodyPr>
          <a:lstStyle/>
          <a:p>
            <a:pPr>
              <a:lnSpc>
                <a:spcPts val="3079"/>
              </a:lnSpc>
              <a:spcBef>
                <a:spcPct val="0"/>
              </a:spcBef>
            </a:pPr>
            <a:r>
              <a:rPr lang="en-US" sz="2199" spc="70">
                <a:solidFill>
                  <a:srgbClr val="000000"/>
                </a:solidFill>
                <a:latin typeface="Quicksand Bold"/>
              </a:rPr>
              <a:t>Communication Network Sabotage:</a:t>
            </a:r>
          </a:p>
          <a:p>
            <a:pPr>
              <a:lnSpc>
                <a:spcPts val="3079"/>
              </a:lnSpc>
              <a:spcBef>
                <a:spcPct val="0"/>
              </a:spcBef>
            </a:pPr>
            <a:r>
              <a:rPr lang="en-US" sz="2199" spc="70">
                <a:solidFill>
                  <a:srgbClr val="000000"/>
                </a:solidFill>
                <a:latin typeface="Quicksand"/>
              </a:rPr>
              <a:t>Attacks on communication networks can disrupt emergency services and hinder public communication.</a:t>
            </a:r>
          </a:p>
        </p:txBody>
      </p:sp>
      <p:sp>
        <p:nvSpPr>
          <p:cNvPr id="10" name="TextBox 10"/>
          <p:cNvSpPr txBox="1"/>
          <p:nvPr/>
        </p:nvSpPr>
        <p:spPr>
          <a:xfrm>
            <a:off x="9838923" y="6469649"/>
            <a:ext cx="3300211" cy="2334895"/>
          </a:xfrm>
          <a:prstGeom prst="rect">
            <a:avLst/>
          </a:prstGeom>
        </p:spPr>
        <p:txBody>
          <a:bodyPr lIns="0" tIns="0" rIns="0" bIns="0" rtlCol="0" anchor="t">
            <a:spAutoFit/>
          </a:bodyPr>
          <a:lstStyle/>
          <a:p>
            <a:pPr>
              <a:lnSpc>
                <a:spcPts val="3079"/>
              </a:lnSpc>
              <a:spcBef>
                <a:spcPct val="0"/>
              </a:spcBef>
            </a:pPr>
            <a:r>
              <a:rPr lang="en-US" sz="2199" spc="70">
                <a:solidFill>
                  <a:srgbClr val="000000"/>
                </a:solidFill>
                <a:latin typeface="Quicksand Bold"/>
              </a:rPr>
              <a:t>Roads: </a:t>
            </a:r>
          </a:p>
          <a:p>
            <a:pPr>
              <a:lnSpc>
                <a:spcPts val="3079"/>
              </a:lnSpc>
              <a:spcBef>
                <a:spcPct val="0"/>
              </a:spcBef>
            </a:pPr>
            <a:r>
              <a:rPr lang="en-US" sz="2199" spc="70">
                <a:solidFill>
                  <a:srgbClr val="000000"/>
                </a:solidFill>
                <a:latin typeface="Quicksand"/>
              </a:rPr>
              <a:t>Cyber attacks might affect traffic control systems, leading to transportation gridlock or accidents.</a:t>
            </a:r>
          </a:p>
        </p:txBody>
      </p:sp>
      <p:sp>
        <p:nvSpPr>
          <p:cNvPr id="11" name="TextBox 11"/>
          <p:cNvSpPr txBox="1"/>
          <p:nvPr/>
        </p:nvSpPr>
        <p:spPr>
          <a:xfrm>
            <a:off x="5117742" y="6469649"/>
            <a:ext cx="3641501" cy="2725420"/>
          </a:xfrm>
          <a:prstGeom prst="rect">
            <a:avLst/>
          </a:prstGeom>
        </p:spPr>
        <p:txBody>
          <a:bodyPr lIns="0" tIns="0" rIns="0" bIns="0" rtlCol="0" anchor="t">
            <a:spAutoFit/>
          </a:bodyPr>
          <a:lstStyle/>
          <a:p>
            <a:pPr>
              <a:lnSpc>
                <a:spcPts val="3079"/>
              </a:lnSpc>
              <a:spcBef>
                <a:spcPct val="0"/>
              </a:spcBef>
            </a:pPr>
            <a:r>
              <a:rPr lang="en-US" sz="2199" spc="70">
                <a:solidFill>
                  <a:srgbClr val="000000"/>
                </a:solidFill>
                <a:latin typeface="Quicksand Bold"/>
              </a:rPr>
              <a:t>Water Supply Contamination: </a:t>
            </a:r>
          </a:p>
          <a:p>
            <a:pPr>
              <a:lnSpc>
                <a:spcPts val="3079"/>
              </a:lnSpc>
              <a:spcBef>
                <a:spcPct val="0"/>
              </a:spcBef>
            </a:pPr>
            <a:r>
              <a:rPr lang="en-US" sz="2199" spc="70">
                <a:solidFill>
                  <a:srgbClr val="000000"/>
                </a:solidFill>
                <a:latin typeface="Quicksand"/>
              </a:rPr>
              <a:t>Cyber attacks could manipulate water treatment systems, compromising the safety of the water supply.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grpSp>
        <p:nvGrpSpPr>
          <p:cNvPr id="2" name="Group 2"/>
          <p:cNvGrpSpPr/>
          <p:nvPr/>
        </p:nvGrpSpPr>
        <p:grpSpPr>
          <a:xfrm>
            <a:off x="8953500" y="6858000"/>
            <a:ext cx="9334500" cy="3429000"/>
            <a:chOff x="0" y="0"/>
            <a:chExt cx="12446000" cy="4572000"/>
          </a:xfrm>
        </p:grpSpPr>
        <p:pic>
          <p:nvPicPr>
            <p:cNvPr id="3" name="Picture 3"/>
            <p:cNvPicPr>
              <a:picLocks noChangeAspect="1"/>
            </p:cNvPicPr>
            <p:nvPr/>
          </p:nvPicPr>
          <p:blipFill>
            <a:blip r:embed="rId2"/>
            <a:srcRect t="525" b="525"/>
            <a:stretch>
              <a:fillRect/>
            </a:stretch>
          </p:blipFill>
          <p:spPr>
            <a:xfrm>
              <a:off x="0" y="0"/>
              <a:ext cx="12446000" cy="4572000"/>
            </a:xfrm>
            <a:prstGeom prst="rect">
              <a:avLst/>
            </a:prstGeom>
          </p:spPr>
        </p:pic>
      </p:grpSp>
      <p:grpSp>
        <p:nvGrpSpPr>
          <p:cNvPr id="4" name="Group 4"/>
          <p:cNvGrpSpPr/>
          <p:nvPr/>
        </p:nvGrpSpPr>
        <p:grpSpPr>
          <a:xfrm>
            <a:off x="8953500" y="0"/>
            <a:ext cx="9334500" cy="6858000"/>
            <a:chOff x="0" y="0"/>
            <a:chExt cx="12446000" cy="9144000"/>
          </a:xfrm>
        </p:grpSpPr>
        <p:pic>
          <p:nvPicPr>
            <p:cNvPr id="5" name="Picture 5"/>
            <p:cNvPicPr>
              <a:picLocks noChangeAspect="1"/>
            </p:cNvPicPr>
            <p:nvPr/>
          </p:nvPicPr>
          <p:blipFill>
            <a:blip r:embed="rId3"/>
            <a:srcRect l="4657" r="4657"/>
            <a:stretch>
              <a:fillRect/>
            </a:stretch>
          </p:blipFill>
          <p:spPr>
            <a:xfrm>
              <a:off x="0" y="0"/>
              <a:ext cx="12446000" cy="9144000"/>
            </a:xfrm>
            <a:prstGeom prst="rect">
              <a:avLst/>
            </a:prstGeom>
          </p:spPr>
        </p:pic>
      </p:grpSp>
      <p:sp>
        <p:nvSpPr>
          <p:cNvPr id="6" name="TextBox 6"/>
          <p:cNvSpPr txBox="1"/>
          <p:nvPr/>
        </p:nvSpPr>
        <p:spPr>
          <a:xfrm>
            <a:off x="1028700" y="664972"/>
            <a:ext cx="7924800" cy="1638300"/>
          </a:xfrm>
          <a:prstGeom prst="rect">
            <a:avLst/>
          </a:prstGeom>
        </p:spPr>
        <p:txBody>
          <a:bodyPr lIns="0" tIns="0" rIns="0" bIns="0" rtlCol="0" anchor="t">
            <a:spAutoFit/>
          </a:bodyPr>
          <a:lstStyle/>
          <a:p>
            <a:pPr marL="0" lvl="0" indent="0">
              <a:lnSpc>
                <a:spcPts val="6480"/>
              </a:lnSpc>
            </a:pPr>
            <a:r>
              <a:rPr lang="en-US" sz="5400" spc="172">
                <a:solidFill>
                  <a:srgbClr val="000000"/>
                </a:solidFill>
                <a:latin typeface="Quicksand"/>
              </a:rPr>
              <a:t>Case Study: </a:t>
            </a:r>
          </a:p>
          <a:p>
            <a:pPr marL="0" lvl="0" indent="0">
              <a:lnSpc>
                <a:spcPts val="6480"/>
              </a:lnSpc>
            </a:pPr>
            <a:r>
              <a:rPr lang="en-US" sz="5400" spc="172">
                <a:solidFill>
                  <a:srgbClr val="000000"/>
                </a:solidFill>
                <a:latin typeface="Quicksand"/>
              </a:rPr>
              <a:t>WannaCry 2017</a:t>
            </a:r>
          </a:p>
        </p:txBody>
      </p:sp>
      <p:sp>
        <p:nvSpPr>
          <p:cNvPr id="7" name="TextBox 7"/>
          <p:cNvSpPr txBox="1"/>
          <p:nvPr/>
        </p:nvSpPr>
        <p:spPr>
          <a:xfrm>
            <a:off x="1028700" y="2759706"/>
            <a:ext cx="7614838" cy="6994525"/>
          </a:xfrm>
          <a:prstGeom prst="rect">
            <a:avLst/>
          </a:prstGeom>
        </p:spPr>
        <p:txBody>
          <a:bodyPr lIns="0" tIns="0" rIns="0" bIns="0" rtlCol="0" anchor="t">
            <a:spAutoFit/>
          </a:bodyPr>
          <a:lstStyle/>
          <a:p>
            <a:pPr marL="0" lvl="0" indent="0" algn="l">
              <a:lnSpc>
                <a:spcPts val="3499"/>
              </a:lnSpc>
              <a:spcBef>
                <a:spcPct val="0"/>
              </a:spcBef>
            </a:pPr>
            <a:r>
              <a:rPr lang="en-US" sz="2499" u="none" spc="79">
                <a:solidFill>
                  <a:srgbClr val="000000"/>
                </a:solidFill>
                <a:latin typeface="Quicksand"/>
              </a:rPr>
              <a:t>The WannaCry attack primarily affected the National Health Service (NHS) in the UK.</a:t>
            </a:r>
          </a:p>
          <a:p>
            <a:pPr marL="0" lvl="0" indent="0" algn="l">
              <a:lnSpc>
                <a:spcPts val="3499"/>
              </a:lnSpc>
              <a:spcBef>
                <a:spcPct val="0"/>
              </a:spcBef>
            </a:pPr>
            <a:endParaRPr lang="en-US" sz="2499" u="none" spc="79">
              <a:solidFill>
                <a:srgbClr val="000000"/>
              </a:solidFill>
              <a:latin typeface="Quicksand"/>
            </a:endParaRPr>
          </a:p>
          <a:p>
            <a:pPr marL="0" lvl="0" indent="0" algn="l">
              <a:lnSpc>
                <a:spcPts val="3499"/>
              </a:lnSpc>
              <a:spcBef>
                <a:spcPct val="0"/>
              </a:spcBef>
            </a:pPr>
            <a:r>
              <a:rPr lang="en-US" sz="2499" u="none" spc="79">
                <a:solidFill>
                  <a:srgbClr val="000000"/>
                </a:solidFill>
                <a:latin typeface="Quicksand"/>
              </a:rPr>
              <a:t>In May 2017, the ransomware spread quickly across computer systems, </a:t>
            </a:r>
            <a:r>
              <a:rPr lang="en-US" sz="2499" u="none" spc="79">
                <a:solidFill>
                  <a:srgbClr val="000000"/>
                </a:solidFill>
                <a:latin typeface="Quicksand Bold"/>
              </a:rPr>
              <a:t>encrypting</a:t>
            </a:r>
            <a:r>
              <a:rPr lang="en-US" sz="2499" u="none" spc="79">
                <a:solidFill>
                  <a:srgbClr val="000000"/>
                </a:solidFill>
                <a:latin typeface="Quicksand"/>
              </a:rPr>
              <a:t> files and demanding ransom payments in Bitcoin. The attack disrupted NHS operations, causing the cancellation of appointments and affecting various medical services.</a:t>
            </a:r>
          </a:p>
          <a:p>
            <a:pPr marL="0" lvl="0" indent="0" algn="l">
              <a:lnSpc>
                <a:spcPts val="3499"/>
              </a:lnSpc>
              <a:spcBef>
                <a:spcPct val="0"/>
              </a:spcBef>
            </a:pPr>
            <a:endParaRPr lang="en-US" sz="2499" u="none" spc="79">
              <a:solidFill>
                <a:srgbClr val="000000"/>
              </a:solidFill>
              <a:latin typeface="Quicksand"/>
            </a:endParaRPr>
          </a:p>
          <a:p>
            <a:pPr marL="0" lvl="0" indent="0" algn="l">
              <a:lnSpc>
                <a:spcPts val="3499"/>
              </a:lnSpc>
              <a:spcBef>
                <a:spcPct val="0"/>
              </a:spcBef>
            </a:pPr>
            <a:r>
              <a:rPr lang="en-US" sz="2499" u="none" spc="79">
                <a:solidFill>
                  <a:srgbClr val="000000"/>
                </a:solidFill>
                <a:latin typeface="Quicksand"/>
              </a:rPr>
              <a:t>While the NHS was a significant target, WannaCry also impacted numerous organizations globally, including businesses, government agencies, and educational institutions. This attack affected more than 200,000 computers in 150 countries.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6413323" y="4513749"/>
            <a:ext cx="5461354" cy="4744551"/>
          </a:xfrm>
          <a:custGeom>
            <a:avLst/>
            <a:gdLst/>
            <a:ahLst/>
            <a:cxnLst/>
            <a:rect l="l" t="t" r="r" b="b"/>
            <a:pathLst>
              <a:path w="5461354" h="4744551">
                <a:moveTo>
                  <a:pt x="0" y="0"/>
                </a:moveTo>
                <a:lnTo>
                  <a:pt x="5461354" y="0"/>
                </a:lnTo>
                <a:lnTo>
                  <a:pt x="5461354" y="4744551"/>
                </a:lnTo>
                <a:lnTo>
                  <a:pt x="0" y="474455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TextBox 3"/>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Where are systems most vulnerable?</a:t>
            </a:r>
          </a:p>
        </p:txBody>
      </p:sp>
      <p:sp>
        <p:nvSpPr>
          <p:cNvPr id="4" name="TextBox 4"/>
          <p:cNvSpPr txBox="1"/>
          <p:nvPr/>
        </p:nvSpPr>
        <p:spPr>
          <a:xfrm>
            <a:off x="1365475" y="2981325"/>
            <a:ext cx="4652493" cy="5324475"/>
          </a:xfrm>
          <a:prstGeom prst="rect">
            <a:avLst/>
          </a:prstGeom>
        </p:spPr>
        <p:txBody>
          <a:bodyPr lIns="0" tIns="0" rIns="0" bIns="0" rtlCol="0" anchor="t">
            <a:spAutoFit/>
          </a:bodyPr>
          <a:lstStyle/>
          <a:p>
            <a:pPr>
              <a:lnSpc>
                <a:spcPts val="4200"/>
              </a:lnSpc>
            </a:pPr>
            <a:r>
              <a:rPr lang="en-US" sz="3000" spc="96">
                <a:solidFill>
                  <a:srgbClr val="000000"/>
                </a:solidFill>
                <a:latin typeface="Quicksand"/>
              </a:rPr>
              <a:t>Imagine a shop.</a:t>
            </a:r>
          </a:p>
          <a:p>
            <a:pPr>
              <a:lnSpc>
                <a:spcPts val="4200"/>
              </a:lnSpc>
            </a:pPr>
            <a:endParaRPr lang="en-US" sz="3000" spc="96">
              <a:solidFill>
                <a:srgbClr val="000000"/>
              </a:solidFill>
              <a:latin typeface="Quicksand"/>
            </a:endParaRPr>
          </a:p>
          <a:p>
            <a:pPr>
              <a:lnSpc>
                <a:spcPts val="4200"/>
              </a:lnSpc>
            </a:pPr>
            <a:r>
              <a:rPr lang="en-US" sz="3000" spc="96">
                <a:solidFill>
                  <a:srgbClr val="000000"/>
                </a:solidFill>
                <a:latin typeface="Quicksand"/>
              </a:rPr>
              <a:t>There are lots of valuable things stored in the shop.</a:t>
            </a:r>
          </a:p>
          <a:p>
            <a:pPr>
              <a:lnSpc>
                <a:spcPts val="4200"/>
              </a:lnSpc>
            </a:pPr>
            <a:endParaRPr lang="en-US" sz="3000" spc="96">
              <a:solidFill>
                <a:srgbClr val="000000"/>
              </a:solidFill>
              <a:latin typeface="Quicksand"/>
            </a:endParaRPr>
          </a:p>
          <a:p>
            <a:pPr>
              <a:lnSpc>
                <a:spcPts val="4200"/>
              </a:lnSpc>
              <a:spcBef>
                <a:spcPct val="0"/>
              </a:spcBef>
            </a:pPr>
            <a:r>
              <a:rPr lang="en-US" sz="3000" spc="96">
                <a:solidFill>
                  <a:srgbClr val="000000"/>
                </a:solidFill>
                <a:latin typeface="Quicksand"/>
              </a:rPr>
              <a:t>And there are many ways someone might gain unauthorised access to the shop.</a:t>
            </a:r>
          </a:p>
        </p:txBody>
      </p:sp>
      <p:sp>
        <p:nvSpPr>
          <p:cNvPr id="5" name="TextBox 5"/>
          <p:cNvSpPr txBox="1"/>
          <p:nvPr/>
        </p:nvSpPr>
        <p:spPr>
          <a:xfrm>
            <a:off x="12606807" y="2981325"/>
            <a:ext cx="4652493" cy="5857875"/>
          </a:xfrm>
          <a:prstGeom prst="rect">
            <a:avLst/>
          </a:prstGeom>
        </p:spPr>
        <p:txBody>
          <a:bodyPr lIns="0" tIns="0" rIns="0" bIns="0" rtlCol="0" anchor="t">
            <a:spAutoFit/>
          </a:bodyPr>
          <a:lstStyle/>
          <a:p>
            <a:pPr>
              <a:lnSpc>
                <a:spcPts val="4200"/>
              </a:lnSpc>
            </a:pPr>
            <a:r>
              <a:rPr lang="en-US" sz="3000" spc="96">
                <a:solidFill>
                  <a:srgbClr val="000000"/>
                </a:solidFill>
                <a:latin typeface="Quicksand"/>
              </a:rPr>
              <a:t>This is similar to a computer system.</a:t>
            </a:r>
          </a:p>
          <a:p>
            <a:pPr>
              <a:lnSpc>
                <a:spcPts val="4200"/>
              </a:lnSpc>
            </a:pPr>
            <a:endParaRPr lang="en-US" sz="3000" spc="96">
              <a:solidFill>
                <a:srgbClr val="000000"/>
              </a:solidFill>
              <a:latin typeface="Quicksand"/>
            </a:endParaRPr>
          </a:p>
          <a:p>
            <a:pPr>
              <a:lnSpc>
                <a:spcPts val="4200"/>
              </a:lnSpc>
            </a:pPr>
            <a:r>
              <a:rPr lang="en-US" sz="3000" spc="96">
                <a:solidFill>
                  <a:srgbClr val="000000"/>
                </a:solidFill>
                <a:latin typeface="Quicksand"/>
              </a:rPr>
              <a:t>That has access to or stores lots of valuable data.</a:t>
            </a:r>
          </a:p>
          <a:p>
            <a:pPr>
              <a:lnSpc>
                <a:spcPts val="4200"/>
              </a:lnSpc>
            </a:pPr>
            <a:endParaRPr lang="en-US" sz="3000" spc="96">
              <a:solidFill>
                <a:srgbClr val="000000"/>
              </a:solidFill>
              <a:latin typeface="Quicksand"/>
            </a:endParaRPr>
          </a:p>
          <a:p>
            <a:pPr>
              <a:lnSpc>
                <a:spcPts val="4200"/>
              </a:lnSpc>
              <a:spcBef>
                <a:spcPct val="0"/>
              </a:spcBef>
            </a:pPr>
            <a:r>
              <a:rPr lang="en-US" sz="3000" spc="96">
                <a:solidFill>
                  <a:srgbClr val="000000"/>
                </a:solidFill>
                <a:latin typeface="Quicksand"/>
              </a:rPr>
              <a:t>And an attacker could access or damage that data in many different ways.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6413323" y="4513749"/>
            <a:ext cx="5461354" cy="4744551"/>
          </a:xfrm>
          <a:custGeom>
            <a:avLst/>
            <a:gdLst/>
            <a:ahLst/>
            <a:cxnLst/>
            <a:rect l="l" t="t" r="r" b="b"/>
            <a:pathLst>
              <a:path w="5461354" h="4744551">
                <a:moveTo>
                  <a:pt x="0" y="0"/>
                </a:moveTo>
                <a:lnTo>
                  <a:pt x="5461354" y="0"/>
                </a:lnTo>
                <a:lnTo>
                  <a:pt x="5461354" y="4744551"/>
                </a:lnTo>
                <a:lnTo>
                  <a:pt x="0" y="474455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5385998" y="6245959"/>
            <a:ext cx="1494874" cy="3012341"/>
          </a:xfrm>
          <a:custGeom>
            <a:avLst/>
            <a:gdLst/>
            <a:ahLst/>
            <a:cxnLst/>
            <a:rect l="l" t="t" r="r" b="b"/>
            <a:pathLst>
              <a:path w="1494874" h="3012341">
                <a:moveTo>
                  <a:pt x="0" y="0"/>
                </a:moveTo>
                <a:lnTo>
                  <a:pt x="1494874" y="0"/>
                </a:lnTo>
                <a:lnTo>
                  <a:pt x="1494874" y="3012341"/>
                </a:lnTo>
                <a:lnTo>
                  <a:pt x="0" y="301234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 name="Freeform 4"/>
          <p:cNvSpPr/>
          <p:nvPr/>
        </p:nvSpPr>
        <p:spPr>
          <a:xfrm>
            <a:off x="14904415" y="6245959"/>
            <a:ext cx="2157590" cy="3012341"/>
          </a:xfrm>
          <a:custGeom>
            <a:avLst/>
            <a:gdLst/>
            <a:ahLst/>
            <a:cxnLst/>
            <a:rect l="l" t="t" r="r" b="b"/>
            <a:pathLst>
              <a:path w="2157590" h="3012341">
                <a:moveTo>
                  <a:pt x="0" y="0"/>
                </a:moveTo>
                <a:lnTo>
                  <a:pt x="2157590" y="0"/>
                </a:lnTo>
                <a:lnTo>
                  <a:pt x="2157590" y="3012341"/>
                </a:lnTo>
                <a:lnTo>
                  <a:pt x="0" y="301234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 name="TextBox 5"/>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Where are systems most vulnerable?</a:t>
            </a:r>
          </a:p>
        </p:txBody>
      </p:sp>
      <p:sp>
        <p:nvSpPr>
          <p:cNvPr id="6" name="TextBox 6"/>
          <p:cNvSpPr txBox="1"/>
          <p:nvPr/>
        </p:nvSpPr>
        <p:spPr>
          <a:xfrm>
            <a:off x="1551368" y="3067048"/>
            <a:ext cx="3541871" cy="2076452"/>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Insider Threat</a:t>
            </a:r>
          </a:p>
        </p:txBody>
      </p:sp>
      <p:sp>
        <p:nvSpPr>
          <p:cNvPr id="7" name="TextBox 7"/>
          <p:cNvSpPr txBox="1"/>
          <p:nvPr/>
        </p:nvSpPr>
        <p:spPr>
          <a:xfrm>
            <a:off x="12200049" y="2893059"/>
            <a:ext cx="4861955" cy="3462038"/>
          </a:xfrm>
          <a:prstGeom prst="rect">
            <a:avLst/>
          </a:prstGeom>
        </p:spPr>
        <p:txBody>
          <a:bodyPr lIns="0" tIns="0" rIns="0" bIns="0" rtlCol="0" anchor="t">
            <a:spAutoFit/>
          </a:bodyPr>
          <a:lstStyle/>
          <a:p>
            <a:pPr>
              <a:lnSpc>
                <a:spcPts val="3919"/>
              </a:lnSpc>
            </a:pPr>
            <a:r>
              <a:rPr lang="en-US" sz="2799" spc="89" dirty="0">
                <a:solidFill>
                  <a:srgbClr val="000000"/>
                </a:solidFill>
                <a:latin typeface="Quicksand"/>
              </a:rPr>
              <a:t>Could be caused by:</a:t>
            </a:r>
          </a:p>
          <a:p>
            <a:pPr marL="604516" lvl="1" indent="-302258">
              <a:lnSpc>
                <a:spcPts val="3919"/>
              </a:lnSpc>
              <a:buFont typeface="Arial"/>
              <a:buChar char="•"/>
            </a:pPr>
            <a:r>
              <a:rPr lang="en-US" sz="2799" spc="89" dirty="0">
                <a:solidFill>
                  <a:srgbClr val="000000"/>
                </a:solidFill>
                <a:latin typeface="Quicksand"/>
              </a:rPr>
              <a:t>Disgruntled employee</a:t>
            </a:r>
          </a:p>
          <a:p>
            <a:pPr marL="604516" lvl="1" indent="-302258">
              <a:lnSpc>
                <a:spcPts val="3919"/>
              </a:lnSpc>
              <a:buFont typeface="Arial"/>
              <a:buChar char="•"/>
            </a:pPr>
            <a:r>
              <a:rPr lang="en-US" sz="2799" spc="89" dirty="0">
                <a:solidFill>
                  <a:srgbClr val="000000"/>
                </a:solidFill>
                <a:latin typeface="Quicksand"/>
              </a:rPr>
              <a:t>An employee helping the thief by accident, for example, by being tricked by a phishing email</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6413323" y="4513749"/>
            <a:ext cx="5461354" cy="4744551"/>
          </a:xfrm>
          <a:custGeom>
            <a:avLst/>
            <a:gdLst/>
            <a:ahLst/>
            <a:cxnLst/>
            <a:rect l="l" t="t" r="r" b="b"/>
            <a:pathLst>
              <a:path w="5461354" h="4744551">
                <a:moveTo>
                  <a:pt x="0" y="0"/>
                </a:moveTo>
                <a:lnTo>
                  <a:pt x="5461354" y="0"/>
                </a:lnTo>
                <a:lnTo>
                  <a:pt x="5461354" y="4744551"/>
                </a:lnTo>
                <a:lnTo>
                  <a:pt x="0" y="474455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5525095" y="6439853"/>
            <a:ext cx="1761530" cy="2818447"/>
          </a:xfrm>
          <a:custGeom>
            <a:avLst/>
            <a:gdLst/>
            <a:ahLst/>
            <a:cxnLst/>
            <a:rect l="l" t="t" r="r" b="b"/>
            <a:pathLst>
              <a:path w="1761530" h="2818447">
                <a:moveTo>
                  <a:pt x="0" y="0"/>
                </a:moveTo>
                <a:lnTo>
                  <a:pt x="1761530" y="0"/>
                </a:lnTo>
                <a:lnTo>
                  <a:pt x="1761530" y="2818447"/>
                </a:lnTo>
                <a:lnTo>
                  <a:pt x="0" y="281844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 name="TextBox 4"/>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Where are systems most vulnerable?</a:t>
            </a:r>
          </a:p>
        </p:txBody>
      </p:sp>
      <p:sp>
        <p:nvSpPr>
          <p:cNvPr id="5" name="TextBox 5"/>
          <p:cNvSpPr txBox="1"/>
          <p:nvPr/>
        </p:nvSpPr>
        <p:spPr>
          <a:xfrm>
            <a:off x="1028700" y="2736213"/>
            <a:ext cx="5787088" cy="2407287"/>
          </a:xfrm>
          <a:prstGeom prst="rect">
            <a:avLst/>
          </a:prstGeom>
        </p:spPr>
        <p:txBody>
          <a:bodyPr lIns="0" tIns="0" rIns="0" bIns="0" rtlCol="0" anchor="t">
            <a:spAutoFit/>
          </a:bodyPr>
          <a:lstStyle/>
          <a:p>
            <a:pPr algn="ctr">
              <a:lnSpc>
                <a:spcPts val="6439"/>
              </a:lnSpc>
              <a:spcBef>
                <a:spcPct val="0"/>
              </a:spcBef>
            </a:pPr>
            <a:r>
              <a:rPr lang="en-US" sz="4599" spc="147">
                <a:solidFill>
                  <a:srgbClr val="000000"/>
                </a:solidFill>
                <a:latin typeface="Quicksand Medium"/>
              </a:rPr>
              <a:t>Mis-configuration and poor management</a:t>
            </a:r>
          </a:p>
        </p:txBody>
      </p:sp>
      <p:sp>
        <p:nvSpPr>
          <p:cNvPr id="6" name="TextBox 6"/>
          <p:cNvSpPr txBox="1"/>
          <p:nvPr/>
        </p:nvSpPr>
        <p:spPr>
          <a:xfrm>
            <a:off x="12522021" y="2671445"/>
            <a:ext cx="4491688" cy="4948555"/>
          </a:xfrm>
          <a:prstGeom prst="rect">
            <a:avLst/>
          </a:prstGeom>
        </p:spPr>
        <p:txBody>
          <a:bodyPr lIns="0" tIns="0" rIns="0" bIns="0" rtlCol="0" anchor="t">
            <a:spAutoFit/>
          </a:bodyPr>
          <a:lstStyle/>
          <a:p>
            <a:pPr>
              <a:lnSpc>
                <a:spcPts val="3919"/>
              </a:lnSpc>
            </a:pPr>
            <a:r>
              <a:rPr lang="en-US" sz="2799" spc="89" dirty="0">
                <a:solidFill>
                  <a:srgbClr val="000000"/>
                </a:solidFill>
                <a:latin typeface="Quicksand"/>
              </a:rPr>
              <a:t>Could be caused by:</a:t>
            </a:r>
          </a:p>
          <a:p>
            <a:pPr marL="604516" lvl="1" indent="-302258">
              <a:lnSpc>
                <a:spcPts val="3919"/>
              </a:lnSpc>
              <a:buFont typeface="Arial"/>
              <a:buChar char="•"/>
            </a:pPr>
            <a:r>
              <a:rPr lang="en-US" sz="2799" spc="89" dirty="0">
                <a:solidFill>
                  <a:srgbClr val="000000"/>
                </a:solidFill>
                <a:latin typeface="Quicksand"/>
              </a:rPr>
              <a:t>Not doing updates, leaving bugs in the program</a:t>
            </a:r>
          </a:p>
          <a:p>
            <a:pPr marL="604516" lvl="1" indent="-302258">
              <a:lnSpc>
                <a:spcPts val="3919"/>
              </a:lnSpc>
              <a:spcBef>
                <a:spcPct val="0"/>
              </a:spcBef>
              <a:buFont typeface="Arial"/>
              <a:buChar char="•"/>
            </a:pPr>
            <a:r>
              <a:rPr lang="en-US" sz="2799" spc="89" dirty="0">
                <a:solidFill>
                  <a:srgbClr val="000000"/>
                </a:solidFill>
                <a:latin typeface="Quicksand"/>
              </a:rPr>
              <a:t>Having the wrong settings on the network such as using default passwords that the hacker can guess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2" name="Freeform 2"/>
          <p:cNvSpPr/>
          <p:nvPr/>
        </p:nvSpPr>
        <p:spPr>
          <a:xfrm>
            <a:off x="6413323" y="4513749"/>
            <a:ext cx="5461354" cy="4744551"/>
          </a:xfrm>
          <a:custGeom>
            <a:avLst/>
            <a:gdLst/>
            <a:ahLst/>
            <a:cxnLst/>
            <a:rect l="l" t="t" r="r" b="b"/>
            <a:pathLst>
              <a:path w="5461354" h="4744551">
                <a:moveTo>
                  <a:pt x="0" y="0"/>
                </a:moveTo>
                <a:lnTo>
                  <a:pt x="5461354" y="0"/>
                </a:lnTo>
                <a:lnTo>
                  <a:pt x="5461354" y="4744551"/>
                </a:lnTo>
                <a:lnTo>
                  <a:pt x="0" y="474455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347108" y="6172200"/>
            <a:ext cx="5159624" cy="4114800"/>
          </a:xfrm>
          <a:custGeom>
            <a:avLst/>
            <a:gdLst/>
            <a:ahLst/>
            <a:cxnLst/>
            <a:rect l="l" t="t" r="r" b="b"/>
            <a:pathLst>
              <a:path w="5159624" h="4114800">
                <a:moveTo>
                  <a:pt x="0" y="0"/>
                </a:moveTo>
                <a:lnTo>
                  <a:pt x="5159623" y="0"/>
                </a:lnTo>
                <a:lnTo>
                  <a:pt x="5159623"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 name="Freeform 4"/>
          <p:cNvSpPr/>
          <p:nvPr/>
        </p:nvSpPr>
        <p:spPr>
          <a:xfrm>
            <a:off x="5236278" y="5143500"/>
            <a:ext cx="1435036" cy="4114800"/>
          </a:xfrm>
          <a:custGeom>
            <a:avLst/>
            <a:gdLst/>
            <a:ahLst/>
            <a:cxnLst/>
            <a:rect l="l" t="t" r="r" b="b"/>
            <a:pathLst>
              <a:path w="1435036" h="4114800">
                <a:moveTo>
                  <a:pt x="0" y="0"/>
                </a:moveTo>
                <a:lnTo>
                  <a:pt x="1435036" y="0"/>
                </a:lnTo>
                <a:lnTo>
                  <a:pt x="1435036"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 name="TextBox 5"/>
          <p:cNvSpPr txBox="1"/>
          <p:nvPr/>
        </p:nvSpPr>
        <p:spPr>
          <a:xfrm>
            <a:off x="1028700" y="564253"/>
            <a:ext cx="16230600" cy="1019177"/>
          </a:xfrm>
          <a:prstGeom prst="rect">
            <a:avLst/>
          </a:prstGeom>
        </p:spPr>
        <p:txBody>
          <a:bodyPr lIns="0" tIns="0" rIns="0" bIns="0" rtlCol="0" anchor="t">
            <a:spAutoFit/>
          </a:bodyPr>
          <a:lstStyle/>
          <a:p>
            <a:pPr algn="ctr">
              <a:lnSpc>
                <a:spcPts val="8399"/>
              </a:lnSpc>
              <a:spcBef>
                <a:spcPct val="0"/>
              </a:spcBef>
            </a:pPr>
            <a:r>
              <a:rPr lang="en-US" sz="5999" spc="191">
                <a:solidFill>
                  <a:srgbClr val="000000"/>
                </a:solidFill>
                <a:latin typeface="Quicksand Medium"/>
              </a:rPr>
              <a:t>Where are systems most vulnerable?</a:t>
            </a:r>
          </a:p>
        </p:txBody>
      </p:sp>
      <p:sp>
        <p:nvSpPr>
          <p:cNvPr id="6" name="TextBox 6"/>
          <p:cNvSpPr txBox="1"/>
          <p:nvPr/>
        </p:nvSpPr>
        <p:spPr>
          <a:xfrm>
            <a:off x="1524000" y="2343148"/>
            <a:ext cx="3541871" cy="1597662"/>
          </a:xfrm>
          <a:prstGeom prst="rect">
            <a:avLst/>
          </a:prstGeom>
        </p:spPr>
        <p:txBody>
          <a:bodyPr lIns="0" tIns="0" rIns="0" bIns="0" rtlCol="0" anchor="t">
            <a:spAutoFit/>
          </a:bodyPr>
          <a:lstStyle/>
          <a:p>
            <a:pPr algn="ctr">
              <a:lnSpc>
                <a:spcPts val="6439"/>
              </a:lnSpc>
              <a:spcBef>
                <a:spcPct val="0"/>
              </a:spcBef>
            </a:pPr>
            <a:r>
              <a:rPr lang="en-US" sz="4599" spc="147" dirty="0">
                <a:solidFill>
                  <a:srgbClr val="000000"/>
                </a:solidFill>
                <a:latin typeface="Quicksand Medium"/>
              </a:rPr>
              <a:t>Social Engineering</a:t>
            </a:r>
          </a:p>
        </p:txBody>
      </p:sp>
      <p:sp>
        <p:nvSpPr>
          <p:cNvPr id="9" name="TextBox 8">
            <a:extLst>
              <a:ext uri="{FF2B5EF4-FFF2-40B4-BE49-F238E27FC236}">
                <a16:creationId xmlns:a16="http://schemas.microsoft.com/office/drawing/2014/main" id="{EC3D9BC7-8CBE-FADB-21E5-56F5B0508067}"/>
              </a:ext>
            </a:extLst>
          </p:cNvPr>
          <p:cNvSpPr txBox="1"/>
          <p:nvPr/>
        </p:nvSpPr>
        <p:spPr>
          <a:xfrm>
            <a:off x="6498522" y="2550718"/>
            <a:ext cx="10363200" cy="1066061"/>
          </a:xfrm>
          <a:prstGeom prst="rect">
            <a:avLst/>
          </a:prstGeom>
          <a:noFill/>
        </p:spPr>
        <p:txBody>
          <a:bodyPr wrap="square">
            <a:spAutoFit/>
          </a:bodyPr>
          <a:lstStyle/>
          <a:p>
            <a:pPr>
              <a:lnSpc>
                <a:spcPts val="3919"/>
              </a:lnSpc>
            </a:pPr>
            <a:r>
              <a:rPr lang="en-GB" sz="3200" b="0" i="0" dirty="0">
                <a:solidFill>
                  <a:srgbClr val="000000"/>
                </a:solidFill>
                <a:effectLst/>
                <a:latin typeface="Quicksand" pitchFamily="2" charset="77"/>
              </a:rPr>
              <a:t>Techniques used to trick users into giving away personal information by psychological manipulation.</a:t>
            </a:r>
          </a:p>
        </p:txBody>
      </p:sp>
      <p:sp>
        <p:nvSpPr>
          <p:cNvPr id="10" name="TextBox 9">
            <a:extLst>
              <a:ext uri="{FF2B5EF4-FFF2-40B4-BE49-F238E27FC236}">
                <a16:creationId xmlns:a16="http://schemas.microsoft.com/office/drawing/2014/main" id="{C146D917-07B9-3140-86E1-1083A20B297F}"/>
              </a:ext>
            </a:extLst>
          </p:cNvPr>
          <p:cNvSpPr txBox="1"/>
          <p:nvPr/>
        </p:nvSpPr>
        <p:spPr>
          <a:xfrm>
            <a:off x="13051722" y="4863783"/>
            <a:ext cx="3810000" cy="4524315"/>
          </a:xfrm>
          <a:prstGeom prst="rect">
            <a:avLst/>
          </a:prstGeom>
          <a:noFill/>
        </p:spPr>
        <p:txBody>
          <a:bodyPr wrap="square" rtlCol="0">
            <a:spAutoFit/>
          </a:bodyPr>
          <a:lstStyle/>
          <a:p>
            <a:r>
              <a:rPr lang="en-GB" sz="3200" dirty="0">
                <a:latin typeface="Quicksand" pitchFamily="2" charset="77"/>
              </a:rPr>
              <a:t>Like a quiz on social media that asks you the town you grew up in, your pet’s name and your birthday to tell you which cartoon character you would be!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2457</Words>
  <Application>Microsoft Office PowerPoint</Application>
  <PresentationFormat>Custom</PresentationFormat>
  <Paragraphs>253</Paragraphs>
  <Slides>22</Slides>
  <Notes>11</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Aptos</vt:lpstr>
      <vt:lpstr>Quicksand</vt:lpstr>
      <vt:lpstr>Calibri</vt:lpstr>
      <vt:lpstr>Arial</vt:lpstr>
      <vt:lpstr>Quicksand Bold</vt:lpstr>
      <vt:lpstr>Quicksand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Cyber Threats V2</dc:title>
  <cp:lastModifiedBy>Helen Jones</cp:lastModifiedBy>
  <cp:revision>3</cp:revision>
  <dcterms:created xsi:type="dcterms:W3CDTF">2006-08-16T00:00:00Z</dcterms:created>
  <dcterms:modified xsi:type="dcterms:W3CDTF">2023-12-21T11:53:22Z</dcterms:modified>
  <dc:identifier>DAFz_uGjv9A</dc:identifier>
</cp:coreProperties>
</file>