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58" r:id="rId6"/>
    <p:sldId id="261" r:id="rId7"/>
    <p:sldId id="262" r:id="rId8"/>
    <p:sldId id="264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5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422BF9-AEFB-4AB8-BD0A-7393652ECAA2}" v="212" dt="2025-10-23T09:15:28.8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77" y="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5EDA6-FF2F-4BEA-8629-B8EDE45CEC07}" type="datetimeFigureOut">
              <a:rPr lang="hu-HU" smtClean="0"/>
              <a:t>2025. 10. 23.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7E43E-81E2-472E-9430-6D46202710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0049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4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DB1FA652-C2A7-1841-90CC-F8E9F62B05EF}"/>
              </a:ext>
            </a:extLst>
          </p:cNvPr>
          <p:cNvSpPr txBox="1"/>
          <p:nvPr/>
        </p:nvSpPr>
        <p:spPr>
          <a:xfrm>
            <a:off x="307468" y="1886115"/>
            <a:ext cx="5599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latin typeface="Roboto" panose="02000000000000000000" pitchFamily="2" charset="0"/>
                <a:ea typeface="Roboto" panose="02000000000000000000" pitchFamily="2" charset="0"/>
              </a:rPr>
              <a:t>The Cyber Security Body Of Knowledge</a:t>
            </a:r>
          </a:p>
        </p:txBody>
      </p:sp>
      <p:pic>
        <p:nvPicPr>
          <p:cNvPr id="19" name="Picture 18" descr="A black and red logo&#10;&#10;Description automatically generated">
            <a:extLst>
              <a:ext uri="{FF2B5EF4-FFF2-40B4-BE49-F238E27FC236}">
                <a16:creationId xmlns:a16="http://schemas.microsoft.com/office/drawing/2014/main" id="{53A37F58-622D-2526-DA8A-75CC845B74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43" y="275773"/>
            <a:ext cx="5155288" cy="17315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0FAFC48-5352-B7F8-877D-9240D08F1B51}"/>
              </a:ext>
            </a:extLst>
          </p:cNvPr>
          <p:cNvSpPr/>
          <p:nvPr/>
        </p:nvSpPr>
        <p:spPr>
          <a:xfrm>
            <a:off x="0" y="2737623"/>
            <a:ext cx="8034381" cy="329019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0B3B4F-E9CC-025E-CD5D-4963DFFDE272}"/>
              </a:ext>
            </a:extLst>
          </p:cNvPr>
          <p:cNvSpPr/>
          <p:nvPr/>
        </p:nvSpPr>
        <p:spPr>
          <a:xfrm>
            <a:off x="11381838" y="5808750"/>
            <a:ext cx="72225" cy="7965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E7C065F-128D-9885-4A81-21BB4B7EDDCC}"/>
              </a:ext>
            </a:extLst>
          </p:cNvPr>
          <p:cNvGrpSpPr/>
          <p:nvPr/>
        </p:nvGrpSpPr>
        <p:grpSpPr>
          <a:xfrm>
            <a:off x="8771022" y="564621"/>
            <a:ext cx="2735180" cy="2443273"/>
            <a:chOff x="6212114" y="762921"/>
            <a:chExt cx="5341257" cy="4955707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9B312743-6CEA-D41A-BA39-04EBF0DDD9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780" y="762921"/>
              <a:ext cx="5164591" cy="4470840"/>
            </a:xfrm>
            <a:prstGeom prst="rect">
              <a:avLst/>
            </a:prstGeom>
          </p:spPr>
        </p:pic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36191BD-F134-FBCA-7B2A-2D4FC2E36D8E}"/>
                </a:ext>
              </a:extLst>
            </p:cNvPr>
            <p:cNvSpPr/>
            <p:nvPr/>
          </p:nvSpPr>
          <p:spPr>
            <a:xfrm>
              <a:off x="6212114" y="4804228"/>
              <a:ext cx="914400" cy="914400"/>
            </a:xfrm>
            <a:prstGeom prst="rect">
              <a:avLst/>
            </a:prstGeom>
            <a:solidFill>
              <a:srgbClr val="E4F5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2A4B92F-3451-A788-88FD-BFEB28498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46626"/>
            <a:ext cx="7916780" cy="1632869"/>
          </a:xfrm>
        </p:spPr>
        <p:txBody>
          <a:bodyPr anchor="t"/>
          <a:lstStyle>
            <a:lvl1pPr algn="l">
              <a:defRPr sz="60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0008B9-0210-D552-6828-E02C0B153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520449"/>
            <a:ext cx="7916779" cy="139106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0D1A9DD4-0A87-9C4D-3AC0-A2A6B2C1C313}"/>
              </a:ext>
            </a:extLst>
          </p:cNvPr>
          <p:cNvSpPr txBox="1">
            <a:spLocks/>
          </p:cNvSpPr>
          <p:nvPr/>
        </p:nvSpPr>
        <p:spPr>
          <a:xfrm>
            <a:off x="8177462" y="5727032"/>
            <a:ext cx="3132221" cy="818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050" dirty="0">
              <a:solidFill>
                <a:schemeClr val="tx1"/>
              </a:solidFill>
            </a:endParaRPr>
          </a:p>
          <a:p>
            <a:pPr algn="r"/>
            <a:r>
              <a:rPr lang="en-GB" sz="2400" b="1" dirty="0">
                <a:solidFill>
                  <a:schemeClr val="tx1"/>
                </a:solidFill>
              </a:rPr>
              <a:t>contact@cybok.org</a:t>
            </a:r>
          </a:p>
          <a:p>
            <a:pPr algn="r">
              <a:spcAft>
                <a:spcPts val="600"/>
              </a:spcAft>
            </a:pPr>
            <a:r>
              <a:rPr lang="en-GB" sz="2400" b="1" dirty="0">
                <a:solidFill>
                  <a:schemeClr val="tx1"/>
                </a:solidFill>
              </a:rPr>
              <a:t>www.cybok.org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6853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D8519-ABB2-A1CE-D48F-EC6F4F550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B42874-93A9-B6D7-89B5-CD637931A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D1631-FDD2-59DD-9F41-451F75D2E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3561B72-05E5-ACF4-8A25-16340D4028AE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and red logo&#10;&#10;Description automatically generated">
            <a:extLst>
              <a:ext uri="{FF2B5EF4-FFF2-40B4-BE49-F238E27FC236}">
                <a16:creationId xmlns:a16="http://schemas.microsoft.com/office/drawing/2014/main" id="{EB2C376F-62D7-CF15-1B73-A838959AA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4F48-F5A5-16DD-B4BE-106C18651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A86C68-4CD8-57ED-E5E6-FDB633538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AFA20EA-4404-4A61-1822-40C6F8034691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ack and red logo&#10;&#10;Description automatically generated">
            <a:extLst>
              <a:ext uri="{FF2B5EF4-FFF2-40B4-BE49-F238E27FC236}">
                <a16:creationId xmlns:a16="http://schemas.microsoft.com/office/drawing/2014/main" id="{EBBE463D-4DA1-D8BB-9E87-99AFDE802A8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191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B5A45E-1B6E-903D-626A-2DF719163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28818-2C73-5CE2-C7DB-CF2926BC3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2A4F4E-6E2A-C9AC-4252-919CEA222CD3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ack and red logo&#10;&#10;Description automatically generated">
            <a:extLst>
              <a:ext uri="{FF2B5EF4-FFF2-40B4-BE49-F238E27FC236}">
                <a16:creationId xmlns:a16="http://schemas.microsoft.com/office/drawing/2014/main" id="{D6A01D40-4ED5-94D4-8BFA-4F7A6C480F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203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red logo&#10;&#10;Description automatically generated">
            <a:extLst>
              <a:ext uri="{FF2B5EF4-FFF2-40B4-BE49-F238E27FC236}">
                <a16:creationId xmlns:a16="http://schemas.microsoft.com/office/drawing/2014/main" id="{3F1282D3-9611-74DE-361B-D974B98116C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309" y="2899610"/>
            <a:ext cx="8189382" cy="270710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C39E7FB-EF64-66C4-290A-9EF302F7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942" y="1496093"/>
            <a:ext cx="8426116" cy="1325563"/>
          </a:xfrm>
        </p:spPr>
        <p:txBody>
          <a:bodyPr/>
          <a:lstStyle>
            <a:lvl1pPr algn="ctr">
              <a:defRPr b="1">
                <a:solidFill>
                  <a:srgbClr val="C00000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455009B-1704-71F7-A74F-9DAE53F2E39E}"/>
              </a:ext>
            </a:extLst>
          </p:cNvPr>
          <p:cNvSpPr txBox="1">
            <a:spLocks/>
          </p:cNvSpPr>
          <p:nvPr/>
        </p:nvSpPr>
        <p:spPr>
          <a:xfrm>
            <a:off x="8177462" y="5727032"/>
            <a:ext cx="3132221" cy="818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050" dirty="0">
              <a:solidFill>
                <a:schemeClr val="tx1"/>
              </a:solidFill>
            </a:endParaRPr>
          </a:p>
          <a:p>
            <a:pPr algn="r"/>
            <a:r>
              <a:rPr lang="en-GB" sz="2400" b="1" dirty="0">
                <a:solidFill>
                  <a:schemeClr val="tx1"/>
                </a:solidFill>
              </a:rPr>
              <a:t>contact@cybok.org</a:t>
            </a:r>
          </a:p>
          <a:p>
            <a:pPr algn="r">
              <a:spcAft>
                <a:spcPts val="600"/>
              </a:spcAft>
            </a:pPr>
            <a:r>
              <a:rPr lang="en-GB" sz="2400" b="1" dirty="0">
                <a:solidFill>
                  <a:schemeClr val="tx1"/>
                </a:solidFill>
              </a:rPr>
              <a:t>www.cybok.org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584D6BD-FA39-2FDF-13C5-6792F0889DDF}"/>
              </a:ext>
            </a:extLst>
          </p:cNvPr>
          <p:cNvSpPr/>
          <p:nvPr/>
        </p:nvSpPr>
        <p:spPr>
          <a:xfrm>
            <a:off x="11381838" y="5808750"/>
            <a:ext cx="72225" cy="7965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00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C6F36-0A46-323D-686F-990C5999B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A1CC3-A3D8-EB1E-6296-87A9FE082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FC5FD11-AC67-8253-5828-DD4E76DF2CE3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ack and red logo&#10;&#10;Description automatically generated">
            <a:extLst>
              <a:ext uri="{FF2B5EF4-FFF2-40B4-BE49-F238E27FC236}">
                <a16:creationId xmlns:a16="http://schemas.microsoft.com/office/drawing/2014/main" id="{708D7E7F-705F-D0BE-831D-D99DCD4AE53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74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EA1C-154E-A012-C7C7-2BBCAAFE7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DA822-97C7-5EF2-8B9A-AE340F8F3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3CF61E-5873-D55A-4B27-E52D63EE8416}"/>
              </a:ext>
            </a:extLst>
          </p:cNvPr>
          <p:cNvSpPr/>
          <p:nvPr/>
        </p:nvSpPr>
        <p:spPr>
          <a:xfrm>
            <a:off x="697796" y="1705983"/>
            <a:ext cx="108320" cy="4406060"/>
          </a:xfrm>
          <a:prstGeom prst="rect">
            <a:avLst/>
          </a:prstGeom>
          <a:gradFill>
            <a:gsLst>
              <a:gs pos="0">
                <a:srgbClr val="E4F5FF"/>
              </a:gs>
              <a:gs pos="100000">
                <a:srgbClr val="C0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7" name="Picture 6" descr="A black and red logo&#10;&#10;Description automatically generated">
            <a:extLst>
              <a:ext uri="{FF2B5EF4-FFF2-40B4-BE49-F238E27FC236}">
                <a16:creationId xmlns:a16="http://schemas.microsoft.com/office/drawing/2014/main" id="{219D4AC7-0459-0588-496B-2E35BCF2E59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850" y="207559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813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66FE3-3C36-BFA2-4CBB-B2D1B993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71857-1066-789E-55DB-E3D5E38AD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8308F-79D9-BC56-448E-1F8C90ABC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531D9B-964A-7A86-B296-6117797E54A0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and red logo&#10;&#10;Description automatically generated">
            <a:extLst>
              <a:ext uri="{FF2B5EF4-FFF2-40B4-BE49-F238E27FC236}">
                <a16:creationId xmlns:a16="http://schemas.microsoft.com/office/drawing/2014/main" id="{F562D65F-E0C5-CE48-C576-14C2E0867BE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43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Whit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66FE3-3C36-BFA2-4CBB-B2D1B993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71857-1066-789E-55DB-E3D5E38AD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8308F-79D9-BC56-448E-1F8C90ABC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531D9B-964A-7A86-B296-6117797E54A0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and red logo&#10;&#10;Description automatically generated">
            <a:extLst>
              <a:ext uri="{FF2B5EF4-FFF2-40B4-BE49-F238E27FC236}">
                <a16:creationId xmlns:a16="http://schemas.microsoft.com/office/drawing/2014/main" id="{F562D65F-E0C5-CE48-C576-14C2E0867BE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6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604B6-0D1F-D6D1-B4A6-1F757EA80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A08584-F876-034D-6A2F-A9EA623AD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A897F-B419-8348-5D80-9AEAA8B29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BB995-79BB-C4F7-3770-E6C9C23377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822320-1615-1DC7-15B9-43F9305F5F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198070-C52F-4D1B-A000-5A31475C22A6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black and red logo&#10;&#10;Description automatically generated">
            <a:extLst>
              <a:ext uri="{FF2B5EF4-FFF2-40B4-BE49-F238E27FC236}">
                <a16:creationId xmlns:a16="http://schemas.microsoft.com/office/drawing/2014/main" id="{8B9626A3-BA04-456E-30B5-362C388092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58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13399-0AB7-BFD9-98F3-596DDDFFC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3FB800B-1ACF-48B6-5462-17192ABE516C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black and red logo&#10;&#10;Description automatically generated">
            <a:extLst>
              <a:ext uri="{FF2B5EF4-FFF2-40B4-BE49-F238E27FC236}">
                <a16:creationId xmlns:a16="http://schemas.microsoft.com/office/drawing/2014/main" id="{3174E04D-1868-2A7F-6EC4-7970675D82D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36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A36ECD-0EC4-9C1C-F09C-5E489DDF0AA3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black and red logo&#10;&#10;Description automatically generated">
            <a:extLst>
              <a:ext uri="{FF2B5EF4-FFF2-40B4-BE49-F238E27FC236}">
                <a16:creationId xmlns:a16="http://schemas.microsoft.com/office/drawing/2014/main" id="{CA8BEA64-3DD3-A061-9188-79C7E3FE12D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91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51F9-0F2B-6456-AF5C-BDF32526B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02179-90C0-D497-5D2A-05961C082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0E44CA-8261-27FB-B503-C94C71799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9AF421-9425-40BE-EC1C-0BCE72602FBD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and red logo&#10;&#10;Description automatically generated">
            <a:extLst>
              <a:ext uri="{FF2B5EF4-FFF2-40B4-BE49-F238E27FC236}">
                <a16:creationId xmlns:a16="http://schemas.microsoft.com/office/drawing/2014/main" id="{DAD4A6DD-334D-3B5F-2C3D-7D7BAC4450C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7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C66BB8-C494-E393-7FCC-8ADD1AB9F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BF9CE-30F0-305E-8264-3F5C0B465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42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ybersig.iiba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0F75E-4494-84E4-B9AD-34A540D27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46626"/>
            <a:ext cx="8338458" cy="2151945"/>
          </a:xfrm>
        </p:spPr>
        <p:txBody>
          <a:bodyPr anchor="ctr">
            <a:noAutofit/>
          </a:bodyPr>
          <a:lstStyle/>
          <a:p>
            <a:r>
              <a:rPr lang="en-GB" sz="3800" dirty="0">
                <a:latin typeface="Roboto"/>
                <a:ea typeface="Roboto"/>
                <a:cs typeface="Roboto"/>
              </a:rPr>
              <a:t>Case Studies in Cybersecurity for Business Analysts and </a:t>
            </a:r>
            <a:br>
              <a:rPr lang="en-GB" sz="3800" dirty="0">
                <a:latin typeface="Roboto"/>
                <a:ea typeface="Roboto"/>
                <a:cs typeface="Roboto"/>
              </a:rPr>
            </a:br>
            <a:r>
              <a:rPr lang="en-GB" sz="3800" dirty="0">
                <a:latin typeface="Roboto"/>
                <a:ea typeface="Roboto"/>
                <a:cs typeface="Roboto"/>
              </a:rPr>
              <a:t>Change Professionals: </a:t>
            </a:r>
            <a:br>
              <a:rPr lang="en-GB" sz="3800" dirty="0">
                <a:latin typeface="Roboto"/>
                <a:ea typeface="Roboto"/>
                <a:cs typeface="Roboto"/>
              </a:rPr>
            </a:br>
            <a:r>
              <a:rPr lang="en-GB" sz="3800" dirty="0">
                <a:latin typeface="Roboto"/>
                <a:ea typeface="Roboto"/>
                <a:cs typeface="Roboto"/>
              </a:rPr>
              <a:t>Applying the CyBOK in Practice</a:t>
            </a:r>
            <a:endParaRPr lang="hu-HU" sz="3800" dirty="0">
              <a:cs typeface="Roboto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8D0EE-9322-62A4-6172-DF256989B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4953000"/>
            <a:ext cx="7916779" cy="107281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sz="1800" dirty="0">
                <a:latin typeface="Roboto"/>
                <a:ea typeface="Roboto"/>
                <a:cs typeface="Roboto"/>
              </a:rPr>
              <a:t>Mark Cross,</a:t>
            </a:r>
          </a:p>
          <a:p>
            <a:r>
              <a:rPr lang="en-GB" sz="1800" dirty="0">
                <a:latin typeface="Roboto"/>
                <a:ea typeface="Roboto"/>
                <a:cs typeface="Roboto"/>
              </a:rPr>
              <a:t>Chair (EMEA) of IIBA Special Interest Group for Cybersecurity</a:t>
            </a:r>
          </a:p>
          <a:p>
            <a:r>
              <a:rPr lang="en-GB" sz="1800" dirty="0">
                <a:latin typeface="Roboto"/>
                <a:ea typeface="Roboto"/>
                <a:cs typeface="Roboto"/>
              </a:rPr>
              <a:t>Founder, Principal Consultant of Envista Consulting Ltd.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22578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B309C-44FA-C05B-04AF-282F4F552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567085A-839E-0653-285E-5327FCC27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cs typeface="Roboto" panose="02000000000000000000" pitchFamily="2" charset="0"/>
              </a:rPr>
              <a:t>Case Study: </a:t>
            </a:r>
            <a:r>
              <a:rPr lang="en-GB" dirty="0"/>
              <a:t>Making Cyber Risk Accessible</a:t>
            </a:r>
            <a:br>
              <a:rPr lang="en-GB" dirty="0"/>
            </a:br>
            <a:r>
              <a:rPr lang="en-GB" sz="2800" dirty="0">
                <a:cs typeface="Roboto" panose="02000000000000000000" pitchFamily="2" charset="0"/>
              </a:rPr>
              <a:t>Corporate Board (Finance Sector):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23ADE-3AF0-524E-41C6-39CFC5766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GB" sz="1600" dirty="0"/>
              <a:t>Senior leaders were struggling to interpret complex cybersecurity reports. Technical metrics and jargon made it unclear how risks affected customers or operations.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A business analyst partnered with the cyber team to translate the NIST Framework into business language and designed a dashboard showing risks in terms of customer impact and operational disruption.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The board could now grasp the organisation’s cyber posture instantly, enabling faster, evidence-based decisions. The dashboard became the reference point for quarterly updates and future investment.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1600" b="1" dirty="0"/>
              <a:t>Benefit to Change Practitioners: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CyBOK knowledge helps practitioners convert technical frameworks into accessible insights, improving executive understanding, decision quality, and alignment between cybersecurity and organisational strategy.</a:t>
            </a:r>
          </a:p>
        </p:txBody>
      </p:sp>
    </p:spTree>
    <p:extLst>
      <p:ext uri="{BB962C8B-B14F-4D97-AF65-F5344CB8AC3E}">
        <p14:creationId xmlns:p14="http://schemas.microsoft.com/office/powerpoint/2010/main" val="877378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9E6AF-DC00-35B3-5F2F-08E61E322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338597E-87DF-C8C9-09E0-798CB57E8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cs typeface="Roboto" panose="02000000000000000000" pitchFamily="2" charset="0"/>
              </a:rPr>
              <a:t>Case Study: The Frozen Payroll</a:t>
            </a:r>
            <a:br>
              <a:rPr lang="en-GB" dirty="0"/>
            </a:br>
            <a:r>
              <a:rPr lang="en-GB" sz="2800" dirty="0">
                <a:cs typeface="Roboto" panose="02000000000000000000" pitchFamily="2" charset="0"/>
              </a:rPr>
              <a:t>Retail /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8F055-3F72-1371-86D5-EF77520E8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GB" sz="1600" dirty="0"/>
              <a:t>A ransomware attack froze payroll systems across a national retailer. 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Because a business analyst had already mapped payroll dependencies during a risk workshop and ensured offsite backups were included in the continuity plan, payroll ran without disruption. 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Their documentation helped isolate the infected node quickly, restoring operations within hours.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1600" b="1" dirty="0"/>
              <a:t>Benefit to Change Practitioners: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Applying CyBOK concepts around risk management and resilience planning enables practitioners to anticipate critical dependencies, build recovery options into design, and maintain continuity even during cyber incidents. 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It highlights the BA’s role in embedding preventative strategies, instead of relying on reactive strategies.</a:t>
            </a:r>
          </a:p>
        </p:txBody>
      </p:sp>
    </p:spTree>
    <p:extLst>
      <p:ext uri="{BB962C8B-B14F-4D97-AF65-F5344CB8AC3E}">
        <p14:creationId xmlns:p14="http://schemas.microsoft.com/office/powerpoint/2010/main" val="1937427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AA5EB-ACE0-BCA0-D84C-01983E8A6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D6DD7BB-6887-4551-EE8F-52FF66D13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cs typeface="Roboto" panose="02000000000000000000" pitchFamily="2" charset="0"/>
              </a:rPr>
              <a:t>Case Study: </a:t>
            </a:r>
            <a:r>
              <a:rPr lang="en-GB" dirty="0"/>
              <a:t>Making Cyber Risk Accessible</a:t>
            </a:r>
            <a:br>
              <a:rPr lang="en-GB" dirty="0"/>
            </a:br>
            <a:r>
              <a:rPr lang="en-GB" sz="2800" dirty="0">
                <a:cs typeface="Roboto" panose="02000000000000000000" pitchFamily="2" charset="0"/>
              </a:rPr>
              <a:t>Healthcare (Non-Profit):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4A706-B202-DBF0-00E7-E699FBB6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GB" sz="1600" dirty="0"/>
              <a:t>A U.S. health centre needed a new cloud platform for patient management, requiring compliance with strict privacy and security standards. 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The business analyst embedded cybersecurity and privacy requirements in the vendor selection process, ensuring the chosen platform met user needs and HIPAA-equivalent obligations.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1600" b="1" dirty="0"/>
              <a:t>Benefit to Change Practitioners: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CyBOK helps practitioners incorporate risk management, privacy, and regulatory awareness into procurement and vendor governance. </a:t>
            </a:r>
          </a:p>
          <a:p>
            <a:pPr>
              <a:lnSpc>
                <a:spcPct val="170000"/>
              </a:lnSpc>
            </a:pPr>
            <a:r>
              <a:rPr lang="en-GB" sz="1600" dirty="0"/>
              <a:t>It shows how structured cyber literacy supports compliant, secure technology decisions in highly regulated sectors.</a:t>
            </a:r>
          </a:p>
        </p:txBody>
      </p:sp>
    </p:spTree>
    <p:extLst>
      <p:ext uri="{BB962C8B-B14F-4D97-AF65-F5344CB8AC3E}">
        <p14:creationId xmlns:p14="http://schemas.microsoft.com/office/powerpoint/2010/main" val="2617931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E7E42-1E11-E909-70EB-7A6B56103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BBE4D9-476A-4A28-2F1C-19A066AB7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942" y="332015"/>
            <a:ext cx="8426116" cy="2489642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Roboto"/>
                <a:ea typeface="Roboto"/>
                <a:cs typeface="Roboto"/>
              </a:rPr>
              <a:t>Case Studies in Cybersecurity for Business Analysts and </a:t>
            </a:r>
            <a:br>
              <a:rPr lang="en-GB" dirty="0">
                <a:latin typeface="Roboto"/>
                <a:ea typeface="Roboto"/>
                <a:cs typeface="Roboto"/>
              </a:rPr>
            </a:br>
            <a:r>
              <a:rPr lang="en-GB" dirty="0">
                <a:latin typeface="Roboto"/>
                <a:ea typeface="Roboto"/>
                <a:cs typeface="Roboto"/>
              </a:rPr>
              <a:t>Change Professionals: </a:t>
            </a:r>
            <a:br>
              <a:rPr lang="en-GB" dirty="0">
                <a:latin typeface="Roboto"/>
                <a:ea typeface="Roboto"/>
                <a:cs typeface="Roboto"/>
              </a:rPr>
            </a:br>
            <a:r>
              <a:rPr lang="en-GB" dirty="0">
                <a:latin typeface="Roboto"/>
                <a:ea typeface="Roboto"/>
                <a:cs typeface="Roboto"/>
              </a:rPr>
              <a:t>Applying the CyBOK in Practice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149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E16483-86A7-DC1C-DD15-06B5A5FC9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About the Presenter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D9BF693-53C4-52D3-8B94-40E3DC68C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2974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Mark Cross</a:t>
            </a:r>
          </a:p>
          <a:p>
            <a:r>
              <a:rPr lang="en-GB" sz="2000" b="1" dirty="0"/>
              <a:t>Founder and Principal Consultant at Envista Consulting</a:t>
            </a:r>
            <a:endParaRPr lang="en-GB" sz="2000" dirty="0"/>
          </a:p>
          <a:p>
            <a:r>
              <a:rPr lang="en-GB" sz="2000" dirty="0"/>
              <a:t>Cybersecurity-focused </a:t>
            </a:r>
            <a:r>
              <a:rPr lang="en-GB" sz="2000" b="1" dirty="0"/>
              <a:t>Business Analysis and Change</a:t>
            </a:r>
            <a:r>
              <a:rPr lang="en-GB" sz="2000" dirty="0"/>
              <a:t> specialist.</a:t>
            </a:r>
          </a:p>
          <a:p>
            <a:r>
              <a:rPr lang="en-GB" sz="2000" dirty="0"/>
              <a:t>Developer of the </a:t>
            </a:r>
            <a:r>
              <a:rPr lang="en-GB" sz="2000" i="1" dirty="0"/>
              <a:t>Three Steps Left™</a:t>
            </a:r>
            <a:r>
              <a:rPr lang="en-GB" sz="2000" dirty="0"/>
              <a:t> framework for secure transformation.</a:t>
            </a:r>
          </a:p>
          <a:p>
            <a:r>
              <a:rPr lang="en-GB" sz="2000" b="1" dirty="0"/>
              <a:t>Founding Chair, IIBA CyberSIG</a:t>
            </a:r>
            <a:r>
              <a:rPr lang="en-GB" sz="2000" dirty="0"/>
              <a:t>, connecting cybersecurity and business analysis professionals worldwide.</a:t>
            </a:r>
          </a:p>
          <a:p>
            <a:r>
              <a:rPr lang="en-GB" sz="2000" dirty="0"/>
              <a:t>Frequent </a:t>
            </a:r>
            <a:r>
              <a:rPr lang="en-GB" sz="2000" b="1" dirty="0"/>
              <a:t>conference speaker and trainer</a:t>
            </a:r>
            <a:r>
              <a:rPr lang="en-GB" sz="2000" dirty="0"/>
              <a:t> across Europe, Asia-Pacific, and North America.</a:t>
            </a:r>
          </a:p>
          <a:p>
            <a:r>
              <a:rPr lang="en-GB" sz="2000" dirty="0"/>
              <a:t>Professional Member of </a:t>
            </a:r>
            <a:r>
              <a:rPr lang="en-GB" sz="2000" b="1" dirty="0"/>
              <a:t>CIISec, BCS, ISC², and IIBA</a:t>
            </a:r>
            <a:r>
              <a:rPr lang="en-GB" sz="2000" dirty="0"/>
              <a:t>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9954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E1DF1-0070-955D-84B0-98E196E55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5E2B13F-A561-17EA-0CAF-6A09384B1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CyBOK and Change: Part 1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E7C5466-1C44-1499-C8D9-CC0653DB5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2974"/>
            <a:ext cx="10515600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/>
              <a:t>“An Investigation into Applications for CyBOK within the International Business Analysis Community” (2024 – 25)</a:t>
            </a:r>
          </a:p>
          <a:p>
            <a:r>
              <a:rPr lang="en-GB" sz="2000" dirty="0"/>
              <a:t>Conducted 20 semi-structured interviews across finance, telecoms, academia, government, and cybersecurity sectors in the UK, USA, Australia, UAE, and New Zealand.</a:t>
            </a:r>
          </a:p>
          <a:p>
            <a:r>
              <a:rPr lang="en-GB" sz="2000" dirty="0"/>
              <a:t>Explored how business analysts and change professionals engage with cybersecurity and with the CyBOK framework.</a:t>
            </a:r>
          </a:p>
          <a:p>
            <a:r>
              <a:rPr lang="en-GB" sz="2000" dirty="0"/>
              <a:t>Found low awareness of CyBOK beyond the security community and barriers to engagement due to its technical depth.</a:t>
            </a:r>
          </a:p>
          <a:p>
            <a:r>
              <a:rPr lang="en-GB" sz="2000" dirty="0"/>
              <a:t>Identified that cybersecurity is often a late-stage concern in projects, increasing risk and cost.</a:t>
            </a:r>
          </a:p>
          <a:p>
            <a:r>
              <a:rPr lang="en-GB" sz="2000" dirty="0"/>
              <a:t>Highlighted a strong demand for practical, role-specific and scenario-based guidance, including real-world case studies to show how CyBOK applies in business change contexts.</a:t>
            </a:r>
          </a:p>
        </p:txBody>
      </p:sp>
    </p:spTree>
    <p:extLst>
      <p:ext uri="{BB962C8B-B14F-4D97-AF65-F5344CB8AC3E}">
        <p14:creationId xmlns:p14="http://schemas.microsoft.com/office/powerpoint/2010/main" val="123608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AFBFC-8BAE-3E55-FB51-887BBA18B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EC613B2-5546-5841-480A-A3AC8B1A1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CyBOK and Change: Part 2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27C0930-71F2-9F85-7252-B6E28A3E4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2974"/>
            <a:ext cx="10515600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/>
              <a:t>“Case Studies in Cybersecurity for Business Analysts and Change Professionals: Applying the CyBOK in Practice” (2025)</a:t>
            </a:r>
          </a:p>
          <a:p>
            <a:pPr marL="0" indent="0">
              <a:buNone/>
            </a:pPr>
            <a:r>
              <a:rPr lang="en-GB" sz="2000" b="1" dirty="0"/>
              <a:t>Purpose: </a:t>
            </a:r>
          </a:p>
          <a:p>
            <a:pPr marL="0" indent="0">
              <a:buNone/>
            </a:pPr>
            <a:r>
              <a:rPr lang="en-GB" sz="2000" dirty="0"/>
              <a:t>Build on last year’s research by turning insights into real-world, practical case studies that show how change professionals are already applying CyBOK concepts in transformation work.</a:t>
            </a:r>
          </a:p>
          <a:p>
            <a:pPr marL="0" indent="0">
              <a:buNone/>
            </a:pPr>
            <a:r>
              <a:rPr lang="en-GB" sz="2000" b="1" dirty="0"/>
              <a:t>Deliverables:</a:t>
            </a:r>
          </a:p>
          <a:p>
            <a:r>
              <a:rPr lang="en-GB" sz="2000" dirty="0"/>
              <a:t>5–7 anonymised case studies drawn from government, academia, and regulated sectors (finance, telecoms, etc.).</a:t>
            </a:r>
          </a:p>
          <a:p>
            <a:r>
              <a:rPr lang="en-GB" sz="2000" dirty="0"/>
              <a:t>A visual summary guide for non-technical audiences.</a:t>
            </a:r>
          </a:p>
          <a:p>
            <a:r>
              <a:rPr lang="en-GB" sz="2000" dirty="0"/>
              <a:t>A thought-leadership article published via the IIBA Cyber SIG and LinkedIn.</a:t>
            </a:r>
          </a:p>
          <a:p>
            <a:r>
              <a:rPr lang="en-GB" sz="2000" dirty="0"/>
              <a:t>A presentation and webinar pack to support reuse by SIG volunteers worldwide.</a:t>
            </a:r>
          </a:p>
        </p:txBody>
      </p:sp>
    </p:spTree>
    <p:extLst>
      <p:ext uri="{BB962C8B-B14F-4D97-AF65-F5344CB8AC3E}">
        <p14:creationId xmlns:p14="http://schemas.microsoft.com/office/powerpoint/2010/main" val="46991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A7517-855F-6DDE-A485-519BD4536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0782233-235F-247B-8081-10DF2A466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Events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F0B9F-65A3-7522-E5BE-2DF5D3A1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266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err="1"/>
              <a:t>Infosecurity</a:t>
            </a:r>
            <a:r>
              <a:rPr lang="en-GB" sz="2000" b="1" dirty="0"/>
              <a:t> Europe 				</a:t>
            </a:r>
            <a:r>
              <a:rPr lang="en-GB" sz="2000" dirty="0"/>
              <a:t>– London (2–4 June 2025)</a:t>
            </a:r>
          </a:p>
          <a:p>
            <a:pPr>
              <a:lnSpc>
                <a:spcPct val="150000"/>
              </a:lnSpc>
            </a:pPr>
            <a:r>
              <a:rPr lang="en-GB" sz="2000" b="1" dirty="0"/>
              <a:t>IRM Change &amp; Transformation Conference	</a:t>
            </a:r>
            <a:r>
              <a:rPr lang="en-GB" sz="2000" dirty="0"/>
              <a:t>– London (16–19 June 2025)</a:t>
            </a:r>
          </a:p>
          <a:p>
            <a:pPr>
              <a:lnSpc>
                <a:spcPct val="150000"/>
              </a:lnSpc>
            </a:pPr>
            <a:r>
              <a:rPr lang="en-GB" sz="2000" b="1" dirty="0"/>
              <a:t>Business Analysis Europe Conference		</a:t>
            </a:r>
            <a:r>
              <a:rPr lang="en-GB" sz="2000" dirty="0"/>
              <a:t>– London (15–17 September 2025)</a:t>
            </a:r>
          </a:p>
          <a:p>
            <a:pPr>
              <a:lnSpc>
                <a:spcPct val="150000"/>
              </a:lnSpc>
            </a:pPr>
            <a:r>
              <a:rPr lang="en-GB" sz="2000" b="1" dirty="0"/>
              <a:t>AISA Cybersecurity Conference		</a:t>
            </a:r>
            <a:r>
              <a:rPr lang="en-GB" sz="2000" dirty="0"/>
              <a:t>– Melbourne (15–17 October 2025)</a:t>
            </a:r>
          </a:p>
          <a:p>
            <a:pPr>
              <a:lnSpc>
                <a:spcPct val="150000"/>
              </a:lnSpc>
            </a:pPr>
            <a:r>
              <a:rPr lang="en-GB" sz="2000" b="1" dirty="0"/>
              <a:t>Festival of Business Analysis			</a:t>
            </a:r>
            <a:r>
              <a:rPr lang="en-GB" sz="2000" dirty="0"/>
              <a:t>– Melbourne (20–24 October 2025)</a:t>
            </a:r>
          </a:p>
        </p:txBody>
      </p:sp>
    </p:spTree>
    <p:extLst>
      <p:ext uri="{BB962C8B-B14F-4D97-AF65-F5344CB8AC3E}">
        <p14:creationId xmlns:p14="http://schemas.microsoft.com/office/powerpoint/2010/main" val="1271435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68700-82F6-03C2-5314-891BFB2F7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CF99053-FEA3-D2ED-21C6-56AFC008A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About the IIBA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9ED3E-8262-8E56-DAE1-E98831562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748"/>
            <a:ext cx="10515600" cy="4351338"/>
          </a:xfrm>
        </p:spPr>
        <p:txBody>
          <a:bodyPr>
            <a:noAutofit/>
          </a:bodyPr>
          <a:lstStyle/>
          <a:p>
            <a:r>
              <a:rPr lang="en-GB" sz="2000" dirty="0"/>
              <a:t>Founded in 2003, the </a:t>
            </a:r>
            <a:r>
              <a:rPr lang="en-GB" sz="2000" b="1" dirty="0"/>
              <a:t>International Institute of Business Analysis</a:t>
            </a:r>
            <a:r>
              <a:rPr lang="en-GB" sz="2000" dirty="0"/>
              <a:t> (IIBA) is the world’s leading professional association for business analysis, representing over 30,000 members and more than 100 chapters globally.</a:t>
            </a:r>
          </a:p>
          <a:p>
            <a:r>
              <a:rPr lang="en-GB" sz="2000" dirty="0"/>
              <a:t>Its mission is to advance the practice of business analysis through standards, certification, education, and community collaboration.</a:t>
            </a:r>
          </a:p>
          <a:p>
            <a:r>
              <a:rPr lang="en-GB" sz="2000" dirty="0"/>
              <a:t>The IIBA represents practitioners in roles such as business analysts, process engineers, service designers, product owners, and other related change professions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2000" dirty="0"/>
              <a:t>The </a:t>
            </a:r>
            <a:r>
              <a:rPr lang="en-GB" sz="2000" b="1" dirty="0"/>
              <a:t>IIBA’s Global Special Interest Group for Cybersecurity</a:t>
            </a:r>
            <a:r>
              <a:rPr lang="en-GB" sz="2000" dirty="0"/>
              <a:t> (CyberSIG)</a:t>
            </a:r>
          </a:p>
          <a:p>
            <a:r>
              <a:rPr lang="en-GB" sz="2000" dirty="0"/>
              <a:t>Established in 2025, the CyberSIG brings together business analysis and cybersecurity professionals to share best practice, research, and tools for secure digital transformation.</a:t>
            </a:r>
          </a:p>
          <a:p>
            <a:r>
              <a:rPr lang="en-GB" sz="2000" dirty="0"/>
              <a:t>Operates globally with regional Chairs for the Americas, EMEA, and APAC.</a:t>
            </a:r>
          </a:p>
          <a:p>
            <a:r>
              <a:rPr lang="en-GB" sz="2000" dirty="0"/>
              <a:t>Website: </a:t>
            </a:r>
            <a:r>
              <a:rPr lang="en-GB" sz="2000" b="1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https://cybersig.iiba.org</a:t>
            </a:r>
            <a:endParaRPr lang="en-GB" sz="2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2561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3D19A-A244-A425-D54C-D953BBEA6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BCD59A-B34A-FDB1-83D7-109BB4B4D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BA Cyber Stories Initiative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89D8A-6F1D-0023-60C3-30372C241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748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/>
              <a:t>Purpose</a:t>
            </a:r>
          </a:p>
          <a:p>
            <a:r>
              <a:rPr lang="en-GB" sz="2000" dirty="0"/>
              <a:t>A community-driven initiative to collect real-world examples of how business analysts and change professionals engage with cybersecurity in practice.</a:t>
            </a:r>
          </a:p>
          <a:p>
            <a:pPr marL="0" indent="0">
              <a:buNone/>
            </a:pPr>
            <a:r>
              <a:rPr lang="en-GB" sz="2000" b="1" dirty="0"/>
              <a:t>Approach</a:t>
            </a:r>
          </a:p>
          <a:p>
            <a:r>
              <a:rPr lang="en-GB" sz="2000" dirty="0"/>
              <a:t>Crowdsourced from the global IIBA community.</a:t>
            </a:r>
          </a:p>
          <a:p>
            <a:r>
              <a:rPr lang="en-GB" sz="2000" dirty="0"/>
              <a:t>Contributors shared short accounts of security-related experiences.</a:t>
            </a:r>
          </a:p>
          <a:p>
            <a:r>
              <a:rPr lang="en-GB" sz="2000" dirty="0"/>
              <a:t>Authors of selected stories were invited to 30-minute interviews for deeper exploration and inclusion in this CyBOK project.</a:t>
            </a:r>
          </a:p>
          <a:p>
            <a:pPr marL="0" indent="0">
              <a:buNone/>
            </a:pPr>
            <a:r>
              <a:rPr lang="en-GB" sz="2000" b="1" dirty="0"/>
              <a:t>Outcomes</a:t>
            </a:r>
          </a:p>
          <a:p>
            <a:r>
              <a:rPr lang="en-GB" sz="2000" dirty="0"/>
              <a:t>Created a pipeline of authentic case studies from multiple regions and sectors.</a:t>
            </a:r>
          </a:p>
          <a:p>
            <a:r>
              <a:rPr lang="en-GB" sz="2000" dirty="0"/>
              <a:t>Strengthened links between business analysis and cybersecurity communities.</a:t>
            </a:r>
          </a:p>
          <a:p>
            <a:r>
              <a:rPr lang="en-GB" sz="2000" dirty="0"/>
              <a:t>Informed the case study report and visual guide now in development.</a:t>
            </a:r>
          </a:p>
        </p:txBody>
      </p:sp>
    </p:spTree>
    <p:extLst>
      <p:ext uri="{BB962C8B-B14F-4D97-AF65-F5344CB8AC3E}">
        <p14:creationId xmlns:p14="http://schemas.microsoft.com/office/powerpoint/2010/main" val="403746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B13F6-D73F-735E-D349-697E79A29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54BF4B1-916D-4393-123F-6BA3D824D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Interviews Conducted So Far…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A6FC2F1-0AE3-80DA-859E-85D387D31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96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Participants have included professionals ranging from business analysts and project managers to security architects and the head of a Business Information Security Officer (BISO) function.</a:t>
            </a:r>
          </a:p>
          <a:p>
            <a:r>
              <a:rPr lang="en-GB" sz="2000" dirty="0"/>
              <a:t>Geographic coverage includes America, New Zealand, Australia, the United Kingdom, and Denmark, ensuring a broad international perspective on CyBOK in practice.</a:t>
            </a:r>
          </a:p>
          <a:p>
            <a:r>
              <a:rPr lang="en-GB" sz="2000" dirty="0"/>
              <a:t>Industries represented include government, telecommunications, banking, financial services, retail, </a:t>
            </a:r>
            <a:r>
              <a:rPr lang="en-GB" sz="2000" dirty="0" err="1"/>
              <a:t>medtech</a:t>
            </a:r>
            <a:r>
              <a:rPr lang="en-GB" sz="2000" dirty="0"/>
              <a:t>, software development and consulting practices.</a:t>
            </a:r>
          </a:p>
          <a:p>
            <a:pPr marL="0" indent="0">
              <a:buNone/>
            </a:pPr>
            <a:r>
              <a:rPr lang="en-GB" sz="2000" b="1" dirty="0"/>
              <a:t>Current Situation</a:t>
            </a:r>
          </a:p>
          <a:p>
            <a:r>
              <a:rPr lang="en-GB" sz="2000" dirty="0"/>
              <a:t>The final list of five to seven case studies has not yet been finalised, as new contributors are still coming forward.</a:t>
            </a:r>
          </a:p>
          <a:p>
            <a:r>
              <a:rPr lang="en-GB" sz="2000" dirty="0"/>
              <a:t>Approximately ten additional days have been allowed for interviews to conclude.</a:t>
            </a:r>
          </a:p>
          <a:p>
            <a:r>
              <a:rPr lang="en-GB" sz="2000" dirty="0"/>
              <a:t>Several case studies are already drafted, though final wording is still pending agreement with a small number of participants.</a:t>
            </a:r>
          </a:p>
        </p:txBody>
      </p:sp>
    </p:spTree>
    <p:extLst>
      <p:ext uri="{BB962C8B-B14F-4D97-AF65-F5344CB8AC3E}">
        <p14:creationId xmlns:p14="http://schemas.microsoft.com/office/powerpoint/2010/main" val="3767203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AB5E2-5C2C-D045-0FA8-446B9310E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0B41B14-EAE3-0789-EB89-1C91603BA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Roboto" panose="02000000000000000000" pitchFamily="2" charset="0"/>
              </a:rPr>
              <a:t>Example Case Studies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20C0A70-A76A-580F-743F-3E733E5FC2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457861"/>
              </p:ext>
            </p:extLst>
          </p:nvPr>
        </p:nvGraphicFramePr>
        <p:xfrm>
          <a:off x="838200" y="1454195"/>
          <a:ext cx="10515597" cy="412061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24740">
                  <a:extLst>
                    <a:ext uri="{9D8B030D-6E8A-4147-A177-3AD203B41FA5}">
                      <a16:colId xmlns:a16="http://schemas.microsoft.com/office/drawing/2014/main" val="424681538"/>
                    </a:ext>
                  </a:extLst>
                </a:gridCol>
                <a:gridCol w="4386943">
                  <a:extLst>
                    <a:ext uri="{9D8B030D-6E8A-4147-A177-3AD203B41FA5}">
                      <a16:colId xmlns:a16="http://schemas.microsoft.com/office/drawing/2014/main" val="2661603210"/>
                    </a:ext>
                  </a:extLst>
                </a:gridCol>
                <a:gridCol w="4103914">
                  <a:extLst>
                    <a:ext uri="{9D8B030D-6E8A-4147-A177-3AD203B41FA5}">
                      <a16:colId xmlns:a16="http://schemas.microsoft.com/office/drawing/2014/main" val="1452155375"/>
                    </a:ext>
                  </a:extLst>
                </a:gridCol>
              </a:tblGrid>
              <a:tr h="419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</a:rPr>
                        <a:t>Organisation Type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kern="100">
                          <a:effectLst/>
                        </a:rPr>
                        <a:t>Situation (Brief Description)</a:t>
                      </a:r>
                      <a:endParaRPr lang="en-GB" sz="140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kern="100">
                          <a:effectLst/>
                        </a:rPr>
                        <a:t>High-Level Benefits of Applying CyBOK</a:t>
                      </a:r>
                      <a:endParaRPr lang="en-GB" sz="140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53263518"/>
                  </a:ext>
                </a:extLst>
              </a:tr>
              <a:tr h="678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</a:rPr>
                        <a:t>Corporate Board (Finance)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 dirty="0">
                          <a:effectLst/>
                        </a:rPr>
                        <a:t>Board unable to grasp cyber posture; BA translated NIST into business language and built a dashboard linking risk to customer impact.</a:t>
                      </a:r>
                      <a:endParaRPr lang="en-GB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>
                          <a:effectLst/>
                        </a:rPr>
                        <a:t>Improves executive understanding through Risk Mgmt &amp; Governance and Communication of Cyber Risk; enables informed decision-making and programme funding.</a:t>
                      </a:r>
                      <a:endParaRPr lang="en-GB" sz="1400" b="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4283145"/>
                  </a:ext>
                </a:extLst>
              </a:tr>
              <a:tr h="678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</a:rPr>
                        <a:t>Retail / Operations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 dirty="0">
                          <a:effectLst/>
                        </a:rPr>
                        <a:t>Ransomware froze payroll; BA’s mapped dependencies and offsite backups kept payroll running.</a:t>
                      </a:r>
                      <a:endParaRPr lang="en-GB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>
                          <a:effectLst/>
                        </a:rPr>
                        <a:t>Embeds Business Continuity &amp; Resilience principles; reinforces preventive planning and rapid recovery aligned to Incident Response domains.</a:t>
                      </a:r>
                      <a:endParaRPr lang="en-GB" sz="1400" b="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54051133"/>
                  </a:ext>
                </a:extLst>
              </a:tr>
              <a:tr h="678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kern="100">
                          <a:effectLst/>
                        </a:rPr>
                        <a:t>Technology / Product Team</a:t>
                      </a:r>
                      <a:endParaRPr lang="en-GB" sz="140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>
                          <a:effectLst/>
                        </a:rPr>
                        <a:t>Chatbot trained on live data with PII; Privacy SME restructured dataset pre-launch.</a:t>
                      </a:r>
                      <a:endParaRPr lang="en-GB" sz="1400" b="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>
                          <a:effectLst/>
                        </a:rPr>
                        <a:t>Demonstrates Privacy-by-Design and Data Governance in AI; prevents breaches and builds trust between tech, legal, and compliance.</a:t>
                      </a:r>
                      <a:endParaRPr lang="en-GB" sz="1400" b="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4018228"/>
                  </a:ext>
                </a:extLst>
              </a:tr>
              <a:tr h="678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kern="100">
                          <a:effectLst/>
                        </a:rPr>
                        <a:t>Enterprise Cyber Dept.</a:t>
                      </a:r>
                      <a:endParaRPr lang="en-GB" sz="140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>
                          <a:effectLst/>
                        </a:rPr>
                        <a:t>Implemented continuous improvement and rapid risk assessment (RRA) frameworks to benchmark system performance.</a:t>
                      </a:r>
                      <a:endParaRPr lang="en-GB" sz="1400" b="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>
                          <a:effectLst/>
                        </a:rPr>
                        <a:t>Promotes Continuous Improvement, Risk Governance, and Secure SDLC integration; aligns security with agile delivery and measurable KPIs.</a:t>
                      </a:r>
                      <a:endParaRPr lang="en-GB" sz="1400" b="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77101056"/>
                  </a:ext>
                </a:extLst>
              </a:tr>
              <a:tr h="678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kern="100">
                          <a:effectLst/>
                        </a:rPr>
                        <a:t>Healthcare (Non-Profit)</a:t>
                      </a:r>
                      <a:endParaRPr lang="en-GB" sz="140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>
                          <a:effectLst/>
                        </a:rPr>
                        <a:t>BA led vendor selection for new cloud platform ensuring HIPAA-equivalent compliance and secure integrations.</a:t>
                      </a:r>
                      <a:endParaRPr lang="en-GB" sz="1400" b="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kern="100" dirty="0">
                          <a:effectLst/>
                        </a:rPr>
                        <a:t>Applies Risk </a:t>
                      </a:r>
                      <a:r>
                        <a:rPr lang="en-GB" sz="1400" b="0" kern="100" dirty="0" err="1">
                          <a:effectLst/>
                        </a:rPr>
                        <a:t>Mgmt</a:t>
                      </a:r>
                      <a:r>
                        <a:rPr lang="en-GB" sz="1400" b="0" kern="100" dirty="0">
                          <a:effectLst/>
                        </a:rPr>
                        <a:t> &amp; Governance, Privacy &amp; Online Rights, and Law &amp; Regulation; ensures secure procurement and regulatory adherence.</a:t>
                      </a:r>
                      <a:endParaRPr lang="en-GB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977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784410"/>
      </p:ext>
    </p:extLst>
  </p:cSld>
  <p:clrMapOvr>
    <a:masterClrMapping/>
  </p:clrMapOvr>
</p:sld>
</file>

<file path=ppt/theme/theme1.xml><?xml version="1.0" encoding="utf-8"?>
<a:theme xmlns:a="http://schemas.openxmlformats.org/drawingml/2006/main" name="CyBOK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yBOK Theme" id="{648E46CC-6678-4511-91BC-91F1064CB7F9}" vid="{ED07DEB4-FC57-4E5C-9CDF-F1E9BF9D4E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64f451-1067-43e3-82d4-fa1b993e5c2b">
      <Terms xmlns="http://schemas.microsoft.com/office/infopath/2007/PartnerControls"/>
    </lcf76f155ced4ddcb4097134ff3c332f>
    <TaxCatchAll xmlns="474b7b72-26dc-4176-bf95-1630521347d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B79CE87A46EC4195452B1267C83AA0" ma:contentTypeVersion="14" ma:contentTypeDescription="Create a new document." ma:contentTypeScope="" ma:versionID="6fcd0bbebffff8c9a504ee133ec2004a">
  <xsd:schema xmlns:xsd="http://www.w3.org/2001/XMLSchema" xmlns:xs="http://www.w3.org/2001/XMLSchema" xmlns:p="http://schemas.microsoft.com/office/2006/metadata/properties" xmlns:ns2="dd64f451-1067-43e3-82d4-fa1b993e5c2b" xmlns:ns3="474b7b72-26dc-4176-bf95-1630521347db" targetNamespace="http://schemas.microsoft.com/office/2006/metadata/properties" ma:root="true" ma:fieldsID="ba525f10c6f6cb980aa231a433135b89" ns2:_="" ns3:_="">
    <xsd:import namespace="dd64f451-1067-43e3-82d4-fa1b993e5c2b"/>
    <xsd:import namespace="474b7b72-26dc-4176-bf95-1630521347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64f451-1067-43e3-82d4-fa1b993e5c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d084387-097e-4aef-8f33-0dee7b0eb5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4b7b72-26dc-4176-bf95-1630521347d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3ae74fe-a57d-43e4-b830-e3120226fde3}" ma:internalName="TaxCatchAll" ma:showField="CatchAllData" ma:web="474b7b72-26dc-4176-bf95-1630521347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791BA6-D9DB-4F07-8E42-212ADCC875B3}">
  <ds:schemaRefs>
    <ds:schemaRef ds:uri="http://schemas.microsoft.com/office/2006/metadata/properties"/>
    <ds:schemaRef ds:uri="http://schemas.microsoft.com/office/infopath/2007/PartnerControls"/>
    <ds:schemaRef ds:uri="dd64f451-1067-43e3-82d4-fa1b993e5c2b"/>
    <ds:schemaRef ds:uri="474b7b72-26dc-4176-bf95-1630521347db"/>
  </ds:schemaRefs>
</ds:datastoreItem>
</file>

<file path=customXml/itemProps2.xml><?xml version="1.0" encoding="utf-8"?>
<ds:datastoreItem xmlns:ds="http://schemas.openxmlformats.org/officeDocument/2006/customXml" ds:itemID="{CFE60C3F-FC7B-4844-A9C1-C915F42C99B2}"/>
</file>

<file path=customXml/itemProps3.xml><?xml version="1.0" encoding="utf-8"?>
<ds:datastoreItem xmlns:ds="http://schemas.openxmlformats.org/officeDocument/2006/customXml" ds:itemID="{FACED9DB-3B73-417C-8F56-9CD8BF6D96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CyBOK Theme (1)</Template>
  <TotalTime>478</TotalTime>
  <Words>1391</Words>
  <Application>Microsoft Office PowerPoint</Application>
  <PresentationFormat>Widescreen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Roboto</vt:lpstr>
      <vt:lpstr>CyBOK Theme</vt:lpstr>
      <vt:lpstr>Case Studies in Cybersecurity for Business Analysts and  Change Professionals:  Applying the CyBOK in Practice</vt:lpstr>
      <vt:lpstr>About the Presenter</vt:lpstr>
      <vt:lpstr>CyBOK and Change: Part 1</vt:lpstr>
      <vt:lpstr>CyBOK and Change: Part 2</vt:lpstr>
      <vt:lpstr>Key Events</vt:lpstr>
      <vt:lpstr>About the IIBA</vt:lpstr>
      <vt:lpstr>The BA Cyber Stories Initiative</vt:lpstr>
      <vt:lpstr>Interviews Conducted So Far…</vt:lpstr>
      <vt:lpstr>Example Case Studies</vt:lpstr>
      <vt:lpstr>Case Study: Making Cyber Risk Accessible Corporate Board (Finance Sector): </vt:lpstr>
      <vt:lpstr>Case Study: The Frozen Payroll Retail / Operations</vt:lpstr>
      <vt:lpstr>Case Study: Making Cyber Risk Accessible Healthcare (Non-Profit): </vt:lpstr>
      <vt:lpstr>Case Studies in Cybersecurity for Business Analysts and  Change Professionals:  Applying the CyBOK in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Jones</dc:creator>
  <cp:lastModifiedBy>Mark Cross</cp:lastModifiedBy>
  <cp:revision>33</cp:revision>
  <dcterms:created xsi:type="dcterms:W3CDTF">2024-04-26T08:49:29Z</dcterms:created>
  <dcterms:modified xsi:type="dcterms:W3CDTF">2025-10-23T12:45:13Z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0x0101005DB79CE87A46EC4195452B1267C83AA0</vt:lpwstr>
  </property>
  <property fmtid="{D5CDD505-2E9C-101B-9397-08002B2CF9AE}" pid="3" name="Order">
    <vt:r8>985700</vt:r8>
  </property>
  <property fmtid="{D5CDD505-2E9C-101B-9397-08002B2CF9AE}" pid="4" name="TriggerFlowInfo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MediaServiceImageTags">
    <vt:lpwstr/>
  </property>
</Properties>
</file>