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8288000" cy="10287000"/>
  <p:notesSz cx="6858000" cy="9144000"/>
  <p:embeddedFontLst>
    <p:embeddedFont>
      <p:font typeface="Aptos" panose="020B0004020202020204" pitchFamily="34" charset="0"/>
      <p:regular r:id="rId19"/>
    </p:embeddedFont>
    <p:embeddedFont>
      <p:font typeface="Calibri" panose="020F0502020204030204" pitchFamily="34" charset="0"/>
      <p:regular r:id="rId20"/>
      <p:bold r:id="rId21"/>
      <p:italic r:id="rId22"/>
      <p:boldItalic r:id="rId23"/>
    </p:embeddedFont>
    <p:embeddedFont>
      <p:font typeface="Quicksand" charset="0"/>
      <p:regular r:id="rId24"/>
      <p:bold r:id="rId25"/>
    </p:embeddedFont>
    <p:embeddedFont>
      <p:font typeface="Quicksand Bold" charset="0"/>
      <p:regular r:id="rId26"/>
      <p:bold r:id="rId27"/>
      <p:italic r:id="rId28"/>
      <p:boldItalic r:id="rId29"/>
    </p:embeddedFont>
    <p:embeddedFont>
      <p:font typeface="Quicksand Medium" charset="0"/>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3D5980-D6E1-4C3F-9EED-D5AEEDB1D86C}" v="1" dt="2023-12-21T11:53:29.4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79320" autoAdjust="0"/>
  </p:normalViewPr>
  <p:slideViewPr>
    <p:cSldViewPr>
      <p:cViewPr varScale="1">
        <p:scale>
          <a:sx n="61" d="100"/>
          <a:sy n="61" d="100"/>
        </p:scale>
        <p:origin x="1314" y="7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 Jones" userId="7d43b03e-03a5-46e6-94d5-a3169053bb0d" providerId="ADAL" clId="{1B3D5980-D6E1-4C3F-9EED-D5AEEDB1D86C}"/>
    <pc:docChg chg="custSel modSld">
      <pc:chgData name="Helen Jones" userId="7d43b03e-03a5-46e6-94d5-a3169053bb0d" providerId="ADAL" clId="{1B3D5980-D6E1-4C3F-9EED-D5AEEDB1D86C}" dt="2023-12-21T11:53:29.413" v="29"/>
      <pc:docMkLst>
        <pc:docMk/>
      </pc:docMkLst>
      <pc:sldChg chg="addSp modSp">
        <pc:chgData name="Helen Jones" userId="7d43b03e-03a5-46e6-94d5-a3169053bb0d" providerId="ADAL" clId="{1B3D5980-D6E1-4C3F-9EED-D5AEEDB1D86C}" dt="2023-12-21T11:53:29.413" v="29"/>
        <pc:sldMkLst>
          <pc:docMk/>
          <pc:sldMk cId="0" sldId="256"/>
        </pc:sldMkLst>
        <pc:spChg chg="add mod">
          <ac:chgData name="Helen Jones" userId="7d43b03e-03a5-46e6-94d5-a3169053bb0d" providerId="ADAL" clId="{1B3D5980-D6E1-4C3F-9EED-D5AEEDB1D86C}" dt="2023-12-21T11:53:29.413" v="29"/>
          <ac:spMkLst>
            <pc:docMk/>
            <pc:sldMk cId="0" sldId="256"/>
            <ac:spMk id="23" creationId="{C7C9CD69-8BC3-7FEB-081B-C3F68A58C639}"/>
          </ac:spMkLst>
        </pc:spChg>
      </pc:sldChg>
      <pc:sldChg chg="modSp mod">
        <pc:chgData name="Helen Jones" userId="7d43b03e-03a5-46e6-94d5-a3169053bb0d" providerId="ADAL" clId="{1B3D5980-D6E1-4C3F-9EED-D5AEEDB1D86C}" dt="2023-12-21T11:12:05.040" v="0" actId="20577"/>
        <pc:sldMkLst>
          <pc:docMk/>
          <pc:sldMk cId="0" sldId="257"/>
        </pc:sldMkLst>
        <pc:spChg chg="mod">
          <ac:chgData name="Helen Jones" userId="7d43b03e-03a5-46e6-94d5-a3169053bb0d" providerId="ADAL" clId="{1B3D5980-D6E1-4C3F-9EED-D5AEEDB1D86C}" dt="2023-12-21T11:12:05.040" v="0" actId="20577"/>
          <ac:spMkLst>
            <pc:docMk/>
            <pc:sldMk cId="0" sldId="257"/>
            <ac:spMk id="36" creationId="{00000000-0000-0000-0000-000000000000}"/>
          </ac:spMkLst>
        </pc:spChg>
      </pc:sldChg>
      <pc:sldChg chg="modSp mod">
        <pc:chgData name="Helen Jones" userId="7d43b03e-03a5-46e6-94d5-a3169053bb0d" providerId="ADAL" clId="{1B3D5980-D6E1-4C3F-9EED-D5AEEDB1D86C}" dt="2023-12-21T11:17:29.901" v="11" actId="20577"/>
        <pc:sldMkLst>
          <pc:docMk/>
          <pc:sldMk cId="0" sldId="266"/>
        </pc:sldMkLst>
        <pc:spChg chg="mod">
          <ac:chgData name="Helen Jones" userId="7d43b03e-03a5-46e6-94d5-a3169053bb0d" providerId="ADAL" clId="{1B3D5980-D6E1-4C3F-9EED-D5AEEDB1D86C}" dt="2023-12-21T11:17:29.901" v="11" actId="20577"/>
          <ac:spMkLst>
            <pc:docMk/>
            <pc:sldMk cId="0" sldId="266"/>
            <ac:spMk id="6" creationId="{00000000-0000-0000-0000-000000000000}"/>
          </ac:spMkLst>
        </pc:spChg>
      </pc:sldChg>
      <pc:sldChg chg="modSp mod">
        <pc:chgData name="Helen Jones" userId="7d43b03e-03a5-46e6-94d5-a3169053bb0d" providerId="ADAL" clId="{1B3D5980-D6E1-4C3F-9EED-D5AEEDB1D86C}" dt="2023-12-21T11:18:29.698" v="28" actId="14100"/>
        <pc:sldMkLst>
          <pc:docMk/>
          <pc:sldMk cId="0" sldId="268"/>
        </pc:sldMkLst>
        <pc:spChg chg="mod">
          <ac:chgData name="Helen Jones" userId="7d43b03e-03a5-46e6-94d5-a3169053bb0d" providerId="ADAL" clId="{1B3D5980-D6E1-4C3F-9EED-D5AEEDB1D86C}" dt="2023-12-21T11:18:29.698" v="28" actId="14100"/>
          <ac:spMkLst>
            <pc:docMk/>
            <pc:sldMk cId="0" sldId="268"/>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21.12.2023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from Canva for Education: https://</a:t>
            </a:r>
            <a:r>
              <a:rPr lang="en-US" dirty="0" err="1"/>
              <a:t>www.canva.com</a:t>
            </a:r>
            <a:r>
              <a:rPr lang="en-US" dirty="0"/>
              <a:t>/education/</a:t>
            </a:r>
          </a:p>
          <a:p>
            <a:endParaRPr lang="en-GB" dirty="0"/>
          </a:p>
          <a:p>
            <a:r>
              <a:rPr lang="en-GB" dirty="0"/>
              <a:t>Find out more about CyBOK here: https://</a:t>
            </a:r>
            <a:r>
              <a:rPr lang="en-GB" dirty="0" err="1"/>
              <a:t>www.cybok.org</a:t>
            </a:r>
            <a:r>
              <a:rPr lang="en-GB" dirty="0"/>
              <a:t>/knowledgebase1_1/ </a:t>
            </a:r>
          </a:p>
          <a:p>
            <a:endParaRPr lang="en-GB" dirty="0"/>
          </a:p>
          <a:p>
            <a:r>
              <a:rPr lang="en-GB" dirty="0"/>
              <a:t>Knowledge Area: https://</a:t>
            </a:r>
            <a:r>
              <a:rPr lang="en-GB" dirty="0" err="1"/>
              <a:t>www.cybok.org</a:t>
            </a:r>
            <a:r>
              <a:rPr lang="en-GB" dirty="0"/>
              <a:t>/media/downloads/Web_Mobile_Security_v1.0.1.pdf</a:t>
            </a:r>
          </a:p>
          <a:p>
            <a:r>
              <a:rPr lang="en-GB" dirty="0"/>
              <a:t>Podcast: https://</a:t>
            </a:r>
            <a:r>
              <a:rPr lang="en-GB" dirty="0" err="1"/>
              <a:t>www.cybok.org</a:t>
            </a:r>
            <a:r>
              <a:rPr lang="en-GB" dirty="0"/>
              <a:t>/events/web-mobile-security-podcast</a:t>
            </a:r>
          </a:p>
        </p:txBody>
      </p:sp>
      <p:sp>
        <p:nvSpPr>
          <p:cNvPr id="4" name="Slide Number Placeholder 3"/>
          <p:cNvSpPr>
            <a:spLocks noGrp="1"/>
          </p:cNvSpPr>
          <p:nvPr>
            <p:ph type="sldNum" sz="quarter" idx="5"/>
          </p:nvPr>
        </p:nvSpPr>
        <p:spPr/>
        <p:txBody>
          <a:bodyPr/>
          <a:lstStyle/>
          <a:p>
            <a:fld id="{871B2431-D351-4C6E-A3CF-9DFAC0E3E050}" type="slidenum">
              <a:rPr lang="cs-CZ" smtClean="0"/>
              <a:t>1</a:t>
            </a:fld>
            <a:endParaRPr lang="cs-CZ"/>
          </a:p>
        </p:txBody>
      </p:sp>
    </p:spTree>
    <p:extLst>
      <p:ext uri="{BB962C8B-B14F-4D97-AF65-F5344CB8AC3E}">
        <p14:creationId xmlns:p14="http://schemas.microsoft.com/office/powerpoint/2010/main" val="2251602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The best passwords are made up of three random words</a:t>
            </a:r>
          </a:p>
          <a:p>
            <a:r>
              <a:rPr lang="en-US" dirty="0"/>
              <a:t>- This makes them easy to remember but also strong enough to keep criminals out</a:t>
            </a:r>
          </a:p>
          <a:p>
            <a:endParaRPr lang="en-US" dirty="0"/>
          </a:p>
          <a:p>
            <a:r>
              <a:rPr lang="en-US" dirty="0"/>
              <a:t>If we pick a password that is too complex we won’t remember it which isn’t very helpful</a:t>
            </a:r>
          </a:p>
          <a:p>
            <a:endParaRPr lang="en-US" dirty="0"/>
          </a:p>
          <a:p>
            <a:r>
              <a:rPr lang="en-US" dirty="0"/>
              <a:t>Good password habits - </a:t>
            </a:r>
          </a:p>
          <a:p>
            <a:r>
              <a:rPr lang="en-US" dirty="0"/>
              <a:t>Updating regularly</a:t>
            </a:r>
          </a:p>
          <a:p>
            <a:r>
              <a:rPr lang="en-US" dirty="0"/>
              <a:t>Not repeating them</a:t>
            </a:r>
          </a:p>
          <a:p>
            <a:r>
              <a:rPr lang="en-US" dirty="0"/>
              <a:t>Avoid the most common passwords</a:t>
            </a:r>
          </a:p>
          <a:p>
            <a:endParaRPr lang="en-US" dirty="0"/>
          </a:p>
          <a:p>
            <a:r>
              <a:rPr lang="en-US" dirty="0"/>
              <a:t>Answers to the questions on the slide can be found within the NCSC guidance and here:</a:t>
            </a:r>
          </a:p>
          <a:p>
            <a:r>
              <a:rPr lang="en-US" dirty="0"/>
              <a:t>https://</a:t>
            </a:r>
            <a:r>
              <a:rPr lang="en-US" dirty="0" err="1"/>
              <a:t>www.security.org</a:t>
            </a:r>
            <a:r>
              <a:rPr lang="en-US" dirty="0"/>
              <a:t>/how-secure-is-my-password/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Why Use Multiple Authentication Methods?</a:t>
            </a:r>
          </a:p>
          <a:p>
            <a:r>
              <a:rPr lang="en-US"/>
              <a:t>Point 1: Enhanced Security - Explain how combining methods makes it harder for hackers to break in.</a:t>
            </a:r>
          </a:p>
          <a:p>
            <a:r>
              <a:rPr lang="en-US"/>
              <a:t>Point 2: Reducing Vulnerabilities - Discuss how relying solely on passwords can be risky, and having multiple methods adds complexity for attackers.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Answers:</a:t>
            </a:r>
          </a:p>
          <a:p>
            <a:r>
              <a:rPr lang="en-US" dirty="0"/>
              <a:t>Password</a:t>
            </a:r>
          </a:p>
          <a:p>
            <a:r>
              <a:rPr lang="en-US" dirty="0"/>
              <a:t>Guessable</a:t>
            </a:r>
          </a:p>
          <a:p>
            <a:r>
              <a:rPr lang="en-US" dirty="0"/>
              <a:t>Three</a:t>
            </a:r>
          </a:p>
          <a:p>
            <a:r>
              <a:rPr lang="en-US" dirty="0"/>
              <a:t>App Updates</a:t>
            </a:r>
          </a:p>
          <a:p>
            <a:r>
              <a:rPr lang="en-US" dirty="0"/>
              <a:t>Unexpected</a:t>
            </a:r>
          </a:p>
          <a:p>
            <a:r>
              <a:rPr lang="en-US" dirty="0"/>
              <a:t>Personal Information</a:t>
            </a:r>
          </a:p>
          <a:p>
            <a:r>
              <a:rPr lang="en-US" dirty="0"/>
              <a:t>Phishing</a:t>
            </a:r>
          </a:p>
          <a:p>
            <a:r>
              <a:rPr lang="en-US" dirty="0"/>
              <a:t>Unsecured</a:t>
            </a:r>
          </a:p>
          <a:p>
            <a:r>
              <a:rPr lang="en-US" dirty="0"/>
              <a:t>Random</a:t>
            </a:r>
          </a:p>
          <a:p>
            <a:r>
              <a:rPr lang="en-US" dirty="0"/>
              <a:t>Data Theft</a:t>
            </a:r>
          </a:p>
          <a:p>
            <a:r>
              <a:rPr lang="en-US" dirty="0"/>
              <a:t>Multifactor Authentication</a:t>
            </a:r>
          </a:p>
          <a:p>
            <a:r>
              <a:rPr lang="en-US" dirty="0"/>
              <a:t>Fingerprints</a:t>
            </a:r>
          </a:p>
          <a:p>
            <a:r>
              <a:rPr lang="en-US" dirty="0"/>
              <a:t>Facial Recognition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Play the quiz online here: https://</a:t>
            </a:r>
            <a:r>
              <a:rPr lang="en-US" dirty="0" err="1"/>
              <a:t>quizizz.com</a:t>
            </a:r>
            <a:r>
              <a:rPr lang="en-US" dirty="0"/>
              <a:t>/admin/quiz/655392f21e563fc176dd2c46?source=</a:t>
            </a:r>
            <a:r>
              <a:rPr lang="en-US" dirty="0" err="1"/>
              <a:t>quiz_share</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Get half of the class to stand on one side of the room facing the other half to debate the advantages and disadvantages of children having mobile phones as they start secondary school.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Get students to compare why we don't need to think about security when we use a calculator</a:t>
            </a:r>
          </a:p>
          <a:p>
            <a:endParaRPr lang="en-US"/>
          </a:p>
          <a:p>
            <a:r>
              <a:rPr lang="en-US"/>
              <a:t>What is it about a phone that means we need to protect it?</a:t>
            </a:r>
          </a:p>
          <a:p>
            <a:endParaRPr lang="en-US"/>
          </a:p>
          <a:p>
            <a:r>
              <a:rPr lang="en-US"/>
              <a:t>What data can it collect?</a:t>
            </a:r>
          </a:p>
          <a:p>
            <a:r>
              <a:rPr lang="en-US"/>
              <a:t>What does it store?</a:t>
            </a:r>
          </a:p>
          <a:p>
            <a:r>
              <a:rPr lang="en-US"/>
              <a:t>What does it do?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to think of examples of personal information they would have on their phones.</a:t>
            </a:r>
          </a:p>
          <a:p>
            <a:endParaRPr lang="en-US"/>
          </a:p>
          <a:p>
            <a:r>
              <a:rPr lang="en-US"/>
              <a:t>Ask why their phone is connected to the internet - what does this allow it to do?</a:t>
            </a:r>
          </a:p>
          <a:p>
            <a:endParaRPr lang="en-US"/>
          </a:p>
          <a:p>
            <a:r>
              <a:rPr lang="en-US"/>
              <a:t>This makes phones powerful in connecting us with friends and having lots of super helpful features such as a map that knows where we are.</a:t>
            </a:r>
          </a:p>
          <a:p>
            <a:endParaRPr lang="en-US"/>
          </a:p>
          <a:p>
            <a:r>
              <a:rPr lang="en-US"/>
              <a:t>But this data is also valuable to organisations and therefore hackers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to think of examples of personal information they would have on their phones.</a:t>
            </a:r>
          </a:p>
          <a:p>
            <a:endParaRPr lang="en-US"/>
          </a:p>
          <a:p>
            <a:r>
              <a:rPr lang="en-US"/>
              <a:t>Ask why their phone is connected to the internet - what does this allow it to do?</a:t>
            </a:r>
          </a:p>
          <a:p>
            <a:endParaRPr lang="en-US"/>
          </a:p>
          <a:p>
            <a:r>
              <a:rPr lang="en-US"/>
              <a:t>This makes phones powerful in connecting us with friends and having lots of super helpful features such as a map that knows where we are.</a:t>
            </a:r>
          </a:p>
          <a:p>
            <a:endParaRPr lang="en-US"/>
          </a:p>
          <a:p>
            <a:r>
              <a:rPr lang="en-US"/>
              <a:t>But this data is also valuable to organisations and therefore hackers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to think of examples of personal information they would have on their phones.</a:t>
            </a:r>
          </a:p>
          <a:p>
            <a:endParaRPr lang="en-US"/>
          </a:p>
          <a:p>
            <a:r>
              <a:rPr lang="en-US"/>
              <a:t>Ask why their phone is connected to the internet - what does this allow it to do?</a:t>
            </a:r>
          </a:p>
          <a:p>
            <a:endParaRPr lang="en-US"/>
          </a:p>
          <a:p>
            <a:r>
              <a:rPr lang="en-US"/>
              <a:t>This makes phones powerful in connecting us with friends and having lots of super helpful features such as a map that knows where we are.</a:t>
            </a:r>
          </a:p>
          <a:p>
            <a:endParaRPr lang="en-US"/>
          </a:p>
          <a:p>
            <a:r>
              <a:rPr lang="en-US"/>
              <a:t>But this data is also valuable to other people:</a:t>
            </a:r>
          </a:p>
          <a:p>
            <a:r>
              <a:rPr lang="en-US"/>
              <a:t>- Hackers who want to sell your data to organisations</a:t>
            </a:r>
          </a:p>
          <a:p>
            <a:r>
              <a:rPr lang="en-US"/>
              <a:t>- App developers might collect data in the app about what you do and buy and where you live</a:t>
            </a:r>
          </a:p>
          <a:p>
            <a:r>
              <a:rPr lang="en-US"/>
              <a:t>- Strangers online</a:t>
            </a:r>
          </a:p>
          <a:p>
            <a:r>
              <a:rPr lang="en-US"/>
              <a:t>- The government might not allow you to look at certain things online - in some countries, this is things like news from people they disagree with.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Malware is bad- software.   This means apps that can mess up your phone, steal your secrets, or let strangers into your personal stuff.</a:t>
            </a:r>
          </a:p>
          <a:p>
            <a:endParaRPr lang="en-US"/>
          </a:p>
          <a:p>
            <a:r>
              <a:rPr lang="en-US"/>
              <a:t>Phishing is like a cyber-fishing trip, but they're trying to catch your personal info. Bad people send fake messages or set up fake websites, pretending to be your pals or a legit site, all to trick you into sharing your secrets.</a:t>
            </a:r>
          </a:p>
          <a:p>
            <a:endParaRPr lang="en-US"/>
          </a:p>
          <a:p>
            <a:r>
              <a:rPr lang="en-US"/>
              <a:t>Picture your phone shouting your secrets in a crowded room. Unsecured Wi-Fi networks are like that crowded room, and hackers can eavesdrop on your data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Protecting against malware: Install reputable antivirus software, always install your software updates,</a:t>
            </a:r>
          </a:p>
          <a:p>
            <a:r>
              <a:rPr lang="en-US"/>
              <a:t>avoid downloading apps from untrusted sources</a:t>
            </a:r>
          </a:p>
          <a:p>
            <a:r>
              <a:rPr lang="en-US"/>
              <a:t>and be cautious of suspicious links and attachments.</a:t>
            </a:r>
          </a:p>
          <a:p>
            <a:endParaRPr lang="en-US"/>
          </a:p>
          <a:p>
            <a:r>
              <a:rPr lang="en-US"/>
              <a:t>Protecting against phishing:</a:t>
            </a:r>
          </a:p>
          <a:p>
            <a:r>
              <a:rPr lang="en-US"/>
              <a:t>Double-check emails or messages that seem fishy, don’t click on links from strangers, and always make sure a website's the real deal before typing in your password.</a:t>
            </a:r>
          </a:p>
          <a:p>
            <a:endParaRPr lang="en-US"/>
          </a:p>
          <a:p>
            <a:r>
              <a:rPr lang="en-US"/>
              <a:t>Protecting against unsecured wi-fi: Avoid connecting to unknown Wi-Fi, use a VPN (like a secret passage), and turn off automatic Wi-Fi connections. It's like putting on a cloak of invisibility for your phone.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9.png"/><Relationship Id="rId3" Type="http://schemas.openxmlformats.org/officeDocument/2006/relationships/image" Target="../media/image1.jpeg"/><Relationship Id="rId7" Type="http://schemas.openxmlformats.org/officeDocument/2006/relationships/image" Target="../media/image5.svg"/><Relationship Id="rId12" Type="http://schemas.openxmlformats.org/officeDocument/2006/relationships/hyperlink" Target="https://www.cybok.org/events/web-mobile-security-podcast"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hyperlink" Target="https://www.cybok.org/media/downloads/Web_Mobile_Security_v1.0.1.pdf" TargetMode="External"/><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hyperlink" Target="http://www.nationalarchives.gov.uk/doc/opengovernment-licence/"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hyperlink" Target="https://www.security.org/how-secure-is-my-password/" TargetMode="External"/><Relationship Id="rId5" Type="http://schemas.openxmlformats.org/officeDocument/2006/relationships/hyperlink" Target="https://haveibeenpwned.com" TargetMode="External"/><Relationship Id="rId4" Type="http://schemas.openxmlformats.org/officeDocument/2006/relationships/hyperlink" Target="https://www.ncsc.gov.uk/collection/top-tips-for-staying-secure-online/three-random-word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6.svg"/></Relationships>
</file>

<file path=ppt/slides/_rels/slide1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1.svg"/><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3.sv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sv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sv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0971854" y="-2763512"/>
            <a:ext cx="5113733" cy="4428493"/>
            <a:chOff x="0" y="0"/>
            <a:chExt cx="6350000" cy="5499100"/>
          </a:xfrm>
        </p:grpSpPr>
        <p:sp>
          <p:nvSpPr>
            <p:cNvPr id="3" name="Freeform 3"/>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solidFill>
              <a:srgbClr val="BE282F"/>
            </a:solidFill>
            <a:ln w="12700">
              <a:solidFill>
                <a:srgbClr val="000000"/>
              </a:solidFill>
            </a:ln>
          </p:spPr>
          <p:txBody>
            <a:bodyPr/>
            <a:lstStyle/>
            <a:p>
              <a:endParaRPr lang="en-GB"/>
            </a:p>
          </p:txBody>
        </p:sp>
      </p:grpSp>
      <p:grpSp>
        <p:nvGrpSpPr>
          <p:cNvPr id="4" name="Group 4"/>
          <p:cNvGrpSpPr/>
          <p:nvPr/>
        </p:nvGrpSpPr>
        <p:grpSpPr>
          <a:xfrm>
            <a:off x="15029096" y="-206151"/>
            <a:ext cx="4782077" cy="4109597"/>
            <a:chOff x="0" y="0"/>
            <a:chExt cx="812800" cy="698500"/>
          </a:xfrm>
        </p:grpSpPr>
        <p:sp>
          <p:nvSpPr>
            <p:cNvPr id="5" name="Freeform 5"/>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3A3B77"/>
            </a:solidFill>
          </p:spPr>
          <p:txBody>
            <a:bodyPr/>
            <a:lstStyle/>
            <a:p>
              <a:endParaRPr lang="en-GB"/>
            </a:p>
          </p:txBody>
        </p:sp>
        <p:sp>
          <p:nvSpPr>
            <p:cNvPr id="6" name="TextBox 6"/>
            <p:cNvSpPr txBox="1"/>
            <p:nvPr/>
          </p:nvSpPr>
          <p:spPr>
            <a:xfrm>
              <a:off x="114300" y="-38100"/>
              <a:ext cx="584200" cy="736600"/>
            </a:xfrm>
            <a:prstGeom prst="rect">
              <a:avLst/>
            </a:prstGeom>
          </p:spPr>
          <p:txBody>
            <a:bodyPr lIns="42881" tIns="42881" rIns="42881" bIns="42881" rtlCol="0" anchor="ctr"/>
            <a:lstStyle/>
            <a:p>
              <a:pPr algn="ctr">
                <a:lnSpc>
                  <a:spcPts val="2659"/>
                </a:lnSpc>
                <a:spcBef>
                  <a:spcPct val="0"/>
                </a:spcBef>
              </a:pPr>
              <a:endParaRPr/>
            </a:p>
          </p:txBody>
        </p:sp>
      </p:grpSp>
      <p:grpSp>
        <p:nvGrpSpPr>
          <p:cNvPr id="7" name="Group 7"/>
          <p:cNvGrpSpPr>
            <a:grpSpLocks noChangeAspect="1"/>
          </p:cNvGrpSpPr>
          <p:nvPr/>
        </p:nvGrpSpPr>
        <p:grpSpPr>
          <a:xfrm>
            <a:off x="10890882" y="6495730"/>
            <a:ext cx="5113733" cy="4428493"/>
            <a:chOff x="0" y="0"/>
            <a:chExt cx="6350000" cy="5499100"/>
          </a:xfrm>
        </p:grpSpPr>
        <p:sp>
          <p:nvSpPr>
            <p:cNvPr id="8" name="Freeform 8"/>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3"/>
              <a:stretch>
                <a:fillRect l="-13162" r="-12817" b="-9286"/>
              </a:stretch>
            </a:blipFill>
          </p:spPr>
          <p:txBody>
            <a:bodyPr/>
            <a:lstStyle/>
            <a:p>
              <a:endParaRPr lang="en-GB"/>
            </a:p>
          </p:txBody>
        </p:sp>
      </p:grpSp>
      <p:grpSp>
        <p:nvGrpSpPr>
          <p:cNvPr id="9" name="Group 9"/>
          <p:cNvGrpSpPr>
            <a:grpSpLocks noChangeAspect="1"/>
          </p:cNvGrpSpPr>
          <p:nvPr/>
        </p:nvGrpSpPr>
        <p:grpSpPr>
          <a:xfrm>
            <a:off x="14964775" y="4175415"/>
            <a:ext cx="5113733" cy="4428493"/>
            <a:chOff x="0" y="0"/>
            <a:chExt cx="6350000" cy="5499100"/>
          </a:xfrm>
        </p:grpSpPr>
        <p:sp>
          <p:nvSpPr>
            <p:cNvPr id="10" name="Freeform 10"/>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4"/>
              <a:stretch>
                <a:fillRect l="-36600" r="-36600"/>
              </a:stretch>
            </a:blipFill>
          </p:spPr>
          <p:txBody>
            <a:bodyPr/>
            <a:lstStyle/>
            <a:p>
              <a:endParaRPr lang="en-GB"/>
            </a:p>
          </p:txBody>
        </p:sp>
      </p:grpSp>
      <p:grpSp>
        <p:nvGrpSpPr>
          <p:cNvPr id="11" name="Group 11"/>
          <p:cNvGrpSpPr/>
          <p:nvPr/>
        </p:nvGrpSpPr>
        <p:grpSpPr>
          <a:xfrm>
            <a:off x="14964775" y="8820991"/>
            <a:ext cx="5004186" cy="4300472"/>
            <a:chOff x="0" y="0"/>
            <a:chExt cx="812800" cy="698500"/>
          </a:xfrm>
        </p:grpSpPr>
        <p:sp>
          <p:nvSpPr>
            <p:cNvPr id="12" name="Freeform 12"/>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BE282F"/>
            </a:solidFill>
          </p:spPr>
          <p:txBody>
            <a:bodyPr/>
            <a:lstStyle/>
            <a:p>
              <a:endParaRPr lang="en-GB"/>
            </a:p>
          </p:txBody>
        </p:sp>
        <p:sp>
          <p:nvSpPr>
            <p:cNvPr id="13" name="TextBox 13"/>
            <p:cNvSpPr txBox="1"/>
            <p:nvPr/>
          </p:nvSpPr>
          <p:spPr>
            <a:xfrm>
              <a:off x="114300" y="-38100"/>
              <a:ext cx="584200" cy="736600"/>
            </a:xfrm>
            <a:prstGeom prst="rect">
              <a:avLst/>
            </a:prstGeom>
          </p:spPr>
          <p:txBody>
            <a:bodyPr lIns="42881" tIns="42881" rIns="42881" bIns="42881" rtlCol="0" anchor="ctr"/>
            <a:lstStyle/>
            <a:p>
              <a:pPr algn="ctr">
                <a:lnSpc>
                  <a:spcPts val="2659"/>
                </a:lnSpc>
                <a:spcBef>
                  <a:spcPct val="0"/>
                </a:spcBef>
              </a:pPr>
              <a:endParaRPr/>
            </a:p>
          </p:txBody>
        </p:sp>
      </p:grpSp>
      <p:grpSp>
        <p:nvGrpSpPr>
          <p:cNvPr id="14" name="Group 14"/>
          <p:cNvGrpSpPr>
            <a:grpSpLocks noChangeAspect="1"/>
          </p:cNvGrpSpPr>
          <p:nvPr/>
        </p:nvGrpSpPr>
        <p:grpSpPr>
          <a:xfrm>
            <a:off x="6881425" y="-549265"/>
            <a:ext cx="5113733" cy="4428493"/>
            <a:chOff x="0" y="0"/>
            <a:chExt cx="6350000" cy="5499100"/>
          </a:xfrm>
        </p:grpSpPr>
        <p:sp>
          <p:nvSpPr>
            <p:cNvPr id="15" name="Freeform 15"/>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5"/>
              <a:stretch>
                <a:fillRect l="-14990" r="-14990"/>
              </a:stretch>
            </a:blipFill>
          </p:spPr>
          <p:txBody>
            <a:bodyPr/>
            <a:lstStyle/>
            <a:p>
              <a:endParaRPr lang="en-GB"/>
            </a:p>
          </p:txBody>
        </p:sp>
      </p:grpSp>
      <p:grpSp>
        <p:nvGrpSpPr>
          <p:cNvPr id="16" name="Group 16"/>
          <p:cNvGrpSpPr/>
          <p:nvPr/>
        </p:nvGrpSpPr>
        <p:grpSpPr>
          <a:xfrm>
            <a:off x="379572" y="398622"/>
            <a:ext cx="4210323" cy="6419139"/>
            <a:chOff x="0" y="0"/>
            <a:chExt cx="3585346" cy="5466287"/>
          </a:xfrm>
        </p:grpSpPr>
        <p:sp>
          <p:nvSpPr>
            <p:cNvPr id="17" name="Freeform 17"/>
            <p:cNvSpPr/>
            <p:nvPr/>
          </p:nvSpPr>
          <p:spPr>
            <a:xfrm>
              <a:off x="0" y="0"/>
              <a:ext cx="3585346" cy="5466286"/>
            </a:xfrm>
            <a:custGeom>
              <a:avLst/>
              <a:gdLst/>
              <a:ahLst/>
              <a:cxnLst/>
              <a:rect l="l" t="t" r="r" b="b"/>
              <a:pathLst>
                <a:path w="3585346" h="5466286">
                  <a:moveTo>
                    <a:pt x="3421516" y="0"/>
                  </a:moveTo>
                  <a:lnTo>
                    <a:pt x="0" y="0"/>
                  </a:lnTo>
                  <a:lnTo>
                    <a:pt x="0" y="5466286"/>
                  </a:lnTo>
                  <a:lnTo>
                    <a:pt x="76200" y="5466286"/>
                  </a:lnTo>
                  <a:lnTo>
                    <a:pt x="76200" y="76200"/>
                  </a:lnTo>
                  <a:lnTo>
                    <a:pt x="3585346" y="76200"/>
                  </a:lnTo>
                  <a:lnTo>
                    <a:pt x="3585346" y="0"/>
                  </a:lnTo>
                  <a:close/>
                </a:path>
              </a:pathLst>
            </a:custGeom>
            <a:solidFill>
              <a:srgbClr val="3A3B77"/>
            </a:solidFill>
          </p:spPr>
          <p:txBody>
            <a:bodyPr/>
            <a:lstStyle/>
            <a:p>
              <a:endParaRPr lang="en-GB"/>
            </a:p>
          </p:txBody>
        </p:sp>
      </p:grpSp>
      <p:sp>
        <p:nvSpPr>
          <p:cNvPr id="18" name="Freeform 18"/>
          <p:cNvSpPr/>
          <p:nvPr/>
        </p:nvSpPr>
        <p:spPr>
          <a:xfrm>
            <a:off x="-169140" y="9438019"/>
            <a:ext cx="3225149" cy="3213055"/>
          </a:xfrm>
          <a:custGeom>
            <a:avLst/>
            <a:gdLst/>
            <a:ahLst/>
            <a:cxnLst/>
            <a:rect l="l" t="t" r="r" b="b"/>
            <a:pathLst>
              <a:path w="3225149" h="3213055">
                <a:moveTo>
                  <a:pt x="0" y="0"/>
                </a:moveTo>
                <a:lnTo>
                  <a:pt x="3225149" y="0"/>
                </a:lnTo>
                <a:lnTo>
                  <a:pt x="3225149" y="3213055"/>
                </a:lnTo>
                <a:lnTo>
                  <a:pt x="0" y="321305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9" name="Freeform 19"/>
          <p:cNvSpPr/>
          <p:nvPr/>
        </p:nvSpPr>
        <p:spPr>
          <a:xfrm>
            <a:off x="1028700" y="7545803"/>
            <a:ext cx="3465974" cy="1164173"/>
          </a:xfrm>
          <a:custGeom>
            <a:avLst/>
            <a:gdLst/>
            <a:ahLst/>
            <a:cxnLst/>
            <a:rect l="l" t="t" r="r" b="b"/>
            <a:pathLst>
              <a:path w="3465974" h="1164173">
                <a:moveTo>
                  <a:pt x="0" y="0"/>
                </a:moveTo>
                <a:lnTo>
                  <a:pt x="3465974" y="0"/>
                </a:lnTo>
                <a:lnTo>
                  <a:pt x="3465974" y="1164173"/>
                </a:lnTo>
                <a:lnTo>
                  <a:pt x="0" y="1164173"/>
                </a:lnTo>
                <a:lnTo>
                  <a:pt x="0" y="0"/>
                </a:lnTo>
                <a:close/>
              </a:path>
            </a:pathLst>
          </a:custGeom>
          <a:blipFill>
            <a:blip r:embed="rId8"/>
            <a:stretch>
              <a:fillRect/>
            </a:stretch>
          </a:blipFill>
        </p:spPr>
        <p:txBody>
          <a:bodyPr/>
          <a:lstStyle/>
          <a:p>
            <a:endParaRPr lang="en-GB"/>
          </a:p>
        </p:txBody>
      </p:sp>
      <p:sp>
        <p:nvSpPr>
          <p:cNvPr id="20" name="TextBox 20"/>
          <p:cNvSpPr txBox="1"/>
          <p:nvPr/>
        </p:nvSpPr>
        <p:spPr>
          <a:xfrm>
            <a:off x="1028700" y="1973759"/>
            <a:ext cx="10736560" cy="4069783"/>
          </a:xfrm>
          <a:prstGeom prst="rect">
            <a:avLst/>
          </a:prstGeom>
        </p:spPr>
        <p:txBody>
          <a:bodyPr lIns="0" tIns="0" rIns="0" bIns="0" rtlCol="0" anchor="t">
            <a:spAutoFit/>
          </a:bodyPr>
          <a:lstStyle/>
          <a:p>
            <a:pPr>
              <a:lnSpc>
                <a:spcPts val="16842"/>
              </a:lnSpc>
            </a:pPr>
            <a:r>
              <a:rPr lang="en-US" sz="9103">
                <a:solidFill>
                  <a:srgbClr val="000000"/>
                </a:solidFill>
                <a:latin typeface="Quicksand Bold"/>
              </a:rPr>
              <a:t>Mobile </a:t>
            </a:r>
          </a:p>
          <a:p>
            <a:pPr>
              <a:lnSpc>
                <a:spcPts val="16842"/>
              </a:lnSpc>
            </a:pPr>
            <a:r>
              <a:rPr lang="en-US" sz="9103">
                <a:solidFill>
                  <a:srgbClr val="000000"/>
                </a:solidFill>
                <a:latin typeface="Quicksand Bold"/>
              </a:rPr>
              <a:t>Security</a:t>
            </a:r>
          </a:p>
        </p:txBody>
      </p:sp>
      <p:grpSp>
        <p:nvGrpSpPr>
          <p:cNvPr id="21" name="Group 21"/>
          <p:cNvGrpSpPr>
            <a:grpSpLocks noChangeAspect="1"/>
          </p:cNvGrpSpPr>
          <p:nvPr/>
        </p:nvGrpSpPr>
        <p:grpSpPr>
          <a:xfrm>
            <a:off x="10900407" y="1822600"/>
            <a:ext cx="5113733" cy="4428493"/>
            <a:chOff x="0" y="0"/>
            <a:chExt cx="6350000" cy="5499100"/>
          </a:xfrm>
        </p:grpSpPr>
        <p:sp>
          <p:nvSpPr>
            <p:cNvPr id="22" name="Freeform 22"/>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9"/>
              <a:stretch>
                <a:fillRect l="-14990" r="-14990"/>
              </a:stretch>
            </a:blipFill>
          </p:spPr>
          <p:txBody>
            <a:bodyPr/>
            <a:lstStyle/>
            <a:p>
              <a:endParaRPr lang="en-GB"/>
            </a:p>
          </p:txBody>
        </p:sp>
      </p:grpSp>
      <p:grpSp>
        <p:nvGrpSpPr>
          <p:cNvPr id="24" name="Group 23">
            <a:extLst>
              <a:ext uri="{FF2B5EF4-FFF2-40B4-BE49-F238E27FC236}">
                <a16:creationId xmlns:a16="http://schemas.microsoft.com/office/drawing/2014/main" id="{FD6B02FC-B792-CE20-E8EA-638A67C7F1E5}"/>
              </a:ext>
            </a:extLst>
          </p:cNvPr>
          <p:cNvGrpSpPr/>
          <p:nvPr/>
        </p:nvGrpSpPr>
        <p:grpSpPr>
          <a:xfrm>
            <a:off x="5238371" y="7304419"/>
            <a:ext cx="1309707" cy="2133600"/>
            <a:chOff x="5257734" y="7643176"/>
            <a:chExt cx="1309707" cy="2133600"/>
          </a:xfrm>
        </p:grpSpPr>
        <p:sp>
          <p:nvSpPr>
            <p:cNvPr id="25" name="Rounded Rectangle 24">
              <a:hlinkClick r:id="rId10"/>
              <a:extLst>
                <a:ext uri="{FF2B5EF4-FFF2-40B4-BE49-F238E27FC236}">
                  <a16:creationId xmlns:a16="http://schemas.microsoft.com/office/drawing/2014/main" id="{174E7583-2DA3-57C6-0638-EBB93FB5B08C}"/>
                </a:ext>
              </a:extLst>
            </p:cNvPr>
            <p:cNvSpPr/>
            <p:nvPr/>
          </p:nvSpPr>
          <p:spPr>
            <a:xfrm>
              <a:off x="5257734" y="7643176"/>
              <a:ext cx="1309707" cy="2133600"/>
            </a:xfrm>
            <a:prstGeom prst="roundRect">
              <a:avLst/>
            </a:prstGeom>
            <a:solidFill>
              <a:srgbClr val="BE16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5">
              <a:hlinkClick r:id="rId10"/>
              <a:extLst>
                <a:ext uri="{FF2B5EF4-FFF2-40B4-BE49-F238E27FC236}">
                  <a16:creationId xmlns:a16="http://schemas.microsoft.com/office/drawing/2014/main" id="{9CE5E09F-8C8C-6B9C-D309-1D08AE1F0CA8}"/>
                </a:ext>
              </a:extLst>
            </p:cNvPr>
            <p:cNvPicPr>
              <a:picLocks noChangeAspect="1"/>
            </p:cNvPicPr>
            <p:nvPr/>
          </p:nvPicPr>
          <p:blipFill>
            <a:blip r:embed="rId11"/>
            <a:stretch>
              <a:fillRect/>
            </a:stretch>
          </p:blipFill>
          <p:spPr>
            <a:xfrm>
              <a:off x="5484553" y="7738470"/>
              <a:ext cx="856070" cy="1181377"/>
            </a:xfrm>
            <a:prstGeom prst="rect">
              <a:avLst/>
            </a:prstGeom>
            <a:ln>
              <a:noFill/>
            </a:ln>
            <a:effectLst/>
          </p:spPr>
        </p:pic>
        <p:sp>
          <p:nvSpPr>
            <p:cNvPr id="27" name="TextBox 26">
              <a:extLst>
                <a:ext uri="{FF2B5EF4-FFF2-40B4-BE49-F238E27FC236}">
                  <a16:creationId xmlns:a16="http://schemas.microsoft.com/office/drawing/2014/main" id="{9B7D634F-A13F-F050-1313-D507E356ADA6}"/>
                </a:ext>
              </a:extLst>
            </p:cNvPr>
            <p:cNvSpPr txBox="1"/>
            <p:nvPr/>
          </p:nvSpPr>
          <p:spPr>
            <a:xfrm>
              <a:off x="5333869" y="9029700"/>
              <a:ext cx="1157438" cy="523220"/>
            </a:xfrm>
            <a:prstGeom prst="rect">
              <a:avLst/>
            </a:prstGeom>
            <a:noFill/>
          </p:spPr>
          <p:txBody>
            <a:bodyPr wrap="square">
              <a:spAutoFit/>
            </a:bodyPr>
            <a:lstStyle/>
            <a:p>
              <a:pPr algn="ctr"/>
              <a:r>
                <a:rPr lang="en-GB" sz="1400" dirty="0">
                  <a:solidFill>
                    <a:schemeClr val="bg1"/>
                  </a:solidFill>
                  <a:latin typeface="Quicksand" pitchFamily="2" charset="77"/>
                  <a:ea typeface="Roboto" panose="02000000000000000000" pitchFamily="2" charset="0"/>
                </a:rPr>
                <a:t>Knowledge Area</a:t>
              </a:r>
            </a:p>
          </p:txBody>
        </p:sp>
      </p:grpSp>
      <p:grpSp>
        <p:nvGrpSpPr>
          <p:cNvPr id="28" name="Group 27">
            <a:extLst>
              <a:ext uri="{FF2B5EF4-FFF2-40B4-BE49-F238E27FC236}">
                <a16:creationId xmlns:a16="http://schemas.microsoft.com/office/drawing/2014/main" id="{FC4E2F2C-1BF3-FA58-B350-AA32C009B82F}"/>
              </a:ext>
            </a:extLst>
          </p:cNvPr>
          <p:cNvGrpSpPr/>
          <p:nvPr/>
        </p:nvGrpSpPr>
        <p:grpSpPr>
          <a:xfrm>
            <a:off x="6774897" y="7303342"/>
            <a:ext cx="1309707" cy="2133600"/>
            <a:chOff x="6794260" y="7642099"/>
            <a:chExt cx="1309707" cy="2133600"/>
          </a:xfrm>
        </p:grpSpPr>
        <p:sp>
          <p:nvSpPr>
            <p:cNvPr id="29" name="Rounded Rectangle 28">
              <a:hlinkClick r:id="rId12"/>
              <a:extLst>
                <a:ext uri="{FF2B5EF4-FFF2-40B4-BE49-F238E27FC236}">
                  <a16:creationId xmlns:a16="http://schemas.microsoft.com/office/drawing/2014/main" id="{D08330D2-086F-9090-1B3C-3E3CE09B8308}"/>
                </a:ext>
              </a:extLst>
            </p:cNvPr>
            <p:cNvSpPr/>
            <p:nvPr/>
          </p:nvSpPr>
          <p:spPr>
            <a:xfrm>
              <a:off x="6794260" y="7642099"/>
              <a:ext cx="1309707" cy="2133600"/>
            </a:xfrm>
            <a:prstGeom prst="roundRect">
              <a:avLst/>
            </a:prstGeom>
            <a:solidFill>
              <a:srgbClr val="1F1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 name="Picture 29">
              <a:hlinkClick r:id="rId12"/>
              <a:extLst>
                <a:ext uri="{FF2B5EF4-FFF2-40B4-BE49-F238E27FC236}">
                  <a16:creationId xmlns:a16="http://schemas.microsoft.com/office/drawing/2014/main" id="{931E6425-4CB2-2E9C-DF11-A49B63110775}"/>
                </a:ext>
              </a:extLst>
            </p:cNvPr>
            <p:cNvPicPr>
              <a:picLocks noChangeAspect="1"/>
            </p:cNvPicPr>
            <p:nvPr/>
          </p:nvPicPr>
          <p:blipFill rotWithShape="1">
            <a:blip r:embed="rId13"/>
            <a:srcRect l="9841" r="9643"/>
            <a:stretch/>
          </p:blipFill>
          <p:spPr>
            <a:xfrm>
              <a:off x="7021078" y="7848323"/>
              <a:ext cx="856070" cy="1181377"/>
            </a:xfrm>
            <a:prstGeom prst="rect">
              <a:avLst/>
            </a:prstGeom>
            <a:ln w="34925">
              <a:noFill/>
            </a:ln>
            <a:effectLst/>
          </p:spPr>
        </p:pic>
        <p:sp>
          <p:nvSpPr>
            <p:cNvPr id="31" name="TextBox 30">
              <a:extLst>
                <a:ext uri="{FF2B5EF4-FFF2-40B4-BE49-F238E27FC236}">
                  <a16:creationId xmlns:a16="http://schemas.microsoft.com/office/drawing/2014/main" id="{D60D010A-C831-3BCE-8013-4E8258685E73}"/>
                </a:ext>
              </a:extLst>
            </p:cNvPr>
            <p:cNvSpPr txBox="1"/>
            <p:nvPr/>
          </p:nvSpPr>
          <p:spPr>
            <a:xfrm>
              <a:off x="6870394" y="9137422"/>
              <a:ext cx="1157438" cy="307777"/>
            </a:xfrm>
            <a:prstGeom prst="rect">
              <a:avLst/>
            </a:prstGeom>
            <a:noFill/>
          </p:spPr>
          <p:txBody>
            <a:bodyPr wrap="square">
              <a:spAutoFit/>
            </a:bodyPr>
            <a:lstStyle/>
            <a:p>
              <a:pPr algn="ctr"/>
              <a:r>
                <a:rPr lang="en-GB" sz="1400" dirty="0">
                  <a:solidFill>
                    <a:schemeClr val="bg1"/>
                  </a:solidFill>
                  <a:latin typeface="Quicksand" pitchFamily="2" charset="77"/>
                </a:rPr>
                <a:t>Podcast</a:t>
              </a:r>
            </a:p>
          </p:txBody>
        </p:sp>
      </p:grpSp>
      <p:sp>
        <p:nvSpPr>
          <p:cNvPr id="23" name="TextBox 22">
            <a:extLst>
              <a:ext uri="{FF2B5EF4-FFF2-40B4-BE49-F238E27FC236}">
                <a16:creationId xmlns:a16="http://schemas.microsoft.com/office/drawing/2014/main" id="{C7C9CD69-8BC3-7FEB-081B-C3F68A58C639}"/>
              </a:ext>
            </a:extLst>
          </p:cNvPr>
          <p:cNvSpPr txBox="1"/>
          <p:nvPr/>
        </p:nvSpPr>
        <p:spPr>
          <a:xfrm>
            <a:off x="6306443" y="9620286"/>
            <a:ext cx="11814340" cy="584775"/>
          </a:xfrm>
          <a:prstGeom prst="rect">
            <a:avLst/>
          </a:prstGeom>
          <a:noFill/>
        </p:spPr>
        <p:txBody>
          <a:bodyPr wrap="square" rtlCol="0">
            <a:spAutoFit/>
          </a:bodyPr>
          <a:lstStyle/>
          <a:p>
            <a:r>
              <a:rPr lang="en-US" sz="1600" b="0" i="0" dirty="0">
                <a:solidFill>
                  <a:srgbClr val="000000"/>
                </a:solidFill>
                <a:effectLst/>
                <a:latin typeface="Aptos" panose="020B0004020202020204" pitchFamily="34" charset="0"/>
              </a:rPr>
              <a:t>© Crown Copyright, The National Cyber Security Centre 2023. This information is licensed under the Open Government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v3.0. To view this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visit </a:t>
            </a:r>
            <a:r>
              <a:rPr lang="en-US" sz="1600" b="0" i="0" dirty="0">
                <a:effectLst/>
                <a:latin typeface="Aptos" panose="020B0004020202020204" pitchFamily="34" charset="0"/>
                <a:hlinkClick r:id="rId14"/>
              </a:rPr>
              <a:t>http://www.nationalarchives.gov.uk/doc/opengovernment-licence/</a:t>
            </a:r>
            <a:r>
              <a:rPr lang="en-US" sz="1600" b="0" i="0" dirty="0">
                <a:solidFill>
                  <a:srgbClr val="000000"/>
                </a:solidFill>
                <a:effectLst/>
                <a:latin typeface="Aptos" panose="020B0004020202020204" pitchFamily="34" charset="0"/>
              </a:rPr>
              <a:t>.</a:t>
            </a:r>
            <a:endParaRPr lang="en-GB"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p:nvPr/>
        </p:nvGrpSpPr>
        <p:grpSpPr>
          <a:xfrm>
            <a:off x="1590385" y="2210771"/>
            <a:ext cx="4044027" cy="2407090"/>
            <a:chOff x="0" y="0"/>
            <a:chExt cx="5392036" cy="3209454"/>
          </a:xfrm>
        </p:grpSpPr>
        <p:pic>
          <p:nvPicPr>
            <p:cNvPr id="3" name="Picture 3"/>
            <p:cNvPicPr>
              <a:picLocks noChangeAspect="1"/>
            </p:cNvPicPr>
            <p:nvPr/>
          </p:nvPicPr>
          <p:blipFill>
            <a:blip r:embed="rId3"/>
            <a:srcRect l="2748" r="2748"/>
            <a:stretch>
              <a:fillRect/>
            </a:stretch>
          </p:blipFill>
          <p:spPr>
            <a:xfrm>
              <a:off x="0" y="0"/>
              <a:ext cx="5392036" cy="3209454"/>
            </a:xfrm>
            <a:prstGeom prst="rect">
              <a:avLst/>
            </a:prstGeom>
          </p:spPr>
        </p:pic>
      </p:grpSp>
      <p:grpSp>
        <p:nvGrpSpPr>
          <p:cNvPr id="4" name="Group 4"/>
          <p:cNvGrpSpPr/>
          <p:nvPr/>
        </p:nvGrpSpPr>
        <p:grpSpPr>
          <a:xfrm>
            <a:off x="7121987" y="2210771"/>
            <a:ext cx="4044027" cy="2407090"/>
            <a:chOff x="0" y="0"/>
            <a:chExt cx="5392036" cy="3209454"/>
          </a:xfrm>
        </p:grpSpPr>
        <p:pic>
          <p:nvPicPr>
            <p:cNvPr id="5" name="Picture 5"/>
            <p:cNvPicPr>
              <a:picLocks noChangeAspect="1"/>
            </p:cNvPicPr>
            <p:nvPr/>
          </p:nvPicPr>
          <p:blipFill>
            <a:blip r:embed="rId4"/>
            <a:srcRect l="2748" r="2748"/>
            <a:stretch>
              <a:fillRect/>
            </a:stretch>
          </p:blipFill>
          <p:spPr>
            <a:xfrm>
              <a:off x="0" y="0"/>
              <a:ext cx="5392036" cy="3209454"/>
            </a:xfrm>
            <a:prstGeom prst="rect">
              <a:avLst/>
            </a:prstGeom>
          </p:spPr>
        </p:pic>
      </p:grpSp>
      <p:grpSp>
        <p:nvGrpSpPr>
          <p:cNvPr id="6" name="Group 6"/>
          <p:cNvGrpSpPr/>
          <p:nvPr/>
        </p:nvGrpSpPr>
        <p:grpSpPr>
          <a:xfrm>
            <a:off x="12653588" y="2210771"/>
            <a:ext cx="4044027" cy="2407090"/>
            <a:chOff x="0" y="0"/>
            <a:chExt cx="5392036" cy="3209454"/>
          </a:xfrm>
        </p:grpSpPr>
        <p:pic>
          <p:nvPicPr>
            <p:cNvPr id="7" name="Picture 7"/>
            <p:cNvPicPr>
              <a:picLocks noChangeAspect="1"/>
            </p:cNvPicPr>
            <p:nvPr/>
          </p:nvPicPr>
          <p:blipFill>
            <a:blip r:embed="rId5"/>
            <a:srcRect t="5414" b="5414"/>
            <a:stretch>
              <a:fillRect/>
            </a:stretch>
          </p:blipFill>
          <p:spPr>
            <a:xfrm>
              <a:off x="0" y="0"/>
              <a:ext cx="5392036" cy="3209454"/>
            </a:xfrm>
            <a:prstGeom prst="rect">
              <a:avLst/>
            </a:prstGeom>
          </p:spPr>
        </p:pic>
      </p:grpSp>
      <p:sp>
        <p:nvSpPr>
          <p:cNvPr id="8" name="TextBox 8"/>
          <p:cNvSpPr txBox="1"/>
          <p:nvPr/>
        </p:nvSpPr>
        <p:spPr>
          <a:xfrm>
            <a:off x="1590385" y="1095375"/>
            <a:ext cx="15107230" cy="816690"/>
          </a:xfrm>
          <a:prstGeom prst="rect">
            <a:avLst/>
          </a:prstGeom>
        </p:spPr>
        <p:txBody>
          <a:bodyPr lIns="0" tIns="0" rIns="0" bIns="0" rtlCol="0" anchor="t">
            <a:spAutoFit/>
          </a:bodyPr>
          <a:lstStyle/>
          <a:p>
            <a:pPr marL="0" lvl="0" indent="0" algn="ctr">
              <a:lnSpc>
                <a:spcPts val="6386"/>
              </a:lnSpc>
            </a:pPr>
            <a:r>
              <a:rPr lang="en-US" sz="5806" spc="185">
                <a:solidFill>
                  <a:srgbClr val="000000"/>
                </a:solidFill>
                <a:latin typeface="Quicksand Bold"/>
              </a:rPr>
              <a:t>Top Tips</a:t>
            </a:r>
          </a:p>
        </p:txBody>
      </p:sp>
      <p:grpSp>
        <p:nvGrpSpPr>
          <p:cNvPr id="9" name="Group 9"/>
          <p:cNvGrpSpPr/>
          <p:nvPr/>
        </p:nvGrpSpPr>
        <p:grpSpPr>
          <a:xfrm>
            <a:off x="7121987" y="5061595"/>
            <a:ext cx="4044027" cy="3905250"/>
            <a:chOff x="0" y="0"/>
            <a:chExt cx="5392036" cy="5207000"/>
          </a:xfrm>
        </p:grpSpPr>
        <p:sp>
          <p:nvSpPr>
            <p:cNvPr id="10" name="TextBox 10"/>
            <p:cNvSpPr txBox="1"/>
            <p:nvPr/>
          </p:nvSpPr>
          <p:spPr>
            <a:xfrm>
              <a:off x="0" y="0"/>
              <a:ext cx="5392036" cy="762000"/>
            </a:xfrm>
            <a:prstGeom prst="rect">
              <a:avLst/>
            </a:prstGeom>
          </p:spPr>
          <p:txBody>
            <a:bodyPr lIns="0" tIns="0" rIns="0" bIns="0" rtlCol="0" anchor="t">
              <a:spAutoFit/>
            </a:bodyPr>
            <a:lstStyle/>
            <a:p>
              <a:pPr marL="0" lvl="0" indent="0">
                <a:lnSpc>
                  <a:spcPts val="4559"/>
                </a:lnSpc>
              </a:pPr>
              <a:r>
                <a:rPr lang="en-US" sz="3799">
                  <a:solidFill>
                    <a:srgbClr val="000000"/>
                  </a:solidFill>
                  <a:latin typeface="Quicksand Bold"/>
                </a:rPr>
                <a:t>Phishing</a:t>
              </a:r>
            </a:p>
          </p:txBody>
        </p:sp>
        <p:sp>
          <p:nvSpPr>
            <p:cNvPr id="11" name="TextBox 11"/>
            <p:cNvSpPr txBox="1"/>
            <p:nvPr/>
          </p:nvSpPr>
          <p:spPr>
            <a:xfrm>
              <a:off x="0" y="974725"/>
              <a:ext cx="5392036" cy="4232275"/>
            </a:xfrm>
            <a:prstGeom prst="rect">
              <a:avLst/>
            </a:prstGeom>
          </p:spPr>
          <p:txBody>
            <a:bodyPr lIns="0" tIns="0" rIns="0" bIns="0" rtlCol="0" anchor="t">
              <a:spAutoFit/>
            </a:bodyPr>
            <a:lstStyle/>
            <a:p>
              <a:pPr marL="647700" lvl="1" indent="-323850">
                <a:lnSpc>
                  <a:spcPts val="4200"/>
                </a:lnSpc>
                <a:buFont typeface="Arial"/>
                <a:buChar char="•"/>
              </a:pPr>
              <a:r>
                <a:rPr lang="en-US" sz="3000">
                  <a:solidFill>
                    <a:srgbClr val="000000"/>
                  </a:solidFill>
                  <a:latin typeface="Quicksand"/>
                </a:rPr>
                <a:t>Check links in emails carefully before opening them</a:t>
              </a:r>
            </a:p>
            <a:p>
              <a:pPr marL="647700" lvl="1" indent="-323850" algn="l">
                <a:lnSpc>
                  <a:spcPts val="4200"/>
                </a:lnSpc>
                <a:buFont typeface="Arial"/>
                <a:buChar char="•"/>
              </a:pPr>
              <a:r>
                <a:rPr lang="en-US" sz="3000">
                  <a:solidFill>
                    <a:srgbClr val="000000"/>
                  </a:solidFill>
                  <a:latin typeface="Quicksand"/>
                </a:rPr>
                <a:t>Make sure you trust the sender</a:t>
              </a:r>
            </a:p>
          </p:txBody>
        </p:sp>
      </p:grpSp>
      <p:grpSp>
        <p:nvGrpSpPr>
          <p:cNvPr id="12" name="Group 12"/>
          <p:cNvGrpSpPr/>
          <p:nvPr/>
        </p:nvGrpSpPr>
        <p:grpSpPr>
          <a:xfrm>
            <a:off x="1590385" y="5061595"/>
            <a:ext cx="4044027" cy="4419601"/>
            <a:chOff x="0" y="0"/>
            <a:chExt cx="5392036" cy="5892801"/>
          </a:xfrm>
        </p:grpSpPr>
        <p:sp>
          <p:nvSpPr>
            <p:cNvPr id="13" name="TextBox 13"/>
            <p:cNvSpPr txBox="1"/>
            <p:nvPr/>
          </p:nvSpPr>
          <p:spPr>
            <a:xfrm>
              <a:off x="0" y="0"/>
              <a:ext cx="5392036" cy="1524000"/>
            </a:xfrm>
            <a:prstGeom prst="rect">
              <a:avLst/>
            </a:prstGeom>
          </p:spPr>
          <p:txBody>
            <a:bodyPr lIns="0" tIns="0" rIns="0" bIns="0" rtlCol="0" anchor="t">
              <a:spAutoFit/>
            </a:bodyPr>
            <a:lstStyle/>
            <a:p>
              <a:pPr marL="0" lvl="0" indent="0">
                <a:lnSpc>
                  <a:spcPts val="4559"/>
                </a:lnSpc>
              </a:pPr>
              <a:r>
                <a:rPr lang="en-US" sz="3799">
                  <a:solidFill>
                    <a:srgbClr val="000000"/>
                  </a:solidFill>
                  <a:latin typeface="Quicksand Bold"/>
                </a:rPr>
                <a:t>Malware and Viruses</a:t>
              </a:r>
            </a:p>
          </p:txBody>
        </p:sp>
        <p:sp>
          <p:nvSpPr>
            <p:cNvPr id="14" name="TextBox 14"/>
            <p:cNvSpPr txBox="1"/>
            <p:nvPr/>
          </p:nvSpPr>
          <p:spPr>
            <a:xfrm>
              <a:off x="0" y="1746250"/>
              <a:ext cx="5392036" cy="4146551"/>
            </a:xfrm>
            <a:prstGeom prst="rect">
              <a:avLst/>
            </a:prstGeom>
          </p:spPr>
          <p:txBody>
            <a:bodyPr lIns="0" tIns="0" rIns="0" bIns="0" rtlCol="0" anchor="t">
              <a:spAutoFit/>
            </a:bodyPr>
            <a:lstStyle/>
            <a:p>
              <a:pPr marL="647695" lvl="1" indent="-323848">
                <a:lnSpc>
                  <a:spcPts val="4199"/>
                </a:lnSpc>
                <a:buFont typeface="Arial"/>
                <a:buChar char="•"/>
              </a:pPr>
              <a:r>
                <a:rPr lang="en-US" sz="2999">
                  <a:solidFill>
                    <a:srgbClr val="000000"/>
                  </a:solidFill>
                  <a:latin typeface="Quicksand"/>
                </a:rPr>
                <a:t>Antivirus app</a:t>
              </a:r>
            </a:p>
            <a:p>
              <a:pPr marL="647695" lvl="1" indent="-323848">
                <a:lnSpc>
                  <a:spcPts val="4199"/>
                </a:lnSpc>
                <a:buFont typeface="Arial"/>
                <a:buChar char="•"/>
              </a:pPr>
              <a:r>
                <a:rPr lang="en-US" sz="2999">
                  <a:solidFill>
                    <a:srgbClr val="000000"/>
                  </a:solidFill>
                  <a:latin typeface="Quicksand"/>
                </a:rPr>
                <a:t>Software updates asap</a:t>
              </a:r>
            </a:p>
            <a:p>
              <a:pPr marL="647695" lvl="1" indent="-323848">
                <a:lnSpc>
                  <a:spcPts val="4199"/>
                </a:lnSpc>
                <a:buFont typeface="Arial"/>
                <a:buChar char="•"/>
              </a:pPr>
              <a:r>
                <a:rPr lang="en-US" sz="2999">
                  <a:solidFill>
                    <a:srgbClr val="000000"/>
                  </a:solidFill>
                  <a:latin typeface="Quicksand"/>
                </a:rPr>
                <a:t>Use app store</a:t>
              </a:r>
            </a:p>
            <a:p>
              <a:pPr marL="647695" lvl="1" indent="-323848" algn="l">
                <a:lnSpc>
                  <a:spcPts val="4199"/>
                </a:lnSpc>
                <a:buFont typeface="Arial"/>
                <a:buChar char="•"/>
              </a:pPr>
              <a:r>
                <a:rPr lang="en-US" sz="2999">
                  <a:solidFill>
                    <a:srgbClr val="000000"/>
                  </a:solidFill>
                  <a:latin typeface="Quicksand"/>
                </a:rPr>
                <a:t>Don’t click on suspicious links</a:t>
              </a:r>
            </a:p>
          </p:txBody>
        </p:sp>
      </p:grpSp>
      <p:grpSp>
        <p:nvGrpSpPr>
          <p:cNvPr id="15" name="Group 15"/>
          <p:cNvGrpSpPr/>
          <p:nvPr/>
        </p:nvGrpSpPr>
        <p:grpSpPr>
          <a:xfrm>
            <a:off x="12653588" y="5061595"/>
            <a:ext cx="4044027" cy="3895726"/>
            <a:chOff x="0" y="0"/>
            <a:chExt cx="5392036" cy="5194301"/>
          </a:xfrm>
        </p:grpSpPr>
        <p:sp>
          <p:nvSpPr>
            <p:cNvPr id="16" name="TextBox 16"/>
            <p:cNvSpPr txBox="1"/>
            <p:nvPr/>
          </p:nvSpPr>
          <p:spPr>
            <a:xfrm>
              <a:off x="0" y="0"/>
              <a:ext cx="5392036" cy="1524000"/>
            </a:xfrm>
            <a:prstGeom prst="rect">
              <a:avLst/>
            </a:prstGeom>
          </p:spPr>
          <p:txBody>
            <a:bodyPr lIns="0" tIns="0" rIns="0" bIns="0" rtlCol="0" anchor="t">
              <a:spAutoFit/>
            </a:bodyPr>
            <a:lstStyle/>
            <a:p>
              <a:pPr marL="0" lvl="0" indent="0">
                <a:lnSpc>
                  <a:spcPts val="4559"/>
                </a:lnSpc>
              </a:pPr>
              <a:r>
                <a:rPr lang="en-US" sz="3799">
                  <a:solidFill>
                    <a:srgbClr val="000000"/>
                  </a:solidFill>
                  <a:latin typeface="Quicksand Bold"/>
                </a:rPr>
                <a:t>Unsecured </a:t>
              </a:r>
            </a:p>
            <a:p>
              <a:pPr marL="0" lvl="0" indent="0">
                <a:lnSpc>
                  <a:spcPts val="4559"/>
                </a:lnSpc>
              </a:pPr>
              <a:r>
                <a:rPr lang="en-US" sz="3799">
                  <a:solidFill>
                    <a:srgbClr val="000000"/>
                  </a:solidFill>
                  <a:latin typeface="Quicksand Bold"/>
                </a:rPr>
                <a:t>Wi-Fi</a:t>
              </a:r>
            </a:p>
          </p:txBody>
        </p:sp>
        <p:sp>
          <p:nvSpPr>
            <p:cNvPr id="17" name="TextBox 17"/>
            <p:cNvSpPr txBox="1"/>
            <p:nvPr/>
          </p:nvSpPr>
          <p:spPr>
            <a:xfrm>
              <a:off x="0" y="1746250"/>
              <a:ext cx="5392036" cy="3448051"/>
            </a:xfrm>
            <a:prstGeom prst="rect">
              <a:avLst/>
            </a:prstGeom>
          </p:spPr>
          <p:txBody>
            <a:bodyPr lIns="0" tIns="0" rIns="0" bIns="0" rtlCol="0" anchor="t">
              <a:spAutoFit/>
            </a:bodyPr>
            <a:lstStyle/>
            <a:p>
              <a:pPr marL="647695" lvl="1" indent="-323848">
                <a:lnSpc>
                  <a:spcPts val="4199"/>
                </a:lnSpc>
                <a:buFont typeface="Arial"/>
                <a:buChar char="•"/>
              </a:pPr>
              <a:r>
                <a:rPr lang="en-US" sz="2999">
                  <a:solidFill>
                    <a:srgbClr val="000000"/>
                  </a:solidFill>
                  <a:latin typeface="Quicksand"/>
                </a:rPr>
                <a:t>Be careful when using public wi-fi</a:t>
              </a:r>
            </a:p>
            <a:p>
              <a:pPr marL="647695" lvl="1" indent="-323848">
                <a:lnSpc>
                  <a:spcPts val="4199"/>
                </a:lnSpc>
                <a:buFont typeface="Arial"/>
                <a:buChar char="•"/>
              </a:pPr>
              <a:r>
                <a:rPr lang="en-US" sz="2999">
                  <a:solidFill>
                    <a:srgbClr val="000000"/>
                  </a:solidFill>
                  <a:latin typeface="Quicksand"/>
                </a:rPr>
                <a:t>Use a VPN</a:t>
              </a:r>
            </a:p>
            <a:p>
              <a:pPr marL="647695" lvl="1" indent="-323848" algn="l">
                <a:lnSpc>
                  <a:spcPts val="4199"/>
                </a:lnSpc>
                <a:buFont typeface="Arial"/>
                <a:buChar char="•"/>
              </a:pPr>
              <a:r>
                <a:rPr lang="en-US" sz="2999">
                  <a:solidFill>
                    <a:srgbClr val="000000"/>
                  </a:solidFill>
                  <a:latin typeface="Quicksand"/>
                </a:rPr>
                <a:t>Turn off automatic connections</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2288417" y="7552213"/>
            <a:ext cx="4304730" cy="1994774"/>
          </a:xfrm>
          <a:custGeom>
            <a:avLst/>
            <a:gdLst/>
            <a:ahLst/>
            <a:cxnLst/>
            <a:rect l="l" t="t" r="r" b="b"/>
            <a:pathLst>
              <a:path w="4304730" h="1994774">
                <a:moveTo>
                  <a:pt x="0" y="0"/>
                </a:moveTo>
                <a:lnTo>
                  <a:pt x="4304730" y="0"/>
                </a:lnTo>
                <a:lnTo>
                  <a:pt x="4304730" y="1994774"/>
                </a:lnTo>
                <a:lnTo>
                  <a:pt x="0" y="1994774"/>
                </a:lnTo>
                <a:lnTo>
                  <a:pt x="0" y="0"/>
                </a:lnTo>
                <a:close/>
              </a:path>
            </a:pathLst>
          </a:custGeom>
          <a:blipFill>
            <a:blip r:embed="rId3"/>
            <a:stretch>
              <a:fillRect/>
            </a:stretch>
          </a:blipFill>
        </p:spPr>
        <p:txBody>
          <a:bodyPr/>
          <a:lstStyle/>
          <a:p>
            <a:endParaRPr lang="en-GB"/>
          </a:p>
        </p:txBody>
      </p:sp>
      <p:sp>
        <p:nvSpPr>
          <p:cNvPr id="3" name="TextBox 3"/>
          <p:cNvSpPr txBox="1"/>
          <p:nvPr/>
        </p:nvSpPr>
        <p:spPr>
          <a:xfrm>
            <a:off x="1028700" y="721760"/>
            <a:ext cx="15107230" cy="785575"/>
          </a:xfrm>
          <a:prstGeom prst="rect">
            <a:avLst/>
          </a:prstGeom>
        </p:spPr>
        <p:txBody>
          <a:bodyPr lIns="0" tIns="0" rIns="0" bIns="0" rtlCol="0" anchor="t">
            <a:spAutoFit/>
          </a:bodyPr>
          <a:lstStyle/>
          <a:p>
            <a:pPr marL="0" lvl="0" indent="0">
              <a:lnSpc>
                <a:spcPts val="6166"/>
              </a:lnSpc>
            </a:pPr>
            <a:r>
              <a:rPr lang="en-US" sz="5606" spc="179" dirty="0">
                <a:solidFill>
                  <a:srgbClr val="000000"/>
                </a:solidFill>
                <a:latin typeface="Quicksand Bold"/>
              </a:rPr>
              <a:t>Password Security</a:t>
            </a:r>
          </a:p>
        </p:txBody>
      </p:sp>
      <p:sp>
        <p:nvSpPr>
          <p:cNvPr id="6" name="TextBox 6"/>
          <p:cNvSpPr txBox="1"/>
          <p:nvPr/>
        </p:nvSpPr>
        <p:spPr>
          <a:xfrm>
            <a:off x="1028700" y="2976463"/>
            <a:ext cx="10593564" cy="6148863"/>
          </a:xfrm>
          <a:prstGeom prst="rect">
            <a:avLst/>
          </a:prstGeom>
        </p:spPr>
        <p:txBody>
          <a:bodyPr lIns="0" tIns="0" rIns="0" bIns="0" rtlCol="0" anchor="t">
            <a:spAutoFit/>
          </a:bodyPr>
          <a:lstStyle/>
          <a:p>
            <a:pPr marL="291465" lvl="1">
              <a:lnSpc>
                <a:spcPts val="4427"/>
              </a:lnSpc>
            </a:pPr>
            <a:r>
              <a:rPr lang="en-GB" sz="2800" dirty="0">
                <a:latin typeface="Quicksand" pitchFamily="2" charset="77"/>
                <a:hlinkClick r:id="rId4"/>
              </a:rPr>
              <a:t>https://www.ncsc.gov.uk/collection/top-tips-for-staying-secure-online/three-random-words</a:t>
            </a:r>
            <a:endParaRPr lang="en-US" sz="2700" dirty="0">
              <a:solidFill>
                <a:srgbClr val="000000"/>
              </a:solidFill>
              <a:latin typeface="Quicksand"/>
            </a:endParaRPr>
          </a:p>
          <a:p>
            <a:pPr marL="582930" lvl="1" indent="-291465" algn="l">
              <a:lnSpc>
                <a:spcPts val="4427"/>
              </a:lnSpc>
              <a:buFont typeface="Arial"/>
              <a:buChar char="•"/>
            </a:pPr>
            <a:r>
              <a:rPr lang="en-US" sz="2700" dirty="0">
                <a:solidFill>
                  <a:srgbClr val="000000"/>
                </a:solidFill>
                <a:latin typeface="Quicksand"/>
              </a:rPr>
              <a:t>Do you think your passwords are secure?</a:t>
            </a:r>
          </a:p>
          <a:p>
            <a:pPr marL="582930" lvl="1" indent="-291465" algn="l">
              <a:lnSpc>
                <a:spcPts val="4427"/>
              </a:lnSpc>
              <a:buFont typeface="Arial"/>
              <a:buChar char="•"/>
            </a:pPr>
            <a:r>
              <a:rPr lang="en-US" sz="2700" dirty="0">
                <a:solidFill>
                  <a:srgbClr val="000000"/>
                </a:solidFill>
                <a:latin typeface="Quicksand"/>
              </a:rPr>
              <a:t>What qualities does a secure password have?</a:t>
            </a:r>
          </a:p>
          <a:p>
            <a:pPr marL="582930" lvl="1" indent="-291465" algn="l">
              <a:lnSpc>
                <a:spcPts val="4427"/>
              </a:lnSpc>
              <a:buFont typeface="Arial"/>
              <a:buChar char="•"/>
            </a:pPr>
            <a:r>
              <a:rPr lang="en-US" sz="2700" dirty="0">
                <a:solidFill>
                  <a:srgbClr val="000000"/>
                </a:solidFill>
                <a:latin typeface="Quicksand"/>
              </a:rPr>
              <a:t>What good habits should you have to keep your passwords secure?</a:t>
            </a:r>
          </a:p>
          <a:p>
            <a:pPr marL="582930" lvl="1" indent="-291465" algn="l">
              <a:lnSpc>
                <a:spcPts val="4427"/>
              </a:lnSpc>
              <a:buFont typeface="Arial"/>
              <a:buChar char="•"/>
            </a:pPr>
            <a:r>
              <a:rPr lang="en-US" sz="2700" dirty="0">
                <a:solidFill>
                  <a:srgbClr val="000000"/>
                </a:solidFill>
                <a:latin typeface="Quicksand"/>
              </a:rPr>
              <a:t>What is a dictionary attack? </a:t>
            </a:r>
          </a:p>
          <a:p>
            <a:pPr marL="582930" lvl="1" indent="-291465" algn="l">
              <a:lnSpc>
                <a:spcPts val="4427"/>
              </a:lnSpc>
              <a:buFont typeface="Arial"/>
              <a:buChar char="•"/>
            </a:pPr>
            <a:r>
              <a:rPr lang="en-US" sz="2700" dirty="0">
                <a:solidFill>
                  <a:srgbClr val="000000"/>
                </a:solidFill>
                <a:latin typeface="Quicksand"/>
              </a:rPr>
              <a:t>Check if your password has ever been leaked online...</a:t>
            </a:r>
          </a:p>
          <a:p>
            <a:pPr marL="748665" lvl="2">
              <a:lnSpc>
                <a:spcPts val="4427"/>
              </a:lnSpc>
            </a:pPr>
            <a:r>
              <a:rPr lang="en-US" sz="2700" u="sng" dirty="0">
                <a:solidFill>
                  <a:srgbClr val="000000"/>
                </a:solidFill>
                <a:latin typeface="Quicksand"/>
                <a:hlinkClick r:id="rId5" tooltip="https://haveibeenpwned.com"/>
              </a:rPr>
              <a:t>https://haveibeenpwned.com </a:t>
            </a:r>
          </a:p>
          <a:p>
            <a:pPr marL="582930" lvl="1" indent="-291465" algn="l">
              <a:lnSpc>
                <a:spcPts val="4427"/>
              </a:lnSpc>
              <a:buFont typeface="Arial"/>
              <a:buChar char="•"/>
            </a:pPr>
            <a:r>
              <a:rPr lang="en-US" sz="2700" dirty="0">
                <a:solidFill>
                  <a:srgbClr val="000000"/>
                </a:solidFill>
                <a:latin typeface="Quicksand"/>
              </a:rPr>
              <a:t>Test how secure your passwords are... </a:t>
            </a:r>
            <a:r>
              <a:rPr lang="en-US" sz="2700" u="sng" dirty="0">
                <a:solidFill>
                  <a:srgbClr val="000000"/>
                </a:solidFill>
                <a:latin typeface="Quicksand"/>
                <a:hlinkClick r:id="rId6" tooltip="https://www.security.org/how-secure-is-my-password/"/>
              </a:rPr>
              <a:t>https://www.security.org/how-secure-is-my-password/</a:t>
            </a:r>
          </a:p>
        </p:txBody>
      </p:sp>
      <p:sp>
        <p:nvSpPr>
          <p:cNvPr id="7" name="TextBox 7"/>
          <p:cNvSpPr txBox="1"/>
          <p:nvPr/>
        </p:nvSpPr>
        <p:spPr>
          <a:xfrm>
            <a:off x="11622264" y="1019175"/>
            <a:ext cx="5637036" cy="6153150"/>
          </a:xfrm>
          <a:prstGeom prst="rect">
            <a:avLst/>
          </a:prstGeom>
        </p:spPr>
        <p:txBody>
          <a:bodyPr lIns="0" tIns="0" rIns="0" bIns="0" rtlCol="0" anchor="t">
            <a:spAutoFit/>
          </a:bodyPr>
          <a:lstStyle/>
          <a:p>
            <a:pPr>
              <a:lnSpc>
                <a:spcPts val="3239"/>
              </a:lnSpc>
            </a:pPr>
            <a:r>
              <a:rPr lang="en-US" sz="2699">
                <a:solidFill>
                  <a:srgbClr val="000000"/>
                </a:solidFill>
                <a:latin typeface="Quicksand Bold"/>
              </a:rPr>
              <a:t>The top 10 most common passwords list in 2023:</a:t>
            </a:r>
          </a:p>
          <a:p>
            <a:pPr marL="582928" lvl="1" indent="-291464">
              <a:lnSpc>
                <a:spcPts val="3239"/>
              </a:lnSpc>
              <a:buFont typeface="Arial"/>
              <a:buChar char="•"/>
            </a:pPr>
            <a:r>
              <a:rPr lang="en-US" sz="2699">
                <a:solidFill>
                  <a:srgbClr val="000000"/>
                </a:solidFill>
                <a:latin typeface="Quicksand"/>
              </a:rPr>
              <a:t>123456</a:t>
            </a:r>
          </a:p>
          <a:p>
            <a:pPr marL="582928" lvl="1" indent="-291464">
              <a:lnSpc>
                <a:spcPts val="3239"/>
              </a:lnSpc>
              <a:buFont typeface="Arial"/>
              <a:buChar char="•"/>
            </a:pPr>
            <a:r>
              <a:rPr lang="en-US" sz="2699">
                <a:solidFill>
                  <a:srgbClr val="000000"/>
                </a:solidFill>
                <a:latin typeface="Quicksand"/>
              </a:rPr>
              <a:t>123456789</a:t>
            </a:r>
          </a:p>
          <a:p>
            <a:pPr marL="582928" lvl="1" indent="-291464">
              <a:lnSpc>
                <a:spcPts val="3239"/>
              </a:lnSpc>
              <a:buFont typeface="Arial"/>
              <a:buChar char="•"/>
            </a:pPr>
            <a:r>
              <a:rPr lang="en-US" sz="2699">
                <a:solidFill>
                  <a:srgbClr val="000000"/>
                </a:solidFill>
                <a:latin typeface="Quicksand"/>
              </a:rPr>
              <a:t>qwerty</a:t>
            </a:r>
          </a:p>
          <a:p>
            <a:pPr marL="582928" lvl="1" indent="-291464">
              <a:lnSpc>
                <a:spcPts val="3239"/>
              </a:lnSpc>
              <a:buFont typeface="Arial"/>
              <a:buChar char="•"/>
            </a:pPr>
            <a:r>
              <a:rPr lang="en-US" sz="2699">
                <a:solidFill>
                  <a:srgbClr val="000000"/>
                </a:solidFill>
                <a:latin typeface="Quicksand"/>
              </a:rPr>
              <a:t>password</a:t>
            </a:r>
          </a:p>
          <a:p>
            <a:pPr marL="582928" lvl="1" indent="-291464">
              <a:lnSpc>
                <a:spcPts val="3239"/>
              </a:lnSpc>
              <a:buFont typeface="Arial"/>
              <a:buChar char="•"/>
            </a:pPr>
            <a:r>
              <a:rPr lang="en-US" sz="2699">
                <a:solidFill>
                  <a:srgbClr val="000000"/>
                </a:solidFill>
                <a:latin typeface="Quicksand"/>
              </a:rPr>
              <a:t>12345</a:t>
            </a:r>
          </a:p>
          <a:p>
            <a:pPr marL="582928" lvl="1" indent="-291464">
              <a:lnSpc>
                <a:spcPts val="3239"/>
              </a:lnSpc>
              <a:buFont typeface="Arial"/>
              <a:buChar char="•"/>
            </a:pPr>
            <a:r>
              <a:rPr lang="en-US" sz="2699">
                <a:solidFill>
                  <a:srgbClr val="000000"/>
                </a:solidFill>
                <a:latin typeface="Quicksand"/>
              </a:rPr>
              <a:t>qwerty123</a:t>
            </a:r>
          </a:p>
          <a:p>
            <a:pPr marL="582928" lvl="1" indent="-291464">
              <a:lnSpc>
                <a:spcPts val="3239"/>
              </a:lnSpc>
              <a:buFont typeface="Arial"/>
              <a:buChar char="•"/>
            </a:pPr>
            <a:r>
              <a:rPr lang="en-US" sz="2699">
                <a:solidFill>
                  <a:srgbClr val="000000"/>
                </a:solidFill>
                <a:latin typeface="Quicksand"/>
              </a:rPr>
              <a:t>1q2w3e</a:t>
            </a:r>
          </a:p>
          <a:p>
            <a:pPr marL="582928" lvl="1" indent="-291464">
              <a:lnSpc>
                <a:spcPts val="3239"/>
              </a:lnSpc>
              <a:buFont typeface="Arial"/>
              <a:buChar char="•"/>
            </a:pPr>
            <a:r>
              <a:rPr lang="en-US" sz="2699">
                <a:solidFill>
                  <a:srgbClr val="000000"/>
                </a:solidFill>
                <a:latin typeface="Quicksand"/>
              </a:rPr>
              <a:t>12345678</a:t>
            </a:r>
          </a:p>
          <a:p>
            <a:pPr marL="582928" lvl="1" indent="-291464">
              <a:lnSpc>
                <a:spcPts val="3239"/>
              </a:lnSpc>
              <a:buFont typeface="Arial"/>
              <a:buChar char="•"/>
            </a:pPr>
            <a:r>
              <a:rPr lang="en-US" sz="2699">
                <a:solidFill>
                  <a:srgbClr val="000000"/>
                </a:solidFill>
                <a:latin typeface="Quicksand"/>
              </a:rPr>
              <a:t>111111</a:t>
            </a:r>
          </a:p>
          <a:p>
            <a:pPr marL="582928" lvl="1" indent="-291464">
              <a:lnSpc>
                <a:spcPts val="3239"/>
              </a:lnSpc>
              <a:buFont typeface="Arial"/>
              <a:buChar char="•"/>
            </a:pPr>
            <a:r>
              <a:rPr lang="en-US" sz="2699">
                <a:solidFill>
                  <a:srgbClr val="000000"/>
                </a:solidFill>
                <a:latin typeface="Quicksand"/>
              </a:rPr>
              <a:t>1234567890</a:t>
            </a:r>
          </a:p>
          <a:p>
            <a:pPr>
              <a:lnSpc>
                <a:spcPts val="3239"/>
              </a:lnSpc>
            </a:pPr>
            <a:endParaRPr lang="en-US" sz="2699">
              <a:solidFill>
                <a:srgbClr val="000000"/>
              </a:solidFill>
              <a:latin typeface="Quicksand"/>
            </a:endParaRPr>
          </a:p>
          <a:p>
            <a:pPr>
              <a:lnSpc>
                <a:spcPts val="3239"/>
              </a:lnSpc>
            </a:pPr>
            <a:r>
              <a:rPr lang="en-US" sz="2699">
                <a:solidFill>
                  <a:srgbClr val="000000"/>
                </a:solidFill>
                <a:latin typeface="Quicksand"/>
              </a:rPr>
              <a:t>Every common password can be cracked instantly, is yours secure?</a:t>
            </a:r>
          </a:p>
        </p:txBody>
      </p:sp>
      <p:sp>
        <p:nvSpPr>
          <p:cNvPr id="8" name="TextBox 5">
            <a:extLst>
              <a:ext uri="{FF2B5EF4-FFF2-40B4-BE49-F238E27FC236}">
                <a16:creationId xmlns:a16="http://schemas.microsoft.com/office/drawing/2014/main" id="{6CB77E38-3A8E-CDB6-FD92-38C36394C4E7}"/>
              </a:ext>
            </a:extLst>
          </p:cNvPr>
          <p:cNvSpPr txBox="1"/>
          <p:nvPr/>
        </p:nvSpPr>
        <p:spPr>
          <a:xfrm>
            <a:off x="1060295" y="1745357"/>
            <a:ext cx="9455305" cy="1231106"/>
          </a:xfrm>
          <a:prstGeom prst="rect">
            <a:avLst/>
          </a:prstGeom>
        </p:spPr>
        <p:txBody>
          <a:bodyPr wrap="square" lIns="0" tIns="0" rIns="0" bIns="0" rtlCol="0" anchor="t">
            <a:spAutoFit/>
          </a:bodyPr>
          <a:lstStyle/>
          <a:p>
            <a:pPr marL="0" lvl="0" indent="0">
              <a:lnSpc>
                <a:spcPts val="3239"/>
              </a:lnSpc>
            </a:pPr>
            <a:r>
              <a:rPr lang="en-US" sz="2699" dirty="0">
                <a:solidFill>
                  <a:srgbClr val="000000"/>
                </a:solidFill>
                <a:latin typeface="Quicksand Bold"/>
              </a:rPr>
              <a:t>Read the following advice from the National Cyber Security Centre (NCSC) to help you answer the questions below</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0" y="3351276"/>
            <a:ext cx="7452535" cy="6148341"/>
          </a:xfrm>
          <a:custGeom>
            <a:avLst/>
            <a:gdLst/>
            <a:ahLst/>
            <a:cxnLst/>
            <a:rect l="l" t="t" r="r" b="b"/>
            <a:pathLst>
              <a:path w="7452535" h="6148341">
                <a:moveTo>
                  <a:pt x="0" y="0"/>
                </a:moveTo>
                <a:lnTo>
                  <a:pt x="7452535" y="0"/>
                </a:lnTo>
                <a:lnTo>
                  <a:pt x="7452535" y="6148341"/>
                </a:lnTo>
                <a:lnTo>
                  <a:pt x="0" y="61483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TextBox 3"/>
          <p:cNvSpPr txBox="1"/>
          <p:nvPr/>
        </p:nvSpPr>
        <p:spPr>
          <a:xfrm>
            <a:off x="1028700" y="1095375"/>
            <a:ext cx="16379019" cy="785575"/>
          </a:xfrm>
          <a:prstGeom prst="rect">
            <a:avLst/>
          </a:prstGeom>
        </p:spPr>
        <p:txBody>
          <a:bodyPr lIns="0" tIns="0" rIns="0" bIns="0" rtlCol="0" anchor="t">
            <a:spAutoFit/>
          </a:bodyPr>
          <a:lstStyle/>
          <a:p>
            <a:pPr marL="0" lvl="0" indent="0">
              <a:lnSpc>
                <a:spcPts val="6166"/>
              </a:lnSpc>
            </a:pPr>
            <a:r>
              <a:rPr lang="en-US" sz="5606" spc="179">
                <a:solidFill>
                  <a:srgbClr val="000000"/>
                </a:solidFill>
                <a:latin typeface="Quicksand Bold"/>
              </a:rPr>
              <a:t>Beyond Passwords: Authentication Methods</a:t>
            </a:r>
          </a:p>
        </p:txBody>
      </p:sp>
      <p:sp>
        <p:nvSpPr>
          <p:cNvPr id="4" name="TextBox 4"/>
          <p:cNvSpPr txBox="1"/>
          <p:nvPr/>
        </p:nvSpPr>
        <p:spPr>
          <a:xfrm>
            <a:off x="1028700" y="2122086"/>
            <a:ext cx="9565844" cy="534924"/>
          </a:xfrm>
          <a:prstGeom prst="rect">
            <a:avLst/>
          </a:prstGeom>
        </p:spPr>
        <p:txBody>
          <a:bodyPr lIns="0" tIns="0" rIns="0" bIns="0" rtlCol="0" anchor="t">
            <a:spAutoFit/>
          </a:bodyPr>
          <a:lstStyle/>
          <a:p>
            <a:pPr algn="l">
              <a:lnSpc>
                <a:spcPts val="4427"/>
              </a:lnSpc>
            </a:pPr>
            <a:r>
              <a:rPr lang="en-US" sz="2700">
                <a:solidFill>
                  <a:srgbClr val="000000"/>
                </a:solidFill>
                <a:latin typeface="Quicksand"/>
              </a:rPr>
              <a:t>Passwords are often just one piece of the security puzzle. </a:t>
            </a:r>
          </a:p>
        </p:txBody>
      </p:sp>
      <p:grpSp>
        <p:nvGrpSpPr>
          <p:cNvPr id="5" name="Group 5"/>
          <p:cNvGrpSpPr/>
          <p:nvPr/>
        </p:nvGrpSpPr>
        <p:grpSpPr>
          <a:xfrm>
            <a:off x="9144000" y="3351276"/>
            <a:ext cx="8263719" cy="5907024"/>
            <a:chOff x="0" y="0"/>
            <a:chExt cx="11018291" cy="7876032"/>
          </a:xfrm>
        </p:grpSpPr>
        <p:sp>
          <p:nvSpPr>
            <p:cNvPr id="6" name="TextBox 6"/>
            <p:cNvSpPr txBox="1"/>
            <p:nvPr/>
          </p:nvSpPr>
          <p:spPr>
            <a:xfrm>
              <a:off x="0" y="0"/>
              <a:ext cx="11018291" cy="584200"/>
            </a:xfrm>
            <a:prstGeom prst="rect">
              <a:avLst/>
            </a:prstGeom>
          </p:spPr>
          <p:txBody>
            <a:bodyPr lIns="0" tIns="0" rIns="0" bIns="0" rtlCol="0" anchor="t">
              <a:spAutoFit/>
            </a:bodyPr>
            <a:lstStyle/>
            <a:p>
              <a:pPr marL="0" lvl="0" indent="0">
                <a:lnSpc>
                  <a:spcPts val="3479"/>
                </a:lnSpc>
              </a:pPr>
              <a:r>
                <a:rPr lang="en-US" sz="2899">
                  <a:solidFill>
                    <a:srgbClr val="000000"/>
                  </a:solidFill>
                  <a:latin typeface="Quicksand Bold"/>
                </a:rPr>
                <a:t>Is the User who they say they are?</a:t>
              </a:r>
            </a:p>
          </p:txBody>
        </p:sp>
        <p:sp>
          <p:nvSpPr>
            <p:cNvPr id="7" name="TextBox 7"/>
            <p:cNvSpPr txBox="1"/>
            <p:nvPr/>
          </p:nvSpPr>
          <p:spPr>
            <a:xfrm>
              <a:off x="0" y="460375"/>
              <a:ext cx="11018291" cy="7415657"/>
            </a:xfrm>
            <a:prstGeom prst="rect">
              <a:avLst/>
            </a:prstGeom>
          </p:spPr>
          <p:txBody>
            <a:bodyPr lIns="0" tIns="0" rIns="0" bIns="0" rtlCol="0" anchor="t">
              <a:spAutoFit/>
            </a:bodyPr>
            <a:lstStyle/>
            <a:p>
              <a:pPr>
                <a:lnSpc>
                  <a:spcPts val="4427"/>
                </a:lnSpc>
              </a:pPr>
              <a:r>
                <a:rPr lang="en-US" sz="2700">
                  <a:solidFill>
                    <a:srgbClr val="000000"/>
                  </a:solidFill>
                  <a:latin typeface="Quicksand"/>
                </a:rPr>
                <a:t>Verifying a user is called authentication​</a:t>
              </a:r>
            </a:p>
            <a:p>
              <a:pPr>
                <a:lnSpc>
                  <a:spcPts val="4427"/>
                </a:lnSpc>
              </a:pPr>
              <a:r>
                <a:rPr lang="en-US" sz="2700">
                  <a:solidFill>
                    <a:srgbClr val="000000"/>
                  </a:solidFill>
                  <a:latin typeface="Quicksand Bold"/>
                </a:rPr>
                <a:t>Which methods have you used?​</a:t>
              </a:r>
            </a:p>
            <a:p>
              <a:pPr marL="582930" lvl="1" indent="-291465">
                <a:lnSpc>
                  <a:spcPts val="4427"/>
                </a:lnSpc>
                <a:buFont typeface="Arial"/>
                <a:buChar char="•"/>
              </a:pPr>
              <a:r>
                <a:rPr lang="en-US" sz="2700">
                  <a:solidFill>
                    <a:srgbClr val="000000"/>
                  </a:solidFill>
                  <a:latin typeface="Quicksand"/>
                </a:rPr>
                <a:t> Something you know (password, PIN)​</a:t>
              </a:r>
            </a:p>
            <a:p>
              <a:pPr marL="582930" lvl="1" indent="-291465">
                <a:lnSpc>
                  <a:spcPts val="4427"/>
                </a:lnSpc>
                <a:buFont typeface="Arial"/>
                <a:buChar char="•"/>
              </a:pPr>
              <a:r>
                <a:rPr lang="en-US" sz="2700">
                  <a:solidFill>
                    <a:srgbClr val="000000"/>
                  </a:solidFill>
                  <a:latin typeface="Quicksand"/>
                </a:rPr>
                <a:t> Something you hold (phone, card)​</a:t>
              </a:r>
            </a:p>
            <a:p>
              <a:pPr marL="582930" lvl="1" indent="-291465">
                <a:lnSpc>
                  <a:spcPts val="4427"/>
                </a:lnSpc>
                <a:buFont typeface="Arial"/>
                <a:buChar char="•"/>
              </a:pPr>
              <a:r>
                <a:rPr lang="en-US" sz="2700">
                  <a:solidFill>
                    <a:srgbClr val="000000"/>
                  </a:solidFill>
                  <a:latin typeface="Quicksand"/>
                </a:rPr>
                <a:t> Who you are (face, fingerprint)​</a:t>
              </a:r>
            </a:p>
            <a:p>
              <a:pPr marL="582930" lvl="1" indent="-291465">
                <a:lnSpc>
                  <a:spcPts val="4427"/>
                </a:lnSpc>
                <a:buFont typeface="Arial"/>
                <a:buChar char="•"/>
              </a:pPr>
              <a:r>
                <a:rPr lang="en-US" sz="2700">
                  <a:solidFill>
                    <a:srgbClr val="000000"/>
                  </a:solidFill>
                  <a:latin typeface="Quicksand"/>
                </a:rPr>
                <a:t> What you do (draw pattern, typing, writing)​</a:t>
              </a:r>
            </a:p>
            <a:p>
              <a:pPr marL="582930" lvl="1" indent="-291465">
                <a:lnSpc>
                  <a:spcPts val="4427"/>
                </a:lnSpc>
                <a:buFont typeface="Arial"/>
                <a:buChar char="•"/>
              </a:pPr>
              <a:r>
                <a:rPr lang="en-US" sz="2700">
                  <a:solidFill>
                    <a:srgbClr val="000000"/>
                  </a:solidFill>
                  <a:latin typeface="Quicksand"/>
                </a:rPr>
                <a:t> Where you are (location, registered phone)​</a:t>
              </a:r>
            </a:p>
            <a:p>
              <a:pPr>
                <a:lnSpc>
                  <a:spcPts val="4427"/>
                </a:lnSpc>
              </a:pPr>
              <a:r>
                <a:rPr lang="en-US" sz="2700">
                  <a:solidFill>
                    <a:srgbClr val="000000"/>
                  </a:solidFill>
                  <a:latin typeface="Quicksand"/>
                </a:rPr>
                <a:t>​</a:t>
              </a:r>
            </a:p>
            <a:p>
              <a:pPr algn="l">
                <a:lnSpc>
                  <a:spcPts val="4427"/>
                </a:lnSpc>
              </a:pPr>
              <a:r>
                <a:rPr lang="en-US" sz="2700">
                  <a:solidFill>
                    <a:srgbClr val="000000"/>
                  </a:solidFill>
                  <a:latin typeface="Quicksand"/>
                </a:rPr>
                <a:t>Multi-factor authentication (MFA) combines authentication methods​</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6025449" y="3763717"/>
            <a:ext cx="12536227" cy="5904158"/>
          </a:xfrm>
          <a:custGeom>
            <a:avLst/>
            <a:gdLst/>
            <a:ahLst/>
            <a:cxnLst/>
            <a:rect l="l" t="t" r="r" b="b"/>
            <a:pathLst>
              <a:path w="12536227" h="5904158">
                <a:moveTo>
                  <a:pt x="0" y="0"/>
                </a:moveTo>
                <a:lnTo>
                  <a:pt x="12536227" y="0"/>
                </a:lnTo>
                <a:lnTo>
                  <a:pt x="12536227" y="5904158"/>
                </a:lnTo>
                <a:lnTo>
                  <a:pt x="0" y="5904158"/>
                </a:lnTo>
                <a:lnTo>
                  <a:pt x="0" y="0"/>
                </a:lnTo>
                <a:close/>
              </a:path>
            </a:pathLst>
          </a:custGeom>
          <a:blipFill>
            <a:blip r:embed="rId2"/>
            <a:stretch>
              <a:fillRect l="-219" t="-33568" b="-26027"/>
            </a:stretch>
          </a:blipFill>
        </p:spPr>
        <p:txBody>
          <a:bodyPr/>
          <a:lstStyle/>
          <a:p>
            <a:endParaRPr lang="en-GB"/>
          </a:p>
        </p:txBody>
      </p:sp>
      <p:sp>
        <p:nvSpPr>
          <p:cNvPr id="3" name="TextBox 3"/>
          <p:cNvSpPr txBox="1"/>
          <p:nvPr/>
        </p:nvSpPr>
        <p:spPr>
          <a:xfrm>
            <a:off x="1028700" y="1095375"/>
            <a:ext cx="16379019" cy="785575"/>
          </a:xfrm>
          <a:prstGeom prst="rect">
            <a:avLst/>
          </a:prstGeom>
        </p:spPr>
        <p:txBody>
          <a:bodyPr lIns="0" tIns="0" rIns="0" bIns="0" rtlCol="0" anchor="t">
            <a:spAutoFit/>
          </a:bodyPr>
          <a:lstStyle/>
          <a:p>
            <a:pPr marL="0" lvl="0" indent="0">
              <a:lnSpc>
                <a:spcPts val="6166"/>
              </a:lnSpc>
            </a:pPr>
            <a:r>
              <a:rPr lang="en-US" sz="5606" spc="179">
                <a:solidFill>
                  <a:srgbClr val="000000"/>
                </a:solidFill>
                <a:latin typeface="Quicksand Bold"/>
              </a:rPr>
              <a:t>Extension: Advice Poster</a:t>
            </a:r>
          </a:p>
        </p:txBody>
      </p:sp>
      <p:sp>
        <p:nvSpPr>
          <p:cNvPr id="4" name="TextBox 4"/>
          <p:cNvSpPr txBox="1"/>
          <p:nvPr/>
        </p:nvSpPr>
        <p:spPr>
          <a:xfrm>
            <a:off x="1028700" y="2112561"/>
            <a:ext cx="16379019" cy="2512822"/>
          </a:xfrm>
          <a:prstGeom prst="rect">
            <a:avLst/>
          </a:prstGeom>
        </p:spPr>
        <p:txBody>
          <a:bodyPr lIns="0" tIns="0" rIns="0" bIns="0" rtlCol="0" anchor="t">
            <a:spAutoFit/>
          </a:bodyPr>
          <a:lstStyle/>
          <a:p>
            <a:pPr>
              <a:lnSpc>
                <a:spcPts val="5083"/>
              </a:lnSpc>
            </a:pPr>
            <a:r>
              <a:rPr lang="en-US" sz="3099">
                <a:solidFill>
                  <a:srgbClr val="000000"/>
                </a:solidFill>
                <a:latin typeface="Quicksand"/>
              </a:rPr>
              <a:t>In small groups</a:t>
            </a:r>
          </a:p>
          <a:p>
            <a:pPr>
              <a:lnSpc>
                <a:spcPts val="5083"/>
              </a:lnSpc>
            </a:pPr>
            <a:r>
              <a:rPr lang="en-US" sz="3099">
                <a:solidFill>
                  <a:srgbClr val="000000"/>
                </a:solidFill>
                <a:latin typeface="Quicksand"/>
              </a:rPr>
              <a:t>Create a poster offering advice to Year 6 students about to start Secondary school.</a:t>
            </a:r>
          </a:p>
          <a:p>
            <a:pPr>
              <a:lnSpc>
                <a:spcPts val="5083"/>
              </a:lnSpc>
            </a:pPr>
            <a:endParaRPr lang="en-US" sz="3099">
              <a:solidFill>
                <a:srgbClr val="000000"/>
              </a:solidFill>
              <a:latin typeface="Quicksand"/>
            </a:endParaRPr>
          </a:p>
          <a:p>
            <a:pPr algn="l">
              <a:lnSpc>
                <a:spcPts val="5083"/>
              </a:lnSpc>
            </a:pPr>
            <a:endParaRPr lang="en-US" sz="3099">
              <a:solidFill>
                <a:srgbClr val="000000"/>
              </a:solidFill>
              <a:latin typeface="Quicksand"/>
            </a:endParaRPr>
          </a:p>
        </p:txBody>
      </p:sp>
      <p:sp>
        <p:nvSpPr>
          <p:cNvPr id="5" name="TextBox 5"/>
          <p:cNvSpPr txBox="1"/>
          <p:nvPr/>
        </p:nvSpPr>
        <p:spPr>
          <a:xfrm>
            <a:off x="1028700" y="4373317"/>
            <a:ext cx="4305300" cy="3795911"/>
          </a:xfrm>
          <a:prstGeom prst="rect">
            <a:avLst/>
          </a:prstGeom>
        </p:spPr>
        <p:txBody>
          <a:bodyPr wrap="square" lIns="0" tIns="0" rIns="0" bIns="0" rtlCol="0" anchor="t">
            <a:spAutoFit/>
          </a:bodyPr>
          <a:lstStyle/>
          <a:p>
            <a:pPr>
              <a:lnSpc>
                <a:spcPts val="3719"/>
              </a:lnSpc>
              <a:spcBef>
                <a:spcPct val="0"/>
              </a:spcBef>
            </a:pPr>
            <a:r>
              <a:rPr lang="en-US" sz="3099" dirty="0">
                <a:solidFill>
                  <a:srgbClr val="000000"/>
                </a:solidFill>
                <a:latin typeface="Quicksand"/>
              </a:rPr>
              <a:t>You should include both technical advice for keeping your phone and data secure, and advice for creating healthy mobile phone habits to maintain good mental health.</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1028700" y="669250"/>
            <a:ext cx="16379019" cy="785575"/>
          </a:xfrm>
          <a:prstGeom prst="rect">
            <a:avLst/>
          </a:prstGeom>
        </p:spPr>
        <p:txBody>
          <a:bodyPr lIns="0" tIns="0" rIns="0" bIns="0" rtlCol="0" anchor="t">
            <a:spAutoFit/>
          </a:bodyPr>
          <a:lstStyle/>
          <a:p>
            <a:pPr marL="0" lvl="0" indent="0">
              <a:lnSpc>
                <a:spcPts val="6166"/>
              </a:lnSpc>
            </a:pPr>
            <a:r>
              <a:rPr lang="en-US" sz="5606" spc="179">
                <a:solidFill>
                  <a:srgbClr val="000000"/>
                </a:solidFill>
                <a:latin typeface="Quicksand Bold"/>
              </a:rPr>
              <a:t>Plenary: Fill in the Gap</a:t>
            </a:r>
          </a:p>
        </p:txBody>
      </p:sp>
      <p:sp>
        <p:nvSpPr>
          <p:cNvPr id="3" name="TextBox 3"/>
          <p:cNvSpPr txBox="1"/>
          <p:nvPr/>
        </p:nvSpPr>
        <p:spPr>
          <a:xfrm>
            <a:off x="1028700" y="1645447"/>
            <a:ext cx="16230600" cy="7841634"/>
          </a:xfrm>
          <a:prstGeom prst="rect">
            <a:avLst/>
          </a:prstGeom>
        </p:spPr>
        <p:txBody>
          <a:bodyPr lIns="0" tIns="0" rIns="0" bIns="0" rtlCol="0" anchor="t">
            <a:spAutoFit/>
          </a:bodyPr>
          <a:lstStyle/>
          <a:p>
            <a:pPr marL="582930" lvl="1" indent="-291465">
              <a:lnSpc>
                <a:spcPts val="4427"/>
              </a:lnSpc>
              <a:buFont typeface="Arial"/>
              <a:buChar char="•"/>
            </a:pPr>
            <a:r>
              <a:rPr lang="en-US" sz="2700" dirty="0">
                <a:solidFill>
                  <a:srgbClr val="000000"/>
                </a:solidFill>
                <a:latin typeface="Quicksand"/>
              </a:rPr>
              <a:t>When creating a strong ________, it's essential to avoid using easily ________ information like your name or pet's name. Instead, combine _____  _____ words to make it easy enough to remember but strong enough to keep criminals out.</a:t>
            </a:r>
          </a:p>
          <a:p>
            <a:pPr marL="582930" lvl="1" indent="-291465">
              <a:lnSpc>
                <a:spcPts val="4427"/>
              </a:lnSpc>
              <a:buFont typeface="Arial"/>
              <a:buChar char="•"/>
            </a:pPr>
            <a:r>
              <a:rPr lang="en-US" sz="2700" dirty="0">
                <a:solidFill>
                  <a:srgbClr val="000000"/>
                </a:solidFill>
                <a:latin typeface="Quicksand"/>
              </a:rPr>
              <a:t>Regularly check for and install ___________ to ensure your apps have the latest security features and fixes. This helps protect your device from vulnerabilities that hackers could exploit.</a:t>
            </a:r>
          </a:p>
          <a:p>
            <a:pPr marL="582930" lvl="1" indent="-291465">
              <a:lnSpc>
                <a:spcPts val="4427"/>
              </a:lnSpc>
              <a:buFont typeface="Arial"/>
              <a:buChar char="•"/>
            </a:pPr>
            <a:r>
              <a:rPr lang="en-US" sz="2700" dirty="0">
                <a:solidFill>
                  <a:srgbClr val="000000"/>
                </a:solidFill>
                <a:latin typeface="Quicksand"/>
              </a:rPr>
              <a:t>Be cautious of _________ emails or messages asking for _________ ___________. If a message seems suspicious or requests sensitive data, it could be a ___________ attempt. Only click on links or provide information if you trust the sender.</a:t>
            </a:r>
          </a:p>
          <a:p>
            <a:pPr marL="582930" lvl="1" indent="-291465">
              <a:lnSpc>
                <a:spcPts val="4427"/>
              </a:lnSpc>
              <a:buFont typeface="Arial"/>
              <a:buChar char="•"/>
            </a:pPr>
            <a:r>
              <a:rPr lang="en-US" sz="2700" dirty="0">
                <a:solidFill>
                  <a:srgbClr val="000000"/>
                </a:solidFill>
                <a:latin typeface="Quicksand"/>
              </a:rPr>
              <a:t>Connecting to _________ Wi-Fi networks puts your device at risk of ___________. Hackers can intercept data transmitted over these networks, potentially gaining </a:t>
            </a:r>
            <a:r>
              <a:rPr lang="en-US" sz="2700" dirty="0" err="1">
                <a:solidFill>
                  <a:srgbClr val="000000"/>
                </a:solidFill>
                <a:latin typeface="Quicksand"/>
              </a:rPr>
              <a:t>unauthorised</a:t>
            </a:r>
            <a:r>
              <a:rPr lang="en-US" sz="2700" dirty="0">
                <a:solidFill>
                  <a:srgbClr val="000000"/>
                </a:solidFill>
                <a:latin typeface="Quicksand"/>
              </a:rPr>
              <a:t> access to your personal information.</a:t>
            </a:r>
          </a:p>
          <a:p>
            <a:pPr marL="582930" lvl="1" indent="-291465" algn="l">
              <a:lnSpc>
                <a:spcPts val="4427"/>
              </a:lnSpc>
              <a:buFont typeface="Arial"/>
              <a:buChar char="•"/>
            </a:pPr>
            <a:r>
              <a:rPr lang="en-US" sz="2700" dirty="0">
                <a:solidFill>
                  <a:srgbClr val="000000"/>
                </a:solidFill>
                <a:latin typeface="Quicksand"/>
              </a:rPr>
              <a:t>Try to use ___________ ______________, such as combining a PIN, password, or biometric method like __________ or ______ __________. This adds an extra layer of protection, especially if your phone falls into the wrong hands.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3" name="TextBox 3"/>
          <p:cNvSpPr txBox="1"/>
          <p:nvPr/>
        </p:nvSpPr>
        <p:spPr>
          <a:xfrm>
            <a:off x="1028700" y="1095375"/>
            <a:ext cx="16379019" cy="785575"/>
          </a:xfrm>
          <a:prstGeom prst="rect">
            <a:avLst/>
          </a:prstGeom>
        </p:spPr>
        <p:txBody>
          <a:bodyPr lIns="0" tIns="0" rIns="0" bIns="0" rtlCol="0" anchor="t">
            <a:spAutoFit/>
          </a:bodyPr>
          <a:lstStyle/>
          <a:p>
            <a:pPr marL="0" lvl="0" indent="0">
              <a:lnSpc>
                <a:spcPts val="6166"/>
              </a:lnSpc>
            </a:pPr>
            <a:r>
              <a:rPr lang="en-US" sz="5606" spc="179">
                <a:solidFill>
                  <a:srgbClr val="000000"/>
                </a:solidFill>
                <a:latin typeface="Quicksand Bold"/>
              </a:rPr>
              <a:t>Quiz</a:t>
            </a:r>
          </a:p>
        </p:txBody>
      </p:sp>
      <p:pic>
        <p:nvPicPr>
          <p:cNvPr id="4" name="Picture 3">
            <a:extLst>
              <a:ext uri="{FF2B5EF4-FFF2-40B4-BE49-F238E27FC236}">
                <a16:creationId xmlns:a16="http://schemas.microsoft.com/office/drawing/2014/main" id="{1F81B2D5-FBD0-10CA-E4AB-51048FA76430}"/>
              </a:ext>
            </a:extLst>
          </p:cNvPr>
          <p:cNvPicPr>
            <a:picLocks noChangeAspect="1"/>
          </p:cNvPicPr>
          <p:nvPr/>
        </p:nvPicPr>
        <p:blipFill>
          <a:blip r:embed="rId3"/>
          <a:stretch>
            <a:fillRect/>
          </a:stretch>
        </p:blipFill>
        <p:spPr>
          <a:xfrm>
            <a:off x="2514600" y="1913474"/>
            <a:ext cx="13258800" cy="749559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3" name="TextBox 3"/>
          <p:cNvSpPr txBox="1"/>
          <p:nvPr/>
        </p:nvSpPr>
        <p:spPr>
          <a:xfrm>
            <a:off x="1028700" y="1095375"/>
            <a:ext cx="16379019" cy="785575"/>
          </a:xfrm>
          <a:prstGeom prst="rect">
            <a:avLst/>
          </a:prstGeom>
        </p:spPr>
        <p:txBody>
          <a:bodyPr lIns="0" tIns="0" rIns="0" bIns="0" rtlCol="0" anchor="t">
            <a:spAutoFit/>
          </a:bodyPr>
          <a:lstStyle/>
          <a:p>
            <a:pPr marL="0" lvl="0" indent="0">
              <a:lnSpc>
                <a:spcPts val="6166"/>
              </a:lnSpc>
            </a:pPr>
            <a:r>
              <a:rPr lang="en-US" sz="5606" spc="179">
                <a:solidFill>
                  <a:srgbClr val="000000"/>
                </a:solidFill>
                <a:latin typeface="Quicksand Bold"/>
              </a:rPr>
              <a:t>Quiz</a:t>
            </a:r>
          </a:p>
        </p:txBody>
      </p:sp>
      <p:pic>
        <p:nvPicPr>
          <p:cNvPr id="4" name="Picture 3">
            <a:extLst>
              <a:ext uri="{FF2B5EF4-FFF2-40B4-BE49-F238E27FC236}">
                <a16:creationId xmlns:a16="http://schemas.microsoft.com/office/drawing/2014/main" id="{23D1A2FB-A244-EFC9-FD8E-82F3DC697655}"/>
              </a:ext>
            </a:extLst>
          </p:cNvPr>
          <p:cNvPicPr>
            <a:picLocks noChangeAspect="1"/>
          </p:cNvPicPr>
          <p:nvPr/>
        </p:nvPicPr>
        <p:blipFill>
          <a:blip r:embed="rId2"/>
          <a:stretch>
            <a:fillRect/>
          </a:stretch>
        </p:blipFill>
        <p:spPr>
          <a:xfrm>
            <a:off x="1267567" y="2933700"/>
            <a:ext cx="15752866" cy="52578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797819" y="2440509"/>
            <a:ext cx="1516652" cy="1516652"/>
            <a:chOff x="0" y="0"/>
            <a:chExt cx="495300" cy="495300"/>
          </a:xfrm>
        </p:grpSpPr>
        <p:sp>
          <p:nvSpPr>
            <p:cNvPr id="3" name="Freeform 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3A3B77"/>
            </a:solidFill>
          </p:spPr>
          <p:txBody>
            <a:bodyPr/>
            <a:lstStyle/>
            <a:p>
              <a:endParaRPr lang="en-GB"/>
            </a:p>
          </p:txBody>
        </p:sp>
        <p:sp>
          <p:nvSpPr>
            <p:cNvPr id="4" name="Freeform 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5" name="Group 5"/>
          <p:cNvGrpSpPr/>
          <p:nvPr/>
        </p:nvGrpSpPr>
        <p:grpSpPr>
          <a:xfrm>
            <a:off x="5078699" y="2155825"/>
            <a:ext cx="11398191" cy="2086020"/>
            <a:chOff x="0" y="0"/>
            <a:chExt cx="2220605" cy="406400"/>
          </a:xfrm>
        </p:grpSpPr>
        <p:sp>
          <p:nvSpPr>
            <p:cNvPr id="6" name="Freeform 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3A3B77"/>
            </a:solidFill>
          </p:spPr>
          <p:txBody>
            <a:bodyPr/>
            <a:lstStyle/>
            <a:p>
              <a:endParaRPr lang="en-GB"/>
            </a:p>
          </p:txBody>
        </p:sp>
        <p:sp>
          <p:nvSpPr>
            <p:cNvPr id="7" name="TextBox 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8" name="Group 8"/>
          <p:cNvGrpSpPr/>
          <p:nvPr/>
        </p:nvGrpSpPr>
        <p:grpSpPr>
          <a:xfrm>
            <a:off x="5289307" y="2357323"/>
            <a:ext cx="1362844" cy="1683023"/>
            <a:chOff x="0" y="0"/>
            <a:chExt cx="329086" cy="406400"/>
          </a:xfrm>
        </p:grpSpPr>
        <p:sp>
          <p:nvSpPr>
            <p:cNvPr id="9" name="Freeform 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a:ln cap="sq">
              <a:noFill/>
              <a:prstDash val="solid"/>
              <a:miter/>
            </a:ln>
          </p:spPr>
          <p:txBody>
            <a:bodyPr/>
            <a:lstStyle/>
            <a:p>
              <a:endParaRPr lang="en-GB"/>
            </a:p>
          </p:txBody>
        </p:sp>
        <p:sp>
          <p:nvSpPr>
            <p:cNvPr id="10" name="TextBox 1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11" name="AutoShape 11"/>
          <p:cNvSpPr/>
          <p:nvPr/>
        </p:nvSpPr>
        <p:spPr>
          <a:xfrm>
            <a:off x="3700940" y="3198835"/>
            <a:ext cx="991288" cy="0"/>
          </a:xfrm>
          <a:prstGeom prst="line">
            <a:avLst/>
          </a:prstGeom>
          <a:ln w="57150" cap="flat">
            <a:solidFill>
              <a:srgbClr val="3A3B77"/>
            </a:solidFill>
            <a:prstDash val="solid"/>
            <a:headEnd type="none" w="sm" len="sm"/>
            <a:tailEnd type="oval" w="lg" len="lg"/>
          </a:ln>
        </p:spPr>
        <p:txBody>
          <a:bodyPr/>
          <a:lstStyle/>
          <a:p>
            <a:endParaRPr lang="en-GB"/>
          </a:p>
        </p:txBody>
      </p:sp>
      <p:grpSp>
        <p:nvGrpSpPr>
          <p:cNvPr id="12" name="Group 12"/>
          <p:cNvGrpSpPr>
            <a:grpSpLocks noChangeAspect="1"/>
          </p:cNvGrpSpPr>
          <p:nvPr/>
        </p:nvGrpSpPr>
        <p:grpSpPr>
          <a:xfrm>
            <a:off x="1797819" y="4824526"/>
            <a:ext cx="1516652" cy="1516652"/>
            <a:chOff x="0" y="0"/>
            <a:chExt cx="495300" cy="495300"/>
          </a:xfrm>
        </p:grpSpPr>
        <p:sp>
          <p:nvSpPr>
            <p:cNvPr id="13" name="Freeform 1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9393C2"/>
            </a:solidFill>
          </p:spPr>
          <p:txBody>
            <a:bodyPr/>
            <a:lstStyle/>
            <a:p>
              <a:endParaRPr lang="en-GB"/>
            </a:p>
          </p:txBody>
        </p:sp>
        <p:sp>
          <p:nvSpPr>
            <p:cNvPr id="14" name="Freeform 1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15" name="Group 15"/>
          <p:cNvGrpSpPr/>
          <p:nvPr/>
        </p:nvGrpSpPr>
        <p:grpSpPr>
          <a:xfrm>
            <a:off x="5078699" y="4539842"/>
            <a:ext cx="11398191" cy="2086020"/>
            <a:chOff x="0" y="0"/>
            <a:chExt cx="2220605" cy="406400"/>
          </a:xfrm>
        </p:grpSpPr>
        <p:sp>
          <p:nvSpPr>
            <p:cNvPr id="16" name="Freeform 1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9393C2"/>
            </a:solidFill>
          </p:spPr>
          <p:txBody>
            <a:bodyPr/>
            <a:lstStyle/>
            <a:p>
              <a:endParaRPr lang="en-GB"/>
            </a:p>
          </p:txBody>
        </p:sp>
        <p:sp>
          <p:nvSpPr>
            <p:cNvPr id="17" name="TextBox 1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18" name="Group 18"/>
          <p:cNvGrpSpPr/>
          <p:nvPr/>
        </p:nvGrpSpPr>
        <p:grpSpPr>
          <a:xfrm>
            <a:off x="5289307" y="4741340"/>
            <a:ext cx="1362844" cy="1683023"/>
            <a:chOff x="0" y="0"/>
            <a:chExt cx="329086" cy="406400"/>
          </a:xfrm>
        </p:grpSpPr>
        <p:sp>
          <p:nvSpPr>
            <p:cNvPr id="19" name="Freeform 1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20" name="TextBox 2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21" name="AutoShape 21"/>
          <p:cNvSpPr/>
          <p:nvPr/>
        </p:nvSpPr>
        <p:spPr>
          <a:xfrm>
            <a:off x="3700940" y="5582852"/>
            <a:ext cx="991288" cy="0"/>
          </a:xfrm>
          <a:prstGeom prst="line">
            <a:avLst/>
          </a:prstGeom>
          <a:ln w="57150" cap="flat">
            <a:solidFill>
              <a:srgbClr val="9393C2"/>
            </a:solidFill>
            <a:prstDash val="solid"/>
            <a:headEnd type="none" w="sm" len="sm"/>
            <a:tailEnd type="oval" w="lg" len="lg"/>
          </a:ln>
        </p:spPr>
        <p:txBody>
          <a:bodyPr/>
          <a:lstStyle/>
          <a:p>
            <a:endParaRPr lang="en-GB"/>
          </a:p>
        </p:txBody>
      </p:sp>
      <p:grpSp>
        <p:nvGrpSpPr>
          <p:cNvPr id="22" name="Group 22"/>
          <p:cNvGrpSpPr>
            <a:grpSpLocks noChangeAspect="1"/>
          </p:cNvGrpSpPr>
          <p:nvPr/>
        </p:nvGrpSpPr>
        <p:grpSpPr>
          <a:xfrm>
            <a:off x="1797819" y="7208543"/>
            <a:ext cx="1516652" cy="1516652"/>
            <a:chOff x="0" y="0"/>
            <a:chExt cx="495300" cy="495300"/>
          </a:xfrm>
        </p:grpSpPr>
        <p:sp>
          <p:nvSpPr>
            <p:cNvPr id="23" name="Freeform 2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BE282F"/>
            </a:solidFill>
          </p:spPr>
          <p:txBody>
            <a:bodyPr/>
            <a:lstStyle/>
            <a:p>
              <a:endParaRPr lang="en-GB"/>
            </a:p>
          </p:txBody>
        </p:sp>
        <p:sp>
          <p:nvSpPr>
            <p:cNvPr id="24" name="Freeform 2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25" name="Group 25"/>
          <p:cNvGrpSpPr/>
          <p:nvPr/>
        </p:nvGrpSpPr>
        <p:grpSpPr>
          <a:xfrm>
            <a:off x="5078699" y="6923859"/>
            <a:ext cx="11398191" cy="2086020"/>
            <a:chOff x="0" y="0"/>
            <a:chExt cx="2220605" cy="406400"/>
          </a:xfrm>
        </p:grpSpPr>
        <p:sp>
          <p:nvSpPr>
            <p:cNvPr id="26" name="Freeform 2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BE282F"/>
            </a:solidFill>
          </p:spPr>
          <p:txBody>
            <a:bodyPr/>
            <a:lstStyle/>
            <a:p>
              <a:endParaRPr lang="en-GB"/>
            </a:p>
          </p:txBody>
        </p:sp>
        <p:sp>
          <p:nvSpPr>
            <p:cNvPr id="27" name="TextBox 2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28" name="Group 28"/>
          <p:cNvGrpSpPr/>
          <p:nvPr/>
        </p:nvGrpSpPr>
        <p:grpSpPr>
          <a:xfrm>
            <a:off x="5289307" y="7125358"/>
            <a:ext cx="1362844" cy="1683023"/>
            <a:chOff x="0" y="0"/>
            <a:chExt cx="329086" cy="406400"/>
          </a:xfrm>
        </p:grpSpPr>
        <p:sp>
          <p:nvSpPr>
            <p:cNvPr id="29" name="Freeform 2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30" name="TextBox 3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31" name="AutoShape 31"/>
          <p:cNvSpPr/>
          <p:nvPr/>
        </p:nvSpPr>
        <p:spPr>
          <a:xfrm>
            <a:off x="3700940" y="7966869"/>
            <a:ext cx="991288" cy="0"/>
          </a:xfrm>
          <a:prstGeom prst="line">
            <a:avLst/>
          </a:prstGeom>
          <a:ln w="57150" cap="flat">
            <a:solidFill>
              <a:srgbClr val="BE282F"/>
            </a:solidFill>
            <a:prstDash val="solid"/>
            <a:headEnd type="none" w="sm" len="sm"/>
            <a:tailEnd type="oval" w="lg" len="lg"/>
          </a:ln>
        </p:spPr>
        <p:txBody>
          <a:bodyPr/>
          <a:lstStyle/>
          <a:p>
            <a:endParaRPr lang="en-GB"/>
          </a:p>
        </p:txBody>
      </p:sp>
      <p:sp>
        <p:nvSpPr>
          <p:cNvPr id="32" name="Freeform 32"/>
          <p:cNvSpPr/>
          <p:nvPr/>
        </p:nvSpPr>
        <p:spPr>
          <a:xfrm>
            <a:off x="5412867" y="5082144"/>
            <a:ext cx="1120175" cy="1058565"/>
          </a:xfrm>
          <a:custGeom>
            <a:avLst/>
            <a:gdLst/>
            <a:ahLst/>
            <a:cxnLst/>
            <a:rect l="l" t="t" r="r" b="b"/>
            <a:pathLst>
              <a:path w="1120175" h="1058565">
                <a:moveTo>
                  <a:pt x="0" y="0"/>
                </a:moveTo>
                <a:lnTo>
                  <a:pt x="1120175" y="0"/>
                </a:lnTo>
                <a:lnTo>
                  <a:pt x="1120175" y="1058566"/>
                </a:lnTo>
                <a:lnTo>
                  <a:pt x="0" y="10585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3" name="Freeform 33"/>
          <p:cNvSpPr/>
          <p:nvPr/>
        </p:nvSpPr>
        <p:spPr>
          <a:xfrm>
            <a:off x="5408416" y="7411128"/>
            <a:ext cx="1079524" cy="1168632"/>
          </a:xfrm>
          <a:custGeom>
            <a:avLst/>
            <a:gdLst/>
            <a:ahLst/>
            <a:cxnLst/>
            <a:rect l="l" t="t" r="r" b="b"/>
            <a:pathLst>
              <a:path w="1079524" h="1168632">
                <a:moveTo>
                  <a:pt x="0" y="0"/>
                </a:moveTo>
                <a:lnTo>
                  <a:pt x="1079524" y="0"/>
                </a:lnTo>
                <a:lnTo>
                  <a:pt x="1079524" y="1168632"/>
                </a:lnTo>
                <a:lnTo>
                  <a:pt x="0" y="116863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34" name="Freeform 34"/>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6"/>
            <a:stretch>
              <a:fillRect/>
            </a:stretch>
          </a:blipFill>
        </p:spPr>
        <p:txBody>
          <a:bodyPr/>
          <a:lstStyle/>
          <a:p>
            <a:endParaRPr lang="en-GB"/>
          </a:p>
        </p:txBody>
      </p:sp>
      <p:sp>
        <p:nvSpPr>
          <p:cNvPr id="35" name="Freeform 35"/>
          <p:cNvSpPr/>
          <p:nvPr/>
        </p:nvSpPr>
        <p:spPr>
          <a:xfrm>
            <a:off x="5608610" y="2443389"/>
            <a:ext cx="728688" cy="1453742"/>
          </a:xfrm>
          <a:custGeom>
            <a:avLst/>
            <a:gdLst/>
            <a:ahLst/>
            <a:cxnLst/>
            <a:rect l="l" t="t" r="r" b="b"/>
            <a:pathLst>
              <a:path w="728688" h="1453742">
                <a:moveTo>
                  <a:pt x="0" y="0"/>
                </a:moveTo>
                <a:lnTo>
                  <a:pt x="728689" y="0"/>
                </a:lnTo>
                <a:lnTo>
                  <a:pt x="728689" y="1453742"/>
                </a:lnTo>
                <a:lnTo>
                  <a:pt x="0" y="14537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6" name="TextBox 36"/>
          <p:cNvSpPr txBox="1"/>
          <p:nvPr/>
        </p:nvSpPr>
        <p:spPr>
          <a:xfrm>
            <a:off x="7037972" y="4757851"/>
            <a:ext cx="8939500" cy="1216025"/>
          </a:xfrm>
          <a:prstGeom prst="rect">
            <a:avLst/>
          </a:prstGeom>
        </p:spPr>
        <p:txBody>
          <a:bodyPr lIns="0" tIns="0" rIns="0" bIns="0" rtlCol="0" anchor="t">
            <a:spAutoFit/>
          </a:bodyPr>
          <a:lstStyle/>
          <a:p>
            <a:pPr marL="0" lvl="1" indent="0">
              <a:lnSpc>
                <a:spcPts val="4900"/>
              </a:lnSpc>
              <a:spcBef>
                <a:spcPct val="0"/>
              </a:spcBef>
            </a:pPr>
            <a:r>
              <a:rPr lang="en-US" sz="3500" spc="112" dirty="0">
                <a:solidFill>
                  <a:srgbClr val="FFFFFF"/>
                </a:solidFill>
                <a:latin typeface="Quicksand Bold"/>
              </a:rPr>
              <a:t>Understand the potential risks to data on your mobile devices</a:t>
            </a:r>
          </a:p>
        </p:txBody>
      </p:sp>
      <p:sp>
        <p:nvSpPr>
          <p:cNvPr id="37" name="TextBox 37"/>
          <p:cNvSpPr txBox="1"/>
          <p:nvPr/>
        </p:nvSpPr>
        <p:spPr>
          <a:xfrm>
            <a:off x="7037972" y="2247922"/>
            <a:ext cx="8534812" cy="1835150"/>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Understand the benefits and drawbacks of mobile devices in today’s world</a:t>
            </a:r>
          </a:p>
        </p:txBody>
      </p:sp>
      <p:sp>
        <p:nvSpPr>
          <p:cNvPr id="38" name="TextBox 38"/>
          <p:cNvSpPr txBox="1"/>
          <p:nvPr/>
        </p:nvSpPr>
        <p:spPr>
          <a:xfrm>
            <a:off x="7037972" y="7141868"/>
            <a:ext cx="8825566" cy="1216025"/>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Develop strategies to keep your mobile devices secure</a:t>
            </a:r>
          </a:p>
        </p:txBody>
      </p:sp>
      <p:sp>
        <p:nvSpPr>
          <p:cNvPr id="39" name="TextBox 39"/>
          <p:cNvSpPr txBox="1"/>
          <p:nvPr/>
        </p:nvSpPr>
        <p:spPr>
          <a:xfrm>
            <a:off x="1964632" y="2788189"/>
            <a:ext cx="1183026" cy="737844"/>
          </a:xfrm>
          <a:prstGeom prst="rect">
            <a:avLst/>
          </a:prstGeom>
        </p:spPr>
        <p:txBody>
          <a:bodyPr lIns="0" tIns="0" rIns="0" bIns="0" rtlCol="0" anchor="t">
            <a:spAutoFit/>
          </a:bodyPr>
          <a:lstStyle/>
          <a:p>
            <a:pPr algn="ctr">
              <a:lnSpc>
                <a:spcPts val="6056"/>
              </a:lnSpc>
            </a:pPr>
            <a:r>
              <a:rPr lang="en-US" sz="4326" spc="181">
                <a:solidFill>
                  <a:srgbClr val="3A3B77"/>
                </a:solidFill>
                <a:latin typeface="Quicksand Bold"/>
              </a:rPr>
              <a:t>01</a:t>
            </a:r>
          </a:p>
        </p:txBody>
      </p:sp>
      <p:sp>
        <p:nvSpPr>
          <p:cNvPr id="40" name="TextBox 40"/>
          <p:cNvSpPr txBox="1"/>
          <p:nvPr/>
        </p:nvSpPr>
        <p:spPr>
          <a:xfrm>
            <a:off x="1964632" y="5172206"/>
            <a:ext cx="1183026" cy="737844"/>
          </a:xfrm>
          <a:prstGeom prst="rect">
            <a:avLst/>
          </a:prstGeom>
        </p:spPr>
        <p:txBody>
          <a:bodyPr lIns="0" tIns="0" rIns="0" bIns="0" rtlCol="0" anchor="t">
            <a:spAutoFit/>
          </a:bodyPr>
          <a:lstStyle/>
          <a:p>
            <a:pPr algn="ctr">
              <a:lnSpc>
                <a:spcPts val="6056"/>
              </a:lnSpc>
            </a:pPr>
            <a:r>
              <a:rPr lang="en-US" sz="4326" spc="181">
                <a:solidFill>
                  <a:srgbClr val="9393C2"/>
                </a:solidFill>
                <a:latin typeface="Quicksand Bold"/>
              </a:rPr>
              <a:t>02</a:t>
            </a:r>
          </a:p>
        </p:txBody>
      </p:sp>
      <p:sp>
        <p:nvSpPr>
          <p:cNvPr id="41" name="TextBox 41"/>
          <p:cNvSpPr txBox="1"/>
          <p:nvPr/>
        </p:nvSpPr>
        <p:spPr>
          <a:xfrm>
            <a:off x="1964632" y="7556223"/>
            <a:ext cx="1183026" cy="737844"/>
          </a:xfrm>
          <a:prstGeom prst="rect">
            <a:avLst/>
          </a:prstGeom>
        </p:spPr>
        <p:txBody>
          <a:bodyPr lIns="0" tIns="0" rIns="0" bIns="0" rtlCol="0" anchor="t">
            <a:spAutoFit/>
          </a:bodyPr>
          <a:lstStyle/>
          <a:p>
            <a:pPr algn="ctr">
              <a:lnSpc>
                <a:spcPts val="6056"/>
              </a:lnSpc>
            </a:pPr>
            <a:r>
              <a:rPr lang="en-US" sz="4326" spc="181">
                <a:solidFill>
                  <a:srgbClr val="BE282F"/>
                </a:solidFill>
                <a:latin typeface="Quicksand Bold"/>
              </a:rPr>
              <a:t>03</a:t>
            </a:r>
          </a:p>
        </p:txBody>
      </p:sp>
      <p:sp>
        <p:nvSpPr>
          <p:cNvPr id="42" name="TextBox 42"/>
          <p:cNvSpPr txBox="1"/>
          <p:nvPr/>
        </p:nvSpPr>
        <p:spPr>
          <a:xfrm>
            <a:off x="1028700" y="952500"/>
            <a:ext cx="6029956" cy="679450"/>
          </a:xfrm>
          <a:prstGeom prst="rect">
            <a:avLst/>
          </a:prstGeom>
        </p:spPr>
        <p:txBody>
          <a:bodyPr lIns="0" tIns="0" rIns="0" bIns="0" rtlCol="0" anchor="t">
            <a:spAutoFit/>
          </a:bodyPr>
          <a:lstStyle/>
          <a:p>
            <a:pPr>
              <a:lnSpc>
                <a:spcPts val="5599"/>
              </a:lnSpc>
            </a:pPr>
            <a:r>
              <a:rPr lang="en-US" sz="3999" spc="167">
                <a:solidFill>
                  <a:srgbClr val="000000"/>
                </a:solidFill>
                <a:latin typeface="Quicksand Bold"/>
              </a:rPr>
              <a:t>WE ARE LOOKING TO...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3219301" y="4161994"/>
            <a:ext cx="2196733" cy="2193987"/>
          </a:xfrm>
          <a:custGeom>
            <a:avLst/>
            <a:gdLst/>
            <a:ahLst/>
            <a:cxnLst/>
            <a:rect l="l" t="t" r="r" b="b"/>
            <a:pathLst>
              <a:path w="2196733" h="2193987">
                <a:moveTo>
                  <a:pt x="0" y="0"/>
                </a:moveTo>
                <a:lnTo>
                  <a:pt x="2196733" y="0"/>
                </a:lnTo>
                <a:lnTo>
                  <a:pt x="2196733" y="2193987"/>
                </a:lnTo>
                <a:lnTo>
                  <a:pt x="0" y="219398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12347720" y="4161994"/>
            <a:ext cx="2193987" cy="2193987"/>
          </a:xfrm>
          <a:custGeom>
            <a:avLst/>
            <a:gdLst/>
            <a:ahLst/>
            <a:cxnLst/>
            <a:rect l="l" t="t" r="r" b="b"/>
            <a:pathLst>
              <a:path w="2193987" h="2193987">
                <a:moveTo>
                  <a:pt x="0" y="0"/>
                </a:moveTo>
                <a:lnTo>
                  <a:pt x="2193987" y="0"/>
                </a:lnTo>
                <a:lnTo>
                  <a:pt x="2193987" y="2193987"/>
                </a:lnTo>
                <a:lnTo>
                  <a:pt x="0" y="219398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 name="Freeform 4"/>
          <p:cNvSpPr/>
          <p:nvPr/>
        </p:nvSpPr>
        <p:spPr>
          <a:xfrm>
            <a:off x="15934991" y="425217"/>
            <a:ext cx="1759473" cy="1759473"/>
          </a:xfrm>
          <a:custGeom>
            <a:avLst/>
            <a:gdLst/>
            <a:ahLst/>
            <a:cxnLst/>
            <a:rect l="l" t="t" r="r" b="b"/>
            <a:pathLst>
              <a:path w="1759473" h="1759473">
                <a:moveTo>
                  <a:pt x="0" y="0"/>
                </a:moveTo>
                <a:lnTo>
                  <a:pt x="1759473" y="0"/>
                </a:lnTo>
                <a:lnTo>
                  <a:pt x="1759473" y="1759473"/>
                </a:lnTo>
                <a:lnTo>
                  <a:pt x="0" y="175947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 name="TextBox 5"/>
          <p:cNvSpPr txBox="1"/>
          <p:nvPr/>
        </p:nvSpPr>
        <p:spPr>
          <a:xfrm>
            <a:off x="10536747" y="7719515"/>
            <a:ext cx="5815934" cy="981075"/>
          </a:xfrm>
          <a:prstGeom prst="rect">
            <a:avLst/>
          </a:prstGeom>
        </p:spPr>
        <p:txBody>
          <a:bodyPr lIns="0" tIns="0" rIns="0" bIns="0" rtlCol="0" anchor="t">
            <a:spAutoFit/>
          </a:bodyPr>
          <a:lstStyle/>
          <a:p>
            <a:pPr marL="0" lvl="0" indent="0" algn="ctr">
              <a:lnSpc>
                <a:spcPts val="7679"/>
              </a:lnSpc>
              <a:spcBef>
                <a:spcPct val="0"/>
              </a:spcBef>
            </a:pPr>
            <a:r>
              <a:rPr lang="en-US" sz="6399">
                <a:solidFill>
                  <a:srgbClr val="000000"/>
                </a:solidFill>
                <a:latin typeface="Quicksand Bold"/>
              </a:rPr>
              <a:t>Against</a:t>
            </a:r>
          </a:p>
        </p:txBody>
      </p:sp>
      <p:sp>
        <p:nvSpPr>
          <p:cNvPr id="6" name="TextBox 6"/>
          <p:cNvSpPr txBox="1"/>
          <p:nvPr/>
        </p:nvSpPr>
        <p:spPr>
          <a:xfrm>
            <a:off x="1409700" y="7652218"/>
            <a:ext cx="5815934" cy="981075"/>
          </a:xfrm>
          <a:prstGeom prst="rect">
            <a:avLst/>
          </a:prstGeom>
        </p:spPr>
        <p:txBody>
          <a:bodyPr lIns="0" tIns="0" rIns="0" bIns="0" rtlCol="0" anchor="t">
            <a:spAutoFit/>
          </a:bodyPr>
          <a:lstStyle/>
          <a:p>
            <a:pPr marL="0" lvl="0" indent="0" algn="ctr">
              <a:lnSpc>
                <a:spcPts val="7679"/>
              </a:lnSpc>
              <a:spcBef>
                <a:spcPct val="0"/>
              </a:spcBef>
            </a:pPr>
            <a:r>
              <a:rPr lang="en-US" sz="6399">
                <a:solidFill>
                  <a:srgbClr val="000000"/>
                </a:solidFill>
                <a:latin typeface="Quicksand Bold"/>
              </a:rPr>
              <a:t>For</a:t>
            </a:r>
          </a:p>
        </p:txBody>
      </p:sp>
      <p:sp>
        <p:nvSpPr>
          <p:cNvPr id="7" name="TextBox 7"/>
          <p:cNvSpPr txBox="1"/>
          <p:nvPr/>
        </p:nvSpPr>
        <p:spPr>
          <a:xfrm>
            <a:off x="1028700" y="2070390"/>
            <a:ext cx="16230600" cy="2024380"/>
          </a:xfrm>
          <a:prstGeom prst="rect">
            <a:avLst/>
          </a:prstGeom>
        </p:spPr>
        <p:txBody>
          <a:bodyPr lIns="0" tIns="0" rIns="0" bIns="0" rtlCol="0" anchor="t">
            <a:spAutoFit/>
          </a:bodyPr>
          <a:lstStyle/>
          <a:p>
            <a:pPr algn="ctr">
              <a:lnSpc>
                <a:spcPts val="8119"/>
              </a:lnSpc>
              <a:spcBef>
                <a:spcPct val="0"/>
              </a:spcBef>
            </a:pPr>
            <a:r>
              <a:rPr lang="en-US" sz="5799" spc="185">
                <a:solidFill>
                  <a:srgbClr val="000000"/>
                </a:solidFill>
                <a:latin typeface="Quicksand Medium"/>
              </a:rPr>
              <a:t>Debating the Digital Age: Should Children Have Mobile Phones at the age of 12?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5433836" y="2828100"/>
            <a:ext cx="1098366" cy="1096993"/>
          </a:xfrm>
          <a:custGeom>
            <a:avLst/>
            <a:gdLst/>
            <a:ahLst/>
            <a:cxnLst/>
            <a:rect l="l" t="t" r="r" b="b"/>
            <a:pathLst>
              <a:path w="1098366" h="1096993">
                <a:moveTo>
                  <a:pt x="0" y="0"/>
                </a:moveTo>
                <a:lnTo>
                  <a:pt x="1098367" y="0"/>
                </a:lnTo>
                <a:lnTo>
                  <a:pt x="1098367" y="1096993"/>
                </a:lnTo>
                <a:lnTo>
                  <a:pt x="0" y="109699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15572537" y="2745318"/>
            <a:ext cx="1179776" cy="1179776"/>
          </a:xfrm>
          <a:custGeom>
            <a:avLst/>
            <a:gdLst/>
            <a:ahLst/>
            <a:cxnLst/>
            <a:rect l="l" t="t" r="r" b="b"/>
            <a:pathLst>
              <a:path w="1179776" h="1179776">
                <a:moveTo>
                  <a:pt x="0" y="0"/>
                </a:moveTo>
                <a:lnTo>
                  <a:pt x="1179775" y="0"/>
                </a:lnTo>
                <a:lnTo>
                  <a:pt x="1179775" y="1179775"/>
                </a:lnTo>
                <a:lnTo>
                  <a:pt x="0" y="117977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 name="TextBox 4"/>
          <p:cNvSpPr txBox="1"/>
          <p:nvPr/>
        </p:nvSpPr>
        <p:spPr>
          <a:xfrm>
            <a:off x="10493549" y="2839905"/>
            <a:ext cx="5815934" cy="981075"/>
          </a:xfrm>
          <a:prstGeom prst="rect">
            <a:avLst/>
          </a:prstGeom>
        </p:spPr>
        <p:txBody>
          <a:bodyPr lIns="0" tIns="0" rIns="0" bIns="0" rtlCol="0" anchor="t">
            <a:spAutoFit/>
          </a:bodyPr>
          <a:lstStyle/>
          <a:p>
            <a:pPr marL="0" lvl="0" indent="0" algn="ctr">
              <a:lnSpc>
                <a:spcPts val="7679"/>
              </a:lnSpc>
              <a:spcBef>
                <a:spcPct val="0"/>
              </a:spcBef>
            </a:pPr>
            <a:r>
              <a:rPr lang="en-US" sz="6399">
                <a:solidFill>
                  <a:srgbClr val="000000"/>
                </a:solidFill>
                <a:latin typeface="Quicksand Bold"/>
              </a:rPr>
              <a:t>Against</a:t>
            </a:r>
          </a:p>
        </p:txBody>
      </p:sp>
      <p:sp>
        <p:nvSpPr>
          <p:cNvPr id="5" name="TextBox 5"/>
          <p:cNvSpPr txBox="1"/>
          <p:nvPr/>
        </p:nvSpPr>
        <p:spPr>
          <a:xfrm>
            <a:off x="1382869" y="2839905"/>
            <a:ext cx="5815934" cy="981075"/>
          </a:xfrm>
          <a:prstGeom prst="rect">
            <a:avLst/>
          </a:prstGeom>
        </p:spPr>
        <p:txBody>
          <a:bodyPr lIns="0" tIns="0" rIns="0" bIns="0" rtlCol="0" anchor="t">
            <a:spAutoFit/>
          </a:bodyPr>
          <a:lstStyle/>
          <a:p>
            <a:pPr marL="0" lvl="0" indent="0" algn="ctr">
              <a:lnSpc>
                <a:spcPts val="7679"/>
              </a:lnSpc>
              <a:spcBef>
                <a:spcPct val="0"/>
              </a:spcBef>
            </a:pPr>
            <a:r>
              <a:rPr lang="en-US" sz="6399">
                <a:solidFill>
                  <a:srgbClr val="000000"/>
                </a:solidFill>
                <a:latin typeface="Quicksand Bold"/>
              </a:rPr>
              <a:t>For</a:t>
            </a:r>
          </a:p>
        </p:txBody>
      </p:sp>
      <p:sp>
        <p:nvSpPr>
          <p:cNvPr id="6" name="TextBox 6"/>
          <p:cNvSpPr txBox="1"/>
          <p:nvPr/>
        </p:nvSpPr>
        <p:spPr>
          <a:xfrm>
            <a:off x="1028700" y="417593"/>
            <a:ext cx="16230600" cy="1749425"/>
          </a:xfrm>
          <a:prstGeom prst="rect">
            <a:avLst/>
          </a:prstGeom>
        </p:spPr>
        <p:txBody>
          <a:bodyPr lIns="0" tIns="0" rIns="0" bIns="0" rtlCol="0" anchor="t">
            <a:spAutoFit/>
          </a:bodyPr>
          <a:lstStyle/>
          <a:p>
            <a:pPr algn="ctr">
              <a:lnSpc>
                <a:spcPts val="7000"/>
              </a:lnSpc>
              <a:spcBef>
                <a:spcPct val="0"/>
              </a:spcBef>
            </a:pPr>
            <a:r>
              <a:rPr lang="en-US" sz="5000" spc="160">
                <a:solidFill>
                  <a:srgbClr val="000000"/>
                </a:solidFill>
                <a:latin typeface="Quicksand Medium"/>
              </a:rPr>
              <a:t>Debating the Digital Age: Should Children Have Mobile Phones at the age of 12?</a:t>
            </a:r>
          </a:p>
        </p:txBody>
      </p:sp>
      <p:sp>
        <p:nvSpPr>
          <p:cNvPr id="7" name="TextBox 7"/>
          <p:cNvSpPr txBox="1"/>
          <p:nvPr/>
        </p:nvSpPr>
        <p:spPr>
          <a:xfrm>
            <a:off x="849825" y="4220368"/>
            <a:ext cx="8137662" cy="4257675"/>
          </a:xfrm>
          <a:prstGeom prst="rect">
            <a:avLst/>
          </a:prstGeom>
        </p:spPr>
        <p:txBody>
          <a:bodyPr lIns="0" tIns="0" rIns="0" bIns="0" rtlCol="0" anchor="t">
            <a:spAutoFit/>
          </a:bodyPr>
          <a:lstStyle/>
          <a:p>
            <a:pPr marL="647700" lvl="1" indent="-323850">
              <a:lnSpc>
                <a:spcPts val="4200"/>
              </a:lnSpc>
              <a:buFont typeface="Arial"/>
              <a:buChar char="•"/>
            </a:pPr>
            <a:r>
              <a:rPr lang="en-US" sz="3000" spc="96">
                <a:solidFill>
                  <a:srgbClr val="000000"/>
                </a:solidFill>
                <a:latin typeface="Quicksand"/>
              </a:rPr>
              <a:t>Keep in touch with friends and family</a:t>
            </a:r>
          </a:p>
          <a:p>
            <a:pPr marL="647700" lvl="1" indent="-323850">
              <a:lnSpc>
                <a:spcPts val="4200"/>
              </a:lnSpc>
              <a:buFont typeface="Arial"/>
              <a:buChar char="•"/>
            </a:pPr>
            <a:r>
              <a:rPr lang="en-US" sz="3000" spc="96">
                <a:solidFill>
                  <a:srgbClr val="000000"/>
                </a:solidFill>
                <a:latin typeface="Quicksand"/>
              </a:rPr>
              <a:t>Music, entertainment and gaming</a:t>
            </a:r>
          </a:p>
          <a:p>
            <a:pPr marL="647700" lvl="1" indent="-323850">
              <a:lnSpc>
                <a:spcPts val="4200"/>
              </a:lnSpc>
              <a:buFont typeface="Arial"/>
              <a:buChar char="•"/>
            </a:pPr>
            <a:r>
              <a:rPr lang="en-US" sz="3000" spc="96">
                <a:solidFill>
                  <a:srgbClr val="000000"/>
                </a:solidFill>
                <a:latin typeface="Quicksand"/>
              </a:rPr>
              <a:t>Contact home in case of emergency</a:t>
            </a:r>
          </a:p>
          <a:p>
            <a:pPr marL="647700" lvl="1" indent="-323850">
              <a:lnSpc>
                <a:spcPts val="4200"/>
              </a:lnSpc>
              <a:buFont typeface="Arial"/>
              <a:buChar char="•"/>
            </a:pPr>
            <a:r>
              <a:rPr lang="en-US" sz="3000" spc="96">
                <a:solidFill>
                  <a:srgbClr val="000000"/>
                </a:solidFill>
                <a:latin typeface="Quicksand"/>
              </a:rPr>
              <a:t>A camera and video recorder in your pocket</a:t>
            </a:r>
          </a:p>
          <a:p>
            <a:pPr marL="647700" lvl="1" indent="-323850">
              <a:lnSpc>
                <a:spcPts val="4200"/>
              </a:lnSpc>
              <a:buFont typeface="Arial"/>
              <a:buChar char="•"/>
            </a:pPr>
            <a:r>
              <a:rPr lang="en-US" sz="3000" spc="96">
                <a:solidFill>
                  <a:srgbClr val="000000"/>
                </a:solidFill>
                <a:latin typeface="Quicksand"/>
              </a:rPr>
              <a:t>Educational resources and research</a:t>
            </a:r>
          </a:p>
          <a:p>
            <a:pPr marL="647700" lvl="1" indent="-323850">
              <a:lnSpc>
                <a:spcPts val="4200"/>
              </a:lnSpc>
              <a:buFont typeface="Arial"/>
              <a:buChar char="•"/>
            </a:pPr>
            <a:r>
              <a:rPr lang="en-US" sz="3000" spc="96">
                <a:solidFill>
                  <a:srgbClr val="000000"/>
                </a:solidFill>
                <a:latin typeface="Quicksand"/>
              </a:rPr>
              <a:t>Useful apps like alarms and calculator</a:t>
            </a:r>
          </a:p>
          <a:p>
            <a:pPr marL="647700" lvl="1" indent="-323850">
              <a:lnSpc>
                <a:spcPts val="4200"/>
              </a:lnSpc>
              <a:buFont typeface="Arial"/>
              <a:buChar char="•"/>
            </a:pPr>
            <a:r>
              <a:rPr lang="en-US" sz="3000" spc="96">
                <a:solidFill>
                  <a:srgbClr val="000000"/>
                </a:solidFill>
                <a:latin typeface="Quicksand"/>
              </a:rPr>
              <a:t>Any others?</a:t>
            </a:r>
          </a:p>
        </p:txBody>
      </p:sp>
      <p:sp>
        <p:nvSpPr>
          <p:cNvPr id="8" name="TextBox 8"/>
          <p:cNvSpPr txBox="1"/>
          <p:nvPr/>
        </p:nvSpPr>
        <p:spPr>
          <a:xfrm>
            <a:off x="9721807" y="4220368"/>
            <a:ext cx="7906770" cy="4791075"/>
          </a:xfrm>
          <a:prstGeom prst="rect">
            <a:avLst/>
          </a:prstGeom>
        </p:spPr>
        <p:txBody>
          <a:bodyPr lIns="0" tIns="0" rIns="0" bIns="0" rtlCol="0" anchor="t">
            <a:spAutoFit/>
          </a:bodyPr>
          <a:lstStyle/>
          <a:p>
            <a:pPr marL="647700" lvl="1" indent="-323850" algn="l">
              <a:lnSpc>
                <a:spcPts val="4200"/>
              </a:lnSpc>
              <a:buFont typeface="Arial"/>
              <a:buChar char="•"/>
            </a:pPr>
            <a:r>
              <a:rPr lang="en-US" sz="3000" spc="69">
                <a:solidFill>
                  <a:srgbClr val="000000"/>
                </a:solidFill>
                <a:latin typeface="Quicksand"/>
              </a:rPr>
              <a:t>Easily distracted by video, games and entertainment</a:t>
            </a:r>
          </a:p>
          <a:p>
            <a:pPr marL="647700" lvl="1" indent="-323850" algn="l">
              <a:lnSpc>
                <a:spcPts val="4200"/>
              </a:lnSpc>
              <a:buFont typeface="Arial"/>
              <a:buChar char="•"/>
            </a:pPr>
            <a:r>
              <a:rPr lang="en-US" sz="3000" spc="69">
                <a:solidFill>
                  <a:srgbClr val="000000"/>
                </a:solidFill>
                <a:latin typeface="Quicksand"/>
              </a:rPr>
              <a:t>Chance of cyberbullying</a:t>
            </a:r>
          </a:p>
          <a:p>
            <a:pPr marL="647700" lvl="1" indent="-323850" algn="l">
              <a:lnSpc>
                <a:spcPts val="4200"/>
              </a:lnSpc>
              <a:buFont typeface="Arial"/>
              <a:buChar char="•"/>
            </a:pPr>
            <a:r>
              <a:rPr lang="en-US" sz="3000" spc="69">
                <a:solidFill>
                  <a:srgbClr val="000000"/>
                </a:solidFill>
                <a:latin typeface="Quicksand"/>
              </a:rPr>
              <a:t>Less sleep</a:t>
            </a:r>
          </a:p>
          <a:p>
            <a:pPr marL="647700" lvl="1" indent="-323850" algn="l">
              <a:lnSpc>
                <a:spcPts val="4200"/>
              </a:lnSpc>
              <a:buFont typeface="Arial"/>
              <a:buChar char="•"/>
            </a:pPr>
            <a:r>
              <a:rPr lang="en-US" sz="3000" spc="69">
                <a:solidFill>
                  <a:srgbClr val="000000"/>
                </a:solidFill>
                <a:latin typeface="Quicksand"/>
              </a:rPr>
              <a:t>Chance of seeing upsetting or inappropriate content</a:t>
            </a:r>
          </a:p>
          <a:p>
            <a:pPr marL="647700" lvl="1" indent="-323850" algn="l">
              <a:lnSpc>
                <a:spcPts val="4200"/>
              </a:lnSpc>
              <a:buFont typeface="Arial"/>
              <a:buChar char="•"/>
            </a:pPr>
            <a:r>
              <a:rPr lang="en-US" sz="3000" spc="69">
                <a:solidFill>
                  <a:srgbClr val="000000"/>
                </a:solidFill>
                <a:latin typeface="Quicksand"/>
              </a:rPr>
              <a:t>Fake news</a:t>
            </a:r>
          </a:p>
          <a:p>
            <a:pPr marL="647700" lvl="1" indent="-323850" algn="l">
              <a:lnSpc>
                <a:spcPts val="4200"/>
              </a:lnSpc>
              <a:buFont typeface="Arial"/>
              <a:buChar char="•"/>
            </a:pPr>
            <a:r>
              <a:rPr lang="en-US" sz="3000" spc="69">
                <a:solidFill>
                  <a:srgbClr val="000000"/>
                </a:solidFill>
                <a:latin typeface="Quicksand"/>
              </a:rPr>
              <a:t>Chance of being stolen</a:t>
            </a:r>
          </a:p>
          <a:p>
            <a:pPr marL="647700" lvl="1" indent="-323850" algn="l">
              <a:lnSpc>
                <a:spcPts val="4200"/>
              </a:lnSpc>
              <a:buFont typeface="Arial"/>
              <a:buChar char="•"/>
            </a:pPr>
            <a:r>
              <a:rPr lang="en-US" sz="3000" spc="69">
                <a:solidFill>
                  <a:srgbClr val="000000"/>
                </a:solidFill>
                <a:latin typeface="Quicksand Bold"/>
              </a:rPr>
              <a:t>Privacy and security risks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2640169" y="2335906"/>
            <a:ext cx="5051627" cy="4394915"/>
          </a:xfrm>
          <a:custGeom>
            <a:avLst/>
            <a:gdLst/>
            <a:ahLst/>
            <a:cxnLst/>
            <a:rect l="l" t="t" r="r" b="b"/>
            <a:pathLst>
              <a:path w="5051627" h="4394915">
                <a:moveTo>
                  <a:pt x="0" y="0"/>
                </a:moveTo>
                <a:lnTo>
                  <a:pt x="5051627" y="0"/>
                </a:lnTo>
                <a:lnTo>
                  <a:pt x="5051627" y="4394915"/>
                </a:lnTo>
                <a:lnTo>
                  <a:pt x="0" y="4394915"/>
                </a:lnTo>
                <a:lnTo>
                  <a:pt x="0" y="0"/>
                </a:lnTo>
                <a:close/>
              </a:path>
            </a:pathLst>
          </a:custGeom>
          <a:blipFill>
            <a:blip r:embed="rId3"/>
            <a:stretch>
              <a:fillRect/>
            </a:stretch>
          </a:blipFill>
        </p:spPr>
        <p:txBody>
          <a:bodyPr/>
          <a:lstStyle/>
          <a:p>
            <a:endParaRPr lang="en-GB"/>
          </a:p>
        </p:txBody>
      </p:sp>
      <p:sp>
        <p:nvSpPr>
          <p:cNvPr id="3" name="Freeform 3"/>
          <p:cNvSpPr/>
          <p:nvPr/>
        </p:nvSpPr>
        <p:spPr>
          <a:xfrm>
            <a:off x="10180592" y="2335906"/>
            <a:ext cx="5591316" cy="4584879"/>
          </a:xfrm>
          <a:custGeom>
            <a:avLst/>
            <a:gdLst/>
            <a:ahLst/>
            <a:cxnLst/>
            <a:rect l="l" t="t" r="r" b="b"/>
            <a:pathLst>
              <a:path w="5591316" h="4584879">
                <a:moveTo>
                  <a:pt x="0" y="0"/>
                </a:moveTo>
                <a:lnTo>
                  <a:pt x="5591316" y="0"/>
                </a:lnTo>
                <a:lnTo>
                  <a:pt x="5591316" y="4584879"/>
                </a:lnTo>
                <a:lnTo>
                  <a:pt x="0" y="4584879"/>
                </a:lnTo>
                <a:lnTo>
                  <a:pt x="0" y="0"/>
                </a:lnTo>
                <a:close/>
              </a:path>
            </a:pathLst>
          </a:custGeom>
          <a:blipFill>
            <a:blip r:embed="rId4"/>
            <a:stretch>
              <a:fillRect/>
            </a:stretch>
          </a:blipFill>
        </p:spPr>
        <p:txBody>
          <a:bodyPr/>
          <a:lstStyle/>
          <a:p>
            <a:endParaRPr lang="en-GB"/>
          </a:p>
        </p:txBody>
      </p:sp>
      <p:sp>
        <p:nvSpPr>
          <p:cNvPr id="4" name="TextBox 4"/>
          <p:cNvSpPr txBox="1"/>
          <p:nvPr/>
        </p:nvSpPr>
        <p:spPr>
          <a:xfrm>
            <a:off x="3757411" y="7427085"/>
            <a:ext cx="10773177" cy="1242060"/>
          </a:xfrm>
          <a:prstGeom prst="rect">
            <a:avLst/>
          </a:prstGeom>
        </p:spPr>
        <p:txBody>
          <a:bodyPr lIns="0" tIns="0" rIns="0" bIns="0" rtlCol="0" anchor="t">
            <a:spAutoFit/>
          </a:bodyPr>
          <a:lstStyle/>
          <a:p>
            <a:pPr algn="ctr">
              <a:lnSpc>
                <a:spcPts val="5040"/>
              </a:lnSpc>
              <a:spcBef>
                <a:spcPct val="0"/>
              </a:spcBef>
            </a:pPr>
            <a:r>
              <a:rPr lang="en-US" sz="3600" spc="115">
                <a:solidFill>
                  <a:srgbClr val="000000"/>
                </a:solidFill>
                <a:latin typeface="Quicksand Medium"/>
              </a:rPr>
              <a:t>What is special about a mobile phone that makes us want to protect it?</a:t>
            </a:r>
          </a:p>
        </p:txBody>
      </p:sp>
      <p:sp>
        <p:nvSpPr>
          <p:cNvPr id="5" name="TextBox 5"/>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Why protect your mobile phone?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p:nvPr/>
        </p:nvGrpSpPr>
        <p:grpSpPr>
          <a:xfrm>
            <a:off x="8043263" y="1933577"/>
            <a:ext cx="7637599" cy="7637599"/>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B9B9B9">
                <a:alpha val="80000"/>
              </a:srgbClr>
            </a:solidFill>
          </p:spPr>
          <p:txBody>
            <a:bodyPr/>
            <a:lstStyle/>
            <a:p>
              <a:endParaRPr lang="en-GB"/>
            </a:p>
          </p:txBody>
        </p:sp>
      </p:grpSp>
      <p:grpSp>
        <p:nvGrpSpPr>
          <p:cNvPr id="4" name="Group 4"/>
          <p:cNvGrpSpPr/>
          <p:nvPr/>
        </p:nvGrpSpPr>
        <p:grpSpPr>
          <a:xfrm>
            <a:off x="3288010" y="1933577"/>
            <a:ext cx="7637599" cy="7637599"/>
            <a:chOff x="0" y="0"/>
            <a:chExt cx="6350000" cy="6350000"/>
          </a:xfrm>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B9B9B9">
                <a:alpha val="49804"/>
              </a:srgbClr>
            </a:solidFill>
          </p:spPr>
          <p:txBody>
            <a:bodyPr/>
            <a:lstStyle/>
            <a:p>
              <a:endParaRPr lang="en-GB"/>
            </a:p>
          </p:txBody>
        </p:sp>
      </p:grpSp>
      <p:sp>
        <p:nvSpPr>
          <p:cNvPr id="6" name="TextBox 6"/>
          <p:cNvSpPr txBox="1"/>
          <p:nvPr/>
        </p:nvSpPr>
        <p:spPr>
          <a:xfrm>
            <a:off x="10925609" y="2839229"/>
            <a:ext cx="3874951" cy="1455420"/>
          </a:xfrm>
          <a:prstGeom prst="rect">
            <a:avLst/>
          </a:prstGeom>
        </p:spPr>
        <p:txBody>
          <a:bodyPr lIns="0" tIns="0" rIns="0" bIns="0" rtlCol="0" anchor="t">
            <a:spAutoFit/>
          </a:bodyPr>
          <a:lstStyle/>
          <a:p>
            <a:pPr marL="0" lvl="0" indent="0" algn="ctr">
              <a:lnSpc>
                <a:spcPts val="5880"/>
              </a:lnSpc>
              <a:spcBef>
                <a:spcPct val="0"/>
              </a:spcBef>
            </a:pPr>
            <a:r>
              <a:rPr lang="en-US" sz="4200">
                <a:solidFill>
                  <a:srgbClr val="000000"/>
                </a:solidFill>
                <a:latin typeface="Quicksand Bold"/>
              </a:rPr>
              <a:t>Connected to the internet</a:t>
            </a:r>
          </a:p>
        </p:txBody>
      </p:sp>
      <p:sp>
        <p:nvSpPr>
          <p:cNvPr id="7" name="TextBox 7"/>
          <p:cNvSpPr txBox="1"/>
          <p:nvPr/>
        </p:nvSpPr>
        <p:spPr>
          <a:xfrm>
            <a:off x="4186713" y="2568397"/>
            <a:ext cx="4500494" cy="2198370"/>
          </a:xfrm>
          <a:prstGeom prst="rect">
            <a:avLst/>
          </a:prstGeom>
        </p:spPr>
        <p:txBody>
          <a:bodyPr lIns="0" tIns="0" rIns="0" bIns="0" rtlCol="0" anchor="t">
            <a:spAutoFit/>
          </a:bodyPr>
          <a:lstStyle/>
          <a:p>
            <a:pPr marL="0" lvl="0" indent="0" algn="ctr">
              <a:lnSpc>
                <a:spcPts val="5880"/>
              </a:lnSpc>
              <a:spcBef>
                <a:spcPct val="0"/>
              </a:spcBef>
            </a:pPr>
            <a:r>
              <a:rPr lang="en-US" sz="4200">
                <a:solidFill>
                  <a:srgbClr val="000000"/>
                </a:solidFill>
                <a:latin typeface="Quicksand Bold"/>
              </a:rPr>
              <a:t>Stores lots of personal information</a:t>
            </a:r>
          </a:p>
        </p:txBody>
      </p:sp>
      <p:sp>
        <p:nvSpPr>
          <p:cNvPr id="8" name="TextBox 8"/>
          <p:cNvSpPr txBox="1"/>
          <p:nvPr/>
        </p:nvSpPr>
        <p:spPr>
          <a:xfrm>
            <a:off x="1028700" y="576330"/>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Why protect your mobile phone?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p:nvPr/>
        </p:nvGrpSpPr>
        <p:grpSpPr>
          <a:xfrm>
            <a:off x="8043263" y="1933577"/>
            <a:ext cx="7637599" cy="7637599"/>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B9B9B9">
                <a:alpha val="80000"/>
              </a:srgbClr>
            </a:solidFill>
          </p:spPr>
          <p:txBody>
            <a:bodyPr/>
            <a:lstStyle/>
            <a:p>
              <a:endParaRPr lang="en-GB"/>
            </a:p>
          </p:txBody>
        </p:sp>
      </p:grpSp>
      <p:grpSp>
        <p:nvGrpSpPr>
          <p:cNvPr id="4" name="Group 4"/>
          <p:cNvGrpSpPr/>
          <p:nvPr/>
        </p:nvGrpSpPr>
        <p:grpSpPr>
          <a:xfrm>
            <a:off x="3288010" y="1933577"/>
            <a:ext cx="7637599" cy="7637599"/>
            <a:chOff x="0" y="0"/>
            <a:chExt cx="6350000" cy="6350000"/>
          </a:xfrm>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B9B9B9">
                <a:alpha val="49804"/>
              </a:srgbClr>
            </a:solidFill>
          </p:spPr>
          <p:txBody>
            <a:bodyPr/>
            <a:lstStyle/>
            <a:p>
              <a:endParaRPr lang="en-GB"/>
            </a:p>
          </p:txBody>
        </p:sp>
      </p:grpSp>
      <p:sp>
        <p:nvSpPr>
          <p:cNvPr id="6" name="Freeform 6"/>
          <p:cNvSpPr/>
          <p:nvPr/>
        </p:nvSpPr>
        <p:spPr>
          <a:xfrm>
            <a:off x="8492361" y="4444655"/>
            <a:ext cx="2098895" cy="2615445"/>
          </a:xfrm>
          <a:custGeom>
            <a:avLst/>
            <a:gdLst/>
            <a:ahLst/>
            <a:cxnLst/>
            <a:rect l="l" t="t" r="r" b="b"/>
            <a:pathLst>
              <a:path w="2098895" h="2615445">
                <a:moveTo>
                  <a:pt x="0" y="0"/>
                </a:moveTo>
                <a:lnTo>
                  <a:pt x="2098894" y="0"/>
                </a:lnTo>
                <a:lnTo>
                  <a:pt x="2098894" y="2615445"/>
                </a:lnTo>
                <a:lnTo>
                  <a:pt x="0" y="2615445"/>
                </a:lnTo>
                <a:lnTo>
                  <a:pt x="0" y="0"/>
                </a:lnTo>
                <a:close/>
              </a:path>
            </a:pathLst>
          </a:custGeom>
          <a:blipFill>
            <a:blip r:embed="rId3"/>
            <a:stretch>
              <a:fillRect/>
            </a:stretch>
          </a:blipFill>
        </p:spPr>
        <p:txBody>
          <a:bodyPr/>
          <a:lstStyle/>
          <a:p>
            <a:endParaRPr lang="en-GB"/>
          </a:p>
        </p:txBody>
      </p:sp>
      <p:sp>
        <p:nvSpPr>
          <p:cNvPr id="7" name="Freeform 7"/>
          <p:cNvSpPr/>
          <p:nvPr/>
        </p:nvSpPr>
        <p:spPr>
          <a:xfrm>
            <a:off x="6320557" y="6227295"/>
            <a:ext cx="1179543" cy="1921862"/>
          </a:xfrm>
          <a:custGeom>
            <a:avLst/>
            <a:gdLst/>
            <a:ahLst/>
            <a:cxnLst/>
            <a:rect l="l" t="t" r="r" b="b"/>
            <a:pathLst>
              <a:path w="1179543" h="1921862">
                <a:moveTo>
                  <a:pt x="0" y="0"/>
                </a:moveTo>
                <a:lnTo>
                  <a:pt x="1179543" y="0"/>
                </a:lnTo>
                <a:lnTo>
                  <a:pt x="1179543" y="1921862"/>
                </a:lnTo>
                <a:lnTo>
                  <a:pt x="0" y="1921862"/>
                </a:lnTo>
                <a:lnTo>
                  <a:pt x="0" y="0"/>
                </a:lnTo>
                <a:close/>
              </a:path>
            </a:pathLst>
          </a:custGeom>
          <a:blipFill>
            <a:blip r:embed="rId4"/>
            <a:stretch>
              <a:fillRect/>
            </a:stretch>
          </a:blipFill>
        </p:spPr>
        <p:txBody>
          <a:bodyPr/>
          <a:lstStyle/>
          <a:p>
            <a:endParaRPr lang="en-GB"/>
          </a:p>
        </p:txBody>
      </p:sp>
      <p:sp>
        <p:nvSpPr>
          <p:cNvPr id="8" name="Freeform 8"/>
          <p:cNvSpPr/>
          <p:nvPr/>
        </p:nvSpPr>
        <p:spPr>
          <a:xfrm>
            <a:off x="4022400" y="5542847"/>
            <a:ext cx="1754994" cy="1368895"/>
          </a:xfrm>
          <a:custGeom>
            <a:avLst/>
            <a:gdLst/>
            <a:ahLst/>
            <a:cxnLst/>
            <a:rect l="l" t="t" r="r" b="b"/>
            <a:pathLst>
              <a:path w="1754994" h="1368895">
                <a:moveTo>
                  <a:pt x="0" y="0"/>
                </a:moveTo>
                <a:lnTo>
                  <a:pt x="1754994" y="0"/>
                </a:lnTo>
                <a:lnTo>
                  <a:pt x="1754994" y="1368895"/>
                </a:lnTo>
                <a:lnTo>
                  <a:pt x="0" y="136889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9" name="Freeform 9"/>
          <p:cNvSpPr/>
          <p:nvPr/>
        </p:nvSpPr>
        <p:spPr>
          <a:xfrm>
            <a:off x="13509440" y="5106818"/>
            <a:ext cx="1291119" cy="1291119"/>
          </a:xfrm>
          <a:custGeom>
            <a:avLst/>
            <a:gdLst/>
            <a:ahLst/>
            <a:cxnLst/>
            <a:rect l="l" t="t" r="r" b="b"/>
            <a:pathLst>
              <a:path w="1291119" h="1291119">
                <a:moveTo>
                  <a:pt x="0" y="0"/>
                </a:moveTo>
                <a:lnTo>
                  <a:pt x="1291119" y="0"/>
                </a:lnTo>
                <a:lnTo>
                  <a:pt x="1291119" y="1291119"/>
                </a:lnTo>
                <a:lnTo>
                  <a:pt x="0" y="1291119"/>
                </a:lnTo>
                <a:lnTo>
                  <a:pt x="0" y="0"/>
                </a:lnTo>
                <a:close/>
              </a:path>
            </a:pathLst>
          </a:custGeom>
          <a:blipFill>
            <a:blip r:embed="rId7"/>
            <a:stretch>
              <a:fillRect/>
            </a:stretch>
          </a:blipFill>
        </p:spPr>
        <p:txBody>
          <a:bodyPr/>
          <a:lstStyle/>
          <a:p>
            <a:endParaRPr lang="en-GB"/>
          </a:p>
        </p:txBody>
      </p:sp>
      <p:sp>
        <p:nvSpPr>
          <p:cNvPr id="10" name="Freeform 10"/>
          <p:cNvSpPr/>
          <p:nvPr/>
        </p:nvSpPr>
        <p:spPr>
          <a:xfrm>
            <a:off x="11862063" y="6506924"/>
            <a:ext cx="1362603" cy="1362603"/>
          </a:xfrm>
          <a:custGeom>
            <a:avLst/>
            <a:gdLst/>
            <a:ahLst/>
            <a:cxnLst/>
            <a:rect l="l" t="t" r="r" b="b"/>
            <a:pathLst>
              <a:path w="1362603" h="1362603">
                <a:moveTo>
                  <a:pt x="0" y="0"/>
                </a:moveTo>
                <a:lnTo>
                  <a:pt x="1362603" y="0"/>
                </a:lnTo>
                <a:lnTo>
                  <a:pt x="1362603" y="1362604"/>
                </a:lnTo>
                <a:lnTo>
                  <a:pt x="0" y="136260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1" name="TextBox 11"/>
          <p:cNvSpPr txBox="1"/>
          <p:nvPr/>
        </p:nvSpPr>
        <p:spPr>
          <a:xfrm>
            <a:off x="10925609" y="2839229"/>
            <a:ext cx="3874951" cy="1455420"/>
          </a:xfrm>
          <a:prstGeom prst="rect">
            <a:avLst/>
          </a:prstGeom>
        </p:spPr>
        <p:txBody>
          <a:bodyPr lIns="0" tIns="0" rIns="0" bIns="0" rtlCol="0" anchor="t">
            <a:spAutoFit/>
          </a:bodyPr>
          <a:lstStyle/>
          <a:p>
            <a:pPr marL="0" lvl="0" indent="0" algn="ctr">
              <a:lnSpc>
                <a:spcPts val="5880"/>
              </a:lnSpc>
              <a:spcBef>
                <a:spcPct val="0"/>
              </a:spcBef>
            </a:pPr>
            <a:r>
              <a:rPr lang="en-US" sz="4200">
                <a:solidFill>
                  <a:srgbClr val="000000"/>
                </a:solidFill>
                <a:latin typeface="Quicksand Bold"/>
              </a:rPr>
              <a:t>Connected to the internet</a:t>
            </a:r>
          </a:p>
        </p:txBody>
      </p:sp>
      <p:sp>
        <p:nvSpPr>
          <p:cNvPr id="12" name="TextBox 12"/>
          <p:cNvSpPr txBox="1"/>
          <p:nvPr/>
        </p:nvSpPr>
        <p:spPr>
          <a:xfrm>
            <a:off x="4186713" y="2568397"/>
            <a:ext cx="4500494" cy="2198370"/>
          </a:xfrm>
          <a:prstGeom prst="rect">
            <a:avLst/>
          </a:prstGeom>
        </p:spPr>
        <p:txBody>
          <a:bodyPr lIns="0" tIns="0" rIns="0" bIns="0" rtlCol="0" anchor="t">
            <a:spAutoFit/>
          </a:bodyPr>
          <a:lstStyle/>
          <a:p>
            <a:pPr marL="0" lvl="0" indent="0" algn="ctr">
              <a:lnSpc>
                <a:spcPts val="5880"/>
              </a:lnSpc>
              <a:spcBef>
                <a:spcPct val="0"/>
              </a:spcBef>
            </a:pPr>
            <a:r>
              <a:rPr lang="en-US" sz="4200">
                <a:solidFill>
                  <a:srgbClr val="000000"/>
                </a:solidFill>
                <a:latin typeface="Quicksand Bold"/>
              </a:rPr>
              <a:t>Stores lots of personal information</a:t>
            </a:r>
          </a:p>
        </p:txBody>
      </p:sp>
      <p:sp>
        <p:nvSpPr>
          <p:cNvPr id="13" name="TextBox 13"/>
          <p:cNvSpPr txBox="1"/>
          <p:nvPr/>
        </p:nvSpPr>
        <p:spPr>
          <a:xfrm>
            <a:off x="1028700" y="576330"/>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Why protect your mobile phone?</a:t>
            </a:r>
          </a:p>
        </p:txBody>
      </p:sp>
      <p:sp>
        <p:nvSpPr>
          <p:cNvPr id="14" name="TextBox 14"/>
          <p:cNvSpPr txBox="1"/>
          <p:nvPr/>
        </p:nvSpPr>
        <p:spPr>
          <a:xfrm>
            <a:off x="1028700" y="8513902"/>
            <a:ext cx="16230600" cy="1057275"/>
          </a:xfrm>
          <a:prstGeom prst="rect">
            <a:avLst/>
          </a:prstGeom>
        </p:spPr>
        <p:txBody>
          <a:bodyPr lIns="0" tIns="0" rIns="0" bIns="0" rtlCol="0" anchor="t">
            <a:spAutoFit/>
          </a:bodyPr>
          <a:lstStyle/>
          <a:p>
            <a:pPr algn="ctr">
              <a:lnSpc>
                <a:spcPts val="4200"/>
              </a:lnSpc>
              <a:spcBef>
                <a:spcPct val="0"/>
              </a:spcBef>
            </a:pPr>
            <a:r>
              <a:rPr lang="en-US" sz="3000" spc="96">
                <a:solidFill>
                  <a:srgbClr val="000000"/>
                </a:solidFill>
                <a:latin typeface="Quicksand Bold"/>
              </a:rPr>
              <a:t>This makes phones powerful in connecting us with friends and having lots of super helpful features such as a map that knows where we are.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p:nvPr/>
        </p:nvGrpSpPr>
        <p:grpSpPr>
          <a:xfrm>
            <a:off x="8043263" y="1933577"/>
            <a:ext cx="7637599" cy="7637599"/>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B9B9B9">
                <a:alpha val="80000"/>
              </a:srgbClr>
            </a:solidFill>
          </p:spPr>
          <p:txBody>
            <a:bodyPr/>
            <a:lstStyle/>
            <a:p>
              <a:endParaRPr lang="en-GB"/>
            </a:p>
          </p:txBody>
        </p:sp>
      </p:grpSp>
      <p:grpSp>
        <p:nvGrpSpPr>
          <p:cNvPr id="4" name="Group 4"/>
          <p:cNvGrpSpPr/>
          <p:nvPr/>
        </p:nvGrpSpPr>
        <p:grpSpPr>
          <a:xfrm>
            <a:off x="3288010" y="1933577"/>
            <a:ext cx="7637599" cy="7637599"/>
            <a:chOff x="0" y="0"/>
            <a:chExt cx="6350000" cy="6350000"/>
          </a:xfrm>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B9B9B9">
                <a:alpha val="49804"/>
              </a:srgbClr>
            </a:solidFill>
          </p:spPr>
          <p:txBody>
            <a:bodyPr/>
            <a:lstStyle/>
            <a:p>
              <a:endParaRPr lang="en-GB"/>
            </a:p>
          </p:txBody>
        </p:sp>
      </p:grpSp>
      <p:sp>
        <p:nvSpPr>
          <p:cNvPr id="6" name="TextBox 6"/>
          <p:cNvSpPr txBox="1"/>
          <p:nvPr/>
        </p:nvSpPr>
        <p:spPr>
          <a:xfrm>
            <a:off x="10605889" y="2939872"/>
            <a:ext cx="3874951" cy="1455420"/>
          </a:xfrm>
          <a:prstGeom prst="rect">
            <a:avLst/>
          </a:prstGeom>
        </p:spPr>
        <p:txBody>
          <a:bodyPr lIns="0" tIns="0" rIns="0" bIns="0" rtlCol="0" anchor="t">
            <a:spAutoFit/>
          </a:bodyPr>
          <a:lstStyle/>
          <a:p>
            <a:pPr marL="0" lvl="0" indent="0" algn="ctr">
              <a:lnSpc>
                <a:spcPts val="5880"/>
              </a:lnSpc>
              <a:spcBef>
                <a:spcPct val="0"/>
              </a:spcBef>
            </a:pPr>
            <a:r>
              <a:rPr lang="en-US" sz="4200">
                <a:solidFill>
                  <a:srgbClr val="000000"/>
                </a:solidFill>
                <a:latin typeface="Quicksand Bold"/>
              </a:rPr>
              <a:t>Connected to the internet</a:t>
            </a:r>
          </a:p>
        </p:txBody>
      </p:sp>
      <p:sp>
        <p:nvSpPr>
          <p:cNvPr id="7" name="TextBox 7"/>
          <p:cNvSpPr txBox="1"/>
          <p:nvPr/>
        </p:nvSpPr>
        <p:spPr>
          <a:xfrm>
            <a:off x="4299403" y="2568397"/>
            <a:ext cx="4500494" cy="2198370"/>
          </a:xfrm>
          <a:prstGeom prst="rect">
            <a:avLst/>
          </a:prstGeom>
        </p:spPr>
        <p:txBody>
          <a:bodyPr lIns="0" tIns="0" rIns="0" bIns="0" rtlCol="0" anchor="t">
            <a:spAutoFit/>
          </a:bodyPr>
          <a:lstStyle/>
          <a:p>
            <a:pPr marL="0" lvl="0" indent="0" algn="ctr">
              <a:lnSpc>
                <a:spcPts val="5880"/>
              </a:lnSpc>
              <a:spcBef>
                <a:spcPct val="0"/>
              </a:spcBef>
            </a:pPr>
            <a:r>
              <a:rPr lang="en-US" sz="4200">
                <a:solidFill>
                  <a:srgbClr val="000000"/>
                </a:solidFill>
                <a:latin typeface="Quicksand Bold"/>
              </a:rPr>
              <a:t>Stores lots of personal information</a:t>
            </a:r>
          </a:p>
        </p:txBody>
      </p:sp>
      <p:sp>
        <p:nvSpPr>
          <p:cNvPr id="8" name="TextBox 8"/>
          <p:cNvSpPr txBox="1"/>
          <p:nvPr/>
        </p:nvSpPr>
        <p:spPr>
          <a:xfrm>
            <a:off x="1028700" y="576330"/>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Why protect your mobile phone?</a:t>
            </a:r>
          </a:p>
        </p:txBody>
      </p:sp>
      <p:sp>
        <p:nvSpPr>
          <p:cNvPr id="9" name="TextBox 9"/>
          <p:cNvSpPr txBox="1"/>
          <p:nvPr/>
        </p:nvSpPr>
        <p:spPr>
          <a:xfrm>
            <a:off x="2093357" y="8696325"/>
            <a:ext cx="14101287" cy="1057275"/>
          </a:xfrm>
          <a:prstGeom prst="rect">
            <a:avLst/>
          </a:prstGeom>
        </p:spPr>
        <p:txBody>
          <a:bodyPr lIns="0" tIns="0" rIns="0" bIns="0" rtlCol="0" anchor="t">
            <a:spAutoFit/>
          </a:bodyPr>
          <a:lstStyle/>
          <a:p>
            <a:pPr algn="ctr">
              <a:lnSpc>
                <a:spcPts val="4200"/>
              </a:lnSpc>
              <a:spcBef>
                <a:spcPct val="0"/>
              </a:spcBef>
            </a:pPr>
            <a:r>
              <a:rPr lang="en-US" sz="3000" spc="96">
                <a:solidFill>
                  <a:srgbClr val="000000"/>
                </a:solidFill>
                <a:latin typeface="Quicksand Bold"/>
              </a:rPr>
              <a:t>But this data is also valuable to others - who might want this data? and why?</a:t>
            </a:r>
          </a:p>
        </p:txBody>
      </p:sp>
      <p:sp>
        <p:nvSpPr>
          <p:cNvPr id="10" name="Freeform 10"/>
          <p:cNvSpPr/>
          <p:nvPr/>
        </p:nvSpPr>
        <p:spPr>
          <a:xfrm>
            <a:off x="8492361" y="4444655"/>
            <a:ext cx="2098895" cy="2615445"/>
          </a:xfrm>
          <a:custGeom>
            <a:avLst/>
            <a:gdLst/>
            <a:ahLst/>
            <a:cxnLst/>
            <a:rect l="l" t="t" r="r" b="b"/>
            <a:pathLst>
              <a:path w="2098895" h="2615445">
                <a:moveTo>
                  <a:pt x="0" y="0"/>
                </a:moveTo>
                <a:lnTo>
                  <a:pt x="2098894" y="0"/>
                </a:lnTo>
                <a:lnTo>
                  <a:pt x="2098894" y="2615445"/>
                </a:lnTo>
                <a:lnTo>
                  <a:pt x="0" y="2615445"/>
                </a:lnTo>
                <a:lnTo>
                  <a:pt x="0" y="0"/>
                </a:lnTo>
                <a:close/>
              </a:path>
            </a:pathLst>
          </a:custGeom>
          <a:blipFill>
            <a:blip r:embed="rId3"/>
            <a:stretch>
              <a:fillRect/>
            </a:stretch>
          </a:blipFill>
        </p:spPr>
        <p:txBody>
          <a:bodyPr/>
          <a:lstStyle/>
          <a:p>
            <a:endParaRPr lang="en-GB"/>
          </a:p>
        </p:txBody>
      </p:sp>
      <p:sp>
        <p:nvSpPr>
          <p:cNvPr id="11" name="Freeform 11"/>
          <p:cNvSpPr/>
          <p:nvPr/>
        </p:nvSpPr>
        <p:spPr>
          <a:xfrm>
            <a:off x="6320557" y="6227295"/>
            <a:ext cx="1179543" cy="1921862"/>
          </a:xfrm>
          <a:custGeom>
            <a:avLst/>
            <a:gdLst/>
            <a:ahLst/>
            <a:cxnLst/>
            <a:rect l="l" t="t" r="r" b="b"/>
            <a:pathLst>
              <a:path w="1179543" h="1921862">
                <a:moveTo>
                  <a:pt x="0" y="0"/>
                </a:moveTo>
                <a:lnTo>
                  <a:pt x="1179543" y="0"/>
                </a:lnTo>
                <a:lnTo>
                  <a:pt x="1179543" y="1921862"/>
                </a:lnTo>
                <a:lnTo>
                  <a:pt x="0" y="1921862"/>
                </a:lnTo>
                <a:lnTo>
                  <a:pt x="0" y="0"/>
                </a:lnTo>
                <a:close/>
              </a:path>
            </a:pathLst>
          </a:custGeom>
          <a:blipFill>
            <a:blip r:embed="rId4"/>
            <a:stretch>
              <a:fillRect/>
            </a:stretch>
          </a:blipFill>
        </p:spPr>
        <p:txBody>
          <a:bodyPr/>
          <a:lstStyle/>
          <a:p>
            <a:endParaRPr lang="en-GB"/>
          </a:p>
        </p:txBody>
      </p:sp>
      <p:sp>
        <p:nvSpPr>
          <p:cNvPr id="12" name="Freeform 12"/>
          <p:cNvSpPr/>
          <p:nvPr/>
        </p:nvSpPr>
        <p:spPr>
          <a:xfrm>
            <a:off x="4022400" y="5542847"/>
            <a:ext cx="1754994" cy="1368895"/>
          </a:xfrm>
          <a:custGeom>
            <a:avLst/>
            <a:gdLst/>
            <a:ahLst/>
            <a:cxnLst/>
            <a:rect l="l" t="t" r="r" b="b"/>
            <a:pathLst>
              <a:path w="1754994" h="1368895">
                <a:moveTo>
                  <a:pt x="0" y="0"/>
                </a:moveTo>
                <a:lnTo>
                  <a:pt x="1754994" y="0"/>
                </a:lnTo>
                <a:lnTo>
                  <a:pt x="1754994" y="1368895"/>
                </a:lnTo>
                <a:lnTo>
                  <a:pt x="0" y="136889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3" name="Freeform 13"/>
          <p:cNvSpPr/>
          <p:nvPr/>
        </p:nvSpPr>
        <p:spPr>
          <a:xfrm>
            <a:off x="13509440" y="5106818"/>
            <a:ext cx="1291119" cy="1291119"/>
          </a:xfrm>
          <a:custGeom>
            <a:avLst/>
            <a:gdLst/>
            <a:ahLst/>
            <a:cxnLst/>
            <a:rect l="l" t="t" r="r" b="b"/>
            <a:pathLst>
              <a:path w="1291119" h="1291119">
                <a:moveTo>
                  <a:pt x="0" y="0"/>
                </a:moveTo>
                <a:lnTo>
                  <a:pt x="1291119" y="0"/>
                </a:lnTo>
                <a:lnTo>
                  <a:pt x="1291119" y="1291119"/>
                </a:lnTo>
                <a:lnTo>
                  <a:pt x="0" y="1291119"/>
                </a:lnTo>
                <a:lnTo>
                  <a:pt x="0" y="0"/>
                </a:lnTo>
                <a:close/>
              </a:path>
            </a:pathLst>
          </a:custGeom>
          <a:blipFill>
            <a:blip r:embed="rId7"/>
            <a:stretch>
              <a:fillRect/>
            </a:stretch>
          </a:blipFill>
        </p:spPr>
        <p:txBody>
          <a:bodyPr/>
          <a:lstStyle/>
          <a:p>
            <a:endParaRPr lang="en-GB"/>
          </a:p>
        </p:txBody>
      </p:sp>
      <p:sp>
        <p:nvSpPr>
          <p:cNvPr id="14" name="Freeform 14"/>
          <p:cNvSpPr/>
          <p:nvPr/>
        </p:nvSpPr>
        <p:spPr>
          <a:xfrm>
            <a:off x="11862063" y="6506924"/>
            <a:ext cx="1362603" cy="1362603"/>
          </a:xfrm>
          <a:custGeom>
            <a:avLst/>
            <a:gdLst/>
            <a:ahLst/>
            <a:cxnLst/>
            <a:rect l="l" t="t" r="r" b="b"/>
            <a:pathLst>
              <a:path w="1362603" h="1362603">
                <a:moveTo>
                  <a:pt x="0" y="0"/>
                </a:moveTo>
                <a:lnTo>
                  <a:pt x="1362603" y="0"/>
                </a:lnTo>
                <a:lnTo>
                  <a:pt x="1362603" y="1362604"/>
                </a:lnTo>
                <a:lnTo>
                  <a:pt x="0" y="136260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1590385" y="1095375"/>
            <a:ext cx="15107230" cy="816690"/>
          </a:xfrm>
          <a:prstGeom prst="rect">
            <a:avLst/>
          </a:prstGeom>
        </p:spPr>
        <p:txBody>
          <a:bodyPr lIns="0" tIns="0" rIns="0" bIns="0" rtlCol="0" anchor="t">
            <a:spAutoFit/>
          </a:bodyPr>
          <a:lstStyle/>
          <a:p>
            <a:pPr marL="0" lvl="0" indent="0" algn="ctr">
              <a:lnSpc>
                <a:spcPts val="6386"/>
              </a:lnSpc>
            </a:pPr>
            <a:r>
              <a:rPr lang="en-US" sz="5806" spc="185">
                <a:solidFill>
                  <a:srgbClr val="000000"/>
                </a:solidFill>
                <a:latin typeface="Quicksand Bold"/>
              </a:rPr>
              <a:t>Top Three Threats to mobile security</a:t>
            </a:r>
          </a:p>
        </p:txBody>
      </p:sp>
      <p:grpSp>
        <p:nvGrpSpPr>
          <p:cNvPr id="3" name="Group 3"/>
          <p:cNvGrpSpPr/>
          <p:nvPr/>
        </p:nvGrpSpPr>
        <p:grpSpPr>
          <a:xfrm>
            <a:off x="1590385" y="2210771"/>
            <a:ext cx="4044027" cy="2407090"/>
            <a:chOff x="0" y="0"/>
            <a:chExt cx="5392036" cy="3209454"/>
          </a:xfrm>
        </p:grpSpPr>
        <p:pic>
          <p:nvPicPr>
            <p:cNvPr id="4" name="Picture 4"/>
            <p:cNvPicPr>
              <a:picLocks noChangeAspect="1"/>
            </p:cNvPicPr>
            <p:nvPr/>
          </p:nvPicPr>
          <p:blipFill>
            <a:blip r:embed="rId3"/>
            <a:srcRect l="2748" r="2748"/>
            <a:stretch>
              <a:fillRect/>
            </a:stretch>
          </p:blipFill>
          <p:spPr>
            <a:xfrm>
              <a:off x="0" y="0"/>
              <a:ext cx="5392036" cy="3209454"/>
            </a:xfrm>
            <a:prstGeom prst="rect">
              <a:avLst/>
            </a:prstGeom>
          </p:spPr>
        </p:pic>
      </p:grpSp>
      <p:grpSp>
        <p:nvGrpSpPr>
          <p:cNvPr id="5" name="Group 5"/>
          <p:cNvGrpSpPr/>
          <p:nvPr/>
        </p:nvGrpSpPr>
        <p:grpSpPr>
          <a:xfrm>
            <a:off x="7121987" y="2210771"/>
            <a:ext cx="4044027" cy="2407090"/>
            <a:chOff x="0" y="0"/>
            <a:chExt cx="5392036" cy="3209454"/>
          </a:xfrm>
        </p:grpSpPr>
        <p:pic>
          <p:nvPicPr>
            <p:cNvPr id="6" name="Picture 6"/>
            <p:cNvPicPr>
              <a:picLocks noChangeAspect="1"/>
            </p:cNvPicPr>
            <p:nvPr/>
          </p:nvPicPr>
          <p:blipFill>
            <a:blip r:embed="rId4"/>
            <a:srcRect l="2748" r="2748"/>
            <a:stretch>
              <a:fillRect/>
            </a:stretch>
          </p:blipFill>
          <p:spPr>
            <a:xfrm>
              <a:off x="0" y="0"/>
              <a:ext cx="5392036" cy="3209454"/>
            </a:xfrm>
            <a:prstGeom prst="rect">
              <a:avLst/>
            </a:prstGeom>
          </p:spPr>
        </p:pic>
      </p:grpSp>
      <p:grpSp>
        <p:nvGrpSpPr>
          <p:cNvPr id="7" name="Group 7"/>
          <p:cNvGrpSpPr/>
          <p:nvPr/>
        </p:nvGrpSpPr>
        <p:grpSpPr>
          <a:xfrm>
            <a:off x="12653588" y="2210771"/>
            <a:ext cx="4044027" cy="2407090"/>
            <a:chOff x="0" y="0"/>
            <a:chExt cx="5392036" cy="3209454"/>
          </a:xfrm>
        </p:grpSpPr>
        <p:pic>
          <p:nvPicPr>
            <p:cNvPr id="8" name="Picture 8"/>
            <p:cNvPicPr>
              <a:picLocks noChangeAspect="1"/>
            </p:cNvPicPr>
            <p:nvPr/>
          </p:nvPicPr>
          <p:blipFill>
            <a:blip r:embed="rId5"/>
            <a:srcRect t="5414" b="5414"/>
            <a:stretch>
              <a:fillRect/>
            </a:stretch>
          </p:blipFill>
          <p:spPr>
            <a:xfrm>
              <a:off x="0" y="0"/>
              <a:ext cx="5392036" cy="3209454"/>
            </a:xfrm>
            <a:prstGeom prst="rect">
              <a:avLst/>
            </a:prstGeom>
          </p:spPr>
        </p:pic>
      </p:grpSp>
      <p:sp>
        <p:nvSpPr>
          <p:cNvPr id="9" name="TextBox 9"/>
          <p:cNvSpPr txBox="1"/>
          <p:nvPr/>
        </p:nvSpPr>
        <p:spPr>
          <a:xfrm>
            <a:off x="7121987" y="5061595"/>
            <a:ext cx="4044027" cy="571500"/>
          </a:xfrm>
          <a:prstGeom prst="rect">
            <a:avLst/>
          </a:prstGeom>
        </p:spPr>
        <p:txBody>
          <a:bodyPr lIns="0" tIns="0" rIns="0" bIns="0" rtlCol="0" anchor="t">
            <a:spAutoFit/>
          </a:bodyPr>
          <a:lstStyle/>
          <a:p>
            <a:pPr marL="0" lvl="0" indent="0">
              <a:lnSpc>
                <a:spcPts val="4559"/>
              </a:lnSpc>
            </a:pPr>
            <a:r>
              <a:rPr lang="en-US" sz="3799">
                <a:solidFill>
                  <a:srgbClr val="000000"/>
                </a:solidFill>
                <a:latin typeface="Quicksand Bold"/>
              </a:rPr>
              <a:t>Phishing</a:t>
            </a:r>
          </a:p>
        </p:txBody>
      </p:sp>
      <p:sp>
        <p:nvSpPr>
          <p:cNvPr id="10" name="TextBox 10"/>
          <p:cNvSpPr txBox="1"/>
          <p:nvPr/>
        </p:nvSpPr>
        <p:spPr>
          <a:xfrm>
            <a:off x="1590385" y="5061595"/>
            <a:ext cx="4044027" cy="1143000"/>
          </a:xfrm>
          <a:prstGeom prst="rect">
            <a:avLst/>
          </a:prstGeom>
        </p:spPr>
        <p:txBody>
          <a:bodyPr lIns="0" tIns="0" rIns="0" bIns="0" rtlCol="0" anchor="t">
            <a:spAutoFit/>
          </a:bodyPr>
          <a:lstStyle/>
          <a:p>
            <a:pPr marL="0" lvl="0" indent="0">
              <a:lnSpc>
                <a:spcPts val="4559"/>
              </a:lnSpc>
            </a:pPr>
            <a:r>
              <a:rPr lang="en-US" sz="3799">
                <a:solidFill>
                  <a:srgbClr val="000000"/>
                </a:solidFill>
                <a:latin typeface="Quicksand Bold"/>
              </a:rPr>
              <a:t>Malware and Viruses</a:t>
            </a:r>
          </a:p>
        </p:txBody>
      </p:sp>
      <p:sp>
        <p:nvSpPr>
          <p:cNvPr id="11" name="TextBox 11"/>
          <p:cNvSpPr txBox="1"/>
          <p:nvPr/>
        </p:nvSpPr>
        <p:spPr>
          <a:xfrm>
            <a:off x="12653588" y="5061595"/>
            <a:ext cx="4044027" cy="1143000"/>
          </a:xfrm>
          <a:prstGeom prst="rect">
            <a:avLst/>
          </a:prstGeom>
        </p:spPr>
        <p:txBody>
          <a:bodyPr lIns="0" tIns="0" rIns="0" bIns="0" rtlCol="0" anchor="t">
            <a:spAutoFit/>
          </a:bodyPr>
          <a:lstStyle/>
          <a:p>
            <a:pPr marL="0" lvl="0" indent="0">
              <a:lnSpc>
                <a:spcPts val="4559"/>
              </a:lnSpc>
            </a:pPr>
            <a:r>
              <a:rPr lang="en-US" sz="3799">
                <a:solidFill>
                  <a:srgbClr val="000000"/>
                </a:solidFill>
                <a:latin typeface="Quicksand Bold"/>
              </a:rPr>
              <a:t>Unsecured </a:t>
            </a:r>
          </a:p>
          <a:p>
            <a:pPr marL="0" lvl="0" indent="0">
              <a:lnSpc>
                <a:spcPts val="4559"/>
              </a:lnSpc>
            </a:pPr>
            <a:r>
              <a:rPr lang="en-US" sz="3799">
                <a:solidFill>
                  <a:srgbClr val="000000"/>
                </a:solidFill>
                <a:latin typeface="Quicksand Bold"/>
              </a:rPr>
              <a:t>Wi-Fi</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1664</Words>
  <Application>Microsoft Office PowerPoint</Application>
  <PresentationFormat>Custom</PresentationFormat>
  <Paragraphs>218</Paragraphs>
  <Slides>16</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Aptos</vt:lpstr>
      <vt:lpstr>Quicksand</vt:lpstr>
      <vt:lpstr>Calibri</vt:lpstr>
      <vt:lpstr>Arial</vt:lpstr>
      <vt:lpstr>Quicksand Bold</vt:lpstr>
      <vt:lpstr>Quicksand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Security V2</dc:title>
  <cp:lastModifiedBy>Helen Jones</cp:lastModifiedBy>
  <cp:revision>7</cp:revision>
  <dcterms:created xsi:type="dcterms:W3CDTF">2006-08-16T00:00:00Z</dcterms:created>
  <dcterms:modified xsi:type="dcterms:W3CDTF">2023-12-21T11:53:34Z</dcterms:modified>
  <dc:identifier>DAFz-R_1jH8</dc:identifier>
</cp:coreProperties>
</file>