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Aptos" panose="020B0004020202020204" pitchFamily="34" charset="0"/>
      <p:regular r:id="rId17"/>
    </p:embeddedFont>
    <p:embeddedFont>
      <p:font typeface="Barlow Bold" panose="020B0604020202020204" charset="0"/>
      <p:regular r:id="rId18"/>
      <p:bold r:id="rId19"/>
    </p:embeddedFont>
    <p:embeddedFont>
      <p:font typeface="Barlow SemiCondensed Bold" panose="020B0604020202020204" charset="0"/>
      <p:regular r:id="rId20"/>
      <p:bold r:id="rId21"/>
    </p:embeddedFont>
    <p:embeddedFont>
      <p:font typeface="Calibri" panose="020F0502020204030204" pitchFamily="34" charset="0"/>
      <p:regular r:id="rId22"/>
      <p:bold r:id="rId23"/>
      <p:italic r:id="rId24"/>
      <p:boldItalic r:id="rId25"/>
    </p:embeddedFont>
    <p:embeddedFont>
      <p:font typeface="Quicksand" charset="0"/>
      <p:regular r:id="rId26"/>
      <p:bold r:id="rId27"/>
    </p:embeddedFont>
    <p:embeddedFont>
      <p:font typeface="Quicksand Bold"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18B985-BEC7-4749-9E28-4C1A9E0FA53C}" v="1" dt="2023-12-21T11:53:43.6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78367" autoAdjust="0"/>
  </p:normalViewPr>
  <p:slideViewPr>
    <p:cSldViewPr>
      <p:cViewPr varScale="1">
        <p:scale>
          <a:sx n="60" d="100"/>
          <a:sy n="60" d="100"/>
        </p:scale>
        <p:origin x="1374"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Jones" userId="7d43b03e-03a5-46e6-94d5-a3169053bb0d" providerId="ADAL" clId="{D018B985-BEC7-4749-9E28-4C1A9E0FA53C}"/>
    <pc:docChg chg="custSel modSld">
      <pc:chgData name="Helen Jones" userId="7d43b03e-03a5-46e6-94d5-a3169053bb0d" providerId="ADAL" clId="{D018B985-BEC7-4749-9E28-4C1A9E0FA53C}" dt="2023-12-21T11:53:43.602" v="41"/>
      <pc:docMkLst>
        <pc:docMk/>
      </pc:docMkLst>
      <pc:sldChg chg="addSp modSp">
        <pc:chgData name="Helen Jones" userId="7d43b03e-03a5-46e6-94d5-a3169053bb0d" providerId="ADAL" clId="{D018B985-BEC7-4749-9E28-4C1A9E0FA53C}" dt="2023-12-21T11:53:43.602" v="41"/>
        <pc:sldMkLst>
          <pc:docMk/>
          <pc:sldMk cId="0" sldId="256"/>
        </pc:sldMkLst>
        <pc:spChg chg="add mod">
          <ac:chgData name="Helen Jones" userId="7d43b03e-03a5-46e6-94d5-a3169053bb0d" providerId="ADAL" clId="{D018B985-BEC7-4749-9E28-4C1A9E0FA53C}" dt="2023-12-21T11:53:43.602" v="41"/>
          <ac:spMkLst>
            <pc:docMk/>
            <pc:sldMk cId="0" sldId="256"/>
            <ac:spMk id="23" creationId="{8765039A-331C-47BD-B9D2-828A8AE7E826}"/>
          </ac:spMkLst>
        </pc:spChg>
      </pc:sldChg>
      <pc:sldChg chg="modSp mod">
        <pc:chgData name="Helen Jones" userId="7d43b03e-03a5-46e6-94d5-a3169053bb0d" providerId="ADAL" clId="{D018B985-BEC7-4749-9E28-4C1A9E0FA53C}" dt="2023-12-21T11:22:06.111" v="8" actId="20577"/>
        <pc:sldMkLst>
          <pc:docMk/>
          <pc:sldMk cId="0" sldId="264"/>
        </pc:sldMkLst>
        <pc:spChg chg="mod">
          <ac:chgData name="Helen Jones" userId="7d43b03e-03a5-46e6-94d5-a3169053bb0d" providerId="ADAL" clId="{D018B985-BEC7-4749-9E28-4C1A9E0FA53C}" dt="2023-12-21T11:22:06.111" v="8" actId="20577"/>
          <ac:spMkLst>
            <pc:docMk/>
            <pc:sldMk cId="0" sldId="264"/>
            <ac:spMk id="5" creationId="{00000000-0000-0000-0000-000000000000}"/>
          </ac:spMkLst>
        </pc:spChg>
      </pc:sldChg>
      <pc:sldChg chg="modSp mod">
        <pc:chgData name="Helen Jones" userId="7d43b03e-03a5-46e6-94d5-a3169053bb0d" providerId="ADAL" clId="{D018B985-BEC7-4749-9E28-4C1A9E0FA53C}" dt="2023-12-21T11:45:46.784" v="40" actId="20577"/>
        <pc:sldMkLst>
          <pc:docMk/>
          <pc:sldMk cId="0" sldId="266"/>
        </pc:sldMkLst>
        <pc:spChg chg="mod">
          <ac:chgData name="Helen Jones" userId="7d43b03e-03a5-46e6-94d5-a3169053bb0d" providerId="ADAL" clId="{D018B985-BEC7-4749-9E28-4C1A9E0FA53C}" dt="2023-12-21T11:45:46.784" v="40" actId="20577"/>
          <ac:spMkLst>
            <pc:docMk/>
            <pc:sldMk cId="0" sldId="266"/>
            <ac:spMk id="3" creationId="{00000000-0000-0000-0000-000000000000}"/>
          </ac:spMkLst>
        </pc:spChg>
        <pc:spChg chg="mod">
          <ac:chgData name="Helen Jones" userId="7d43b03e-03a5-46e6-94d5-a3169053bb0d" providerId="ADAL" clId="{D018B985-BEC7-4749-9E28-4C1A9E0FA53C}" dt="2023-12-21T11:22:48.813" v="16" actId="20577"/>
          <ac:spMkLst>
            <pc:docMk/>
            <pc:sldMk cId="0" sldId="266"/>
            <ac:spMk id="4" creationId="{00000000-0000-0000-0000-000000000000}"/>
          </ac:spMkLst>
        </pc:spChg>
        <pc:spChg chg="mod">
          <ac:chgData name="Helen Jones" userId="7d43b03e-03a5-46e6-94d5-a3169053bb0d" providerId="ADAL" clId="{D018B985-BEC7-4749-9E28-4C1A9E0FA53C}" dt="2023-12-21T11:23:08.319" v="19" actId="20577"/>
          <ac:spMkLst>
            <pc:docMk/>
            <pc:sldMk cId="0" sldId="266"/>
            <ac:spMk id="5" creationId="{00000000-0000-0000-0000-000000000000}"/>
          </ac:spMkLst>
        </pc:spChg>
      </pc:sldChg>
      <pc:sldChg chg="modSp mod">
        <pc:chgData name="Helen Jones" userId="7d43b03e-03a5-46e6-94d5-a3169053bb0d" providerId="ADAL" clId="{D018B985-BEC7-4749-9E28-4C1A9E0FA53C}" dt="2023-12-21T11:24:02.996" v="28" actId="20577"/>
        <pc:sldMkLst>
          <pc:docMk/>
          <pc:sldMk cId="0" sldId="267"/>
        </pc:sldMkLst>
        <pc:spChg chg="mod">
          <ac:chgData name="Helen Jones" userId="7d43b03e-03a5-46e6-94d5-a3169053bb0d" providerId="ADAL" clId="{D018B985-BEC7-4749-9E28-4C1A9E0FA53C}" dt="2023-12-21T11:24:02.996" v="28" actId="20577"/>
          <ac:spMkLst>
            <pc:docMk/>
            <pc:sldMk cId="0" sldId="267"/>
            <ac:spMk id="3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Canva for Education: https://</a:t>
            </a:r>
            <a:r>
              <a:rPr lang="en-US" dirty="0" err="1"/>
              <a:t>www.canva.com</a:t>
            </a:r>
            <a:r>
              <a:rPr lang="en-US" dirty="0"/>
              <a:t>/education/</a:t>
            </a:r>
          </a:p>
          <a:p>
            <a:endParaRPr lang="en-GB" dirty="0"/>
          </a:p>
          <a:p>
            <a:r>
              <a:rPr lang="en-GB" dirty="0"/>
              <a:t>Find out more about CyBOK here: https://</a:t>
            </a:r>
            <a:r>
              <a:rPr lang="en-GB" dirty="0" err="1"/>
              <a:t>www.cybok.org</a:t>
            </a:r>
            <a:r>
              <a:rPr lang="en-GB" dirty="0"/>
              <a:t>/knowledgebase1_1/ </a:t>
            </a:r>
          </a:p>
          <a:p>
            <a:endParaRPr lang="en-GB" dirty="0"/>
          </a:p>
          <a:p>
            <a:r>
              <a:rPr lang="en-GB" dirty="0"/>
              <a:t>Knowledge Area: https://</a:t>
            </a:r>
            <a:r>
              <a:rPr lang="en-GB" dirty="0" err="1"/>
              <a:t>www.cybok.org</a:t>
            </a:r>
            <a:r>
              <a:rPr lang="en-GB" dirty="0"/>
              <a:t>/media/downloads/Privacy_Online_Rights_v1.0.2.pdf</a:t>
            </a:r>
          </a:p>
          <a:p>
            <a:r>
              <a:rPr lang="en-GB" dirty="0"/>
              <a:t>Podcasts: https://</a:t>
            </a:r>
            <a:r>
              <a:rPr lang="en-GB" dirty="0" err="1"/>
              <a:t>www.cybok.org</a:t>
            </a:r>
            <a:r>
              <a:rPr lang="en-GB" dirty="0"/>
              <a:t>/events/privacy-and-online-rights</a:t>
            </a:r>
          </a:p>
          <a:p>
            <a:endParaRPr lang="en-GB" dirty="0"/>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1627764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Students will first think of the apps they use the most.</a:t>
            </a:r>
          </a:p>
          <a:p>
            <a:endParaRPr lang="en-US"/>
          </a:p>
          <a:p>
            <a:r>
              <a:rPr lang="en-US"/>
              <a:t>On the slide from left to right:</a:t>
            </a:r>
          </a:p>
          <a:p>
            <a:r>
              <a:rPr lang="en-US"/>
              <a:t>- Maps applications like Google Maps that track where you have been and when</a:t>
            </a:r>
          </a:p>
          <a:p>
            <a:r>
              <a:rPr lang="en-US"/>
              <a:t>- Whatsapp (we'll talk about this again later to think about end-to-end encryption)</a:t>
            </a:r>
          </a:p>
          <a:p>
            <a:r>
              <a:rPr lang="en-US"/>
              <a:t>- TikTok videos of people outside their house or in their school uniform reveal personal information</a:t>
            </a:r>
          </a:p>
          <a:p>
            <a:r>
              <a:rPr lang="en-US"/>
              <a:t>- snapchat which can share your location live to all of your friends</a:t>
            </a:r>
          </a:p>
          <a:p>
            <a:r>
              <a:rPr lang="en-US"/>
              <a:t>- Instagram and sharing selfies as well as comments left online</a:t>
            </a:r>
          </a:p>
          <a:p>
            <a:r>
              <a:rPr lang="en-US"/>
              <a:t>- Anywhere else they log in regularly like at school, can introduce how the school tracks everything students do on the network as well as storing lots of information about them</a:t>
            </a:r>
          </a:p>
          <a:p>
            <a:r>
              <a:rPr lang="en-US"/>
              <a:t>All behaviour points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Talk students through additional examples of the unseen data that is collected for other purposes</a:t>
            </a:r>
          </a:p>
          <a:p>
            <a:endParaRPr lang="en-US"/>
          </a:p>
          <a:p>
            <a:r>
              <a:rPr lang="en-US"/>
              <a:t>Discuss with students some examples of how this data could be used for their convenience, by app developers to improve their service and where things might go wrong. </a:t>
            </a:r>
          </a:p>
          <a:p>
            <a:r>
              <a:rPr lang="en-US"/>
              <a:t>Like the author name not belonging to the person claiming to have created the work.</a:t>
            </a:r>
          </a:p>
          <a:p>
            <a:r>
              <a:rPr lang="en-US"/>
              <a:t>Targeted adverts based on the device you use or your location.</a:t>
            </a:r>
          </a:p>
          <a:p>
            <a:r>
              <a:rPr lang="en-US"/>
              <a:t>Targeted news based on your profile.</a:t>
            </a:r>
          </a:p>
          <a:p>
            <a:r>
              <a:rPr lang="en-US"/>
              <a:t>Timestamps used to prove or disprove an alibi.</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a:p>
          <a:p>
            <a:r>
              <a:rPr lang="en-US"/>
              <a:t>- Location found from social media posts</a:t>
            </a:r>
          </a:p>
          <a:p>
            <a:endParaRPr lang="en-US"/>
          </a:p>
          <a:p>
            <a:r>
              <a:rPr lang="en-US"/>
              <a:t>-Your Internet Service Provider (ISP) keeps a log of all the websites you visit at home</a:t>
            </a:r>
          </a:p>
          <a:p>
            <a:endParaRPr lang="en-US"/>
          </a:p>
          <a:p>
            <a:r>
              <a:rPr lang="en-US"/>
              <a:t>-Your browser stores information about the websites you see, passwords and other login information</a:t>
            </a:r>
          </a:p>
          <a:p>
            <a:endParaRPr lang="en-US"/>
          </a:p>
          <a:p>
            <a:r>
              <a:rPr lang="en-US"/>
              <a:t>-Other websites you visit track what you do online using cookies or they build a profile about you using other data they can access like your location and information about your device like what fonts you have installed and what type of computer you use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Some ideas to discuss the answer on the slide with the class:</a:t>
            </a:r>
          </a:p>
          <a:p>
            <a:r>
              <a:rPr lang="en-US"/>
              <a:t>Invasion of Privacy: Tracking individuals' online activities to create detailed profiles for personalized ads can be seen as invasive, as it encroaches upon users' privacy and digital autonomy.</a:t>
            </a:r>
          </a:p>
          <a:p>
            <a:endParaRPr lang="en-US"/>
          </a:p>
          <a:p>
            <a:r>
              <a:rPr lang="en-US"/>
              <a:t>Data Collection and Storage: Companies amass vast amounts of personal data, raising worries about how this data is collected, stored, and shared. There's a risk that sensitive information could be misused or fall into the wrong hands through data breaches or leaks.</a:t>
            </a:r>
          </a:p>
          <a:p>
            <a:endParaRPr lang="en-US"/>
          </a:p>
          <a:p>
            <a:r>
              <a:rPr lang="en-US"/>
              <a:t>Lack of Consent: Many users might not be aware of the extent to which their data is being collected and used to personalize ads. This lack of informed consent reduces individuals' control over their own information.</a:t>
            </a:r>
          </a:p>
          <a:p>
            <a:endParaRPr lang="en-US"/>
          </a:p>
          <a:p>
            <a:r>
              <a:rPr lang="en-US"/>
              <a:t>User Manipulation: Personalized ads are designed to target specific emotions and preferences, which can lead to manipulation and influence users' decisions without their awareness.</a:t>
            </a:r>
          </a:p>
          <a:p>
            <a:endParaRPr lang="en-US"/>
          </a:p>
          <a:p>
            <a:r>
              <a:rPr lang="en-US"/>
              <a:t>Filter Bubbles: Personalized ads contribute to the creation of filter bubbles, where users are exposed only to content and perspectives that align with their existing beliefs. This can limit users' exposure to diverse viewpoints and critical thinking.</a:t>
            </a:r>
          </a:p>
          <a:p>
            <a:endParaRPr lang="en-US"/>
          </a:p>
          <a:p>
            <a:r>
              <a:rPr lang="en-US"/>
              <a:t>Limited Transparency: Companies often lack transparency in their data practices, making it challenging for users to understand how their data is being used and who has access to it.</a:t>
            </a:r>
          </a:p>
          <a:p>
            <a:endParaRPr lang="en-US"/>
          </a:p>
          <a:p>
            <a:r>
              <a:rPr lang="en-US"/>
              <a:t>Discrimination and Profiling: Personalized ads can perpetuate discriminatory practices by profiling individuals based on their data, potentially leading to unfair treatment in areas like employment, housing, or financial services.</a:t>
            </a:r>
          </a:p>
          <a:p>
            <a:endParaRPr lang="en-US"/>
          </a:p>
          <a:p>
            <a:r>
              <a:rPr lang="en-US"/>
              <a:t>Opt-Out Challenges: While some companies offer opt-out options, navigating privacy settings and disabling personalized ads can be complicated and time-consuming for many users.</a:t>
            </a:r>
          </a:p>
          <a:p>
            <a:endParaRPr lang="en-US"/>
          </a:p>
          <a:p>
            <a:r>
              <a:rPr lang="en-US"/>
              <a:t>Ineffective Personalization: Personalized ads are not always accurate, and users may be served with irrelevant or misleading content based on flawed algorithms.</a:t>
            </a:r>
          </a:p>
          <a:p>
            <a:endParaRPr lang="en-US"/>
          </a:p>
          <a:p>
            <a:r>
              <a:rPr lang="en-US"/>
              <a:t>Focus on Revenue Over User Experience: Critics argue that companies prioritize advertising revenue over user experience and that personalized ads can disrupt the online experience and diminish the quality of content.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Remind students that anyone who collects and stores personal information has a responsibility to protect it through law.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If you want to play the quiz online you will find it here: https://quizizz.com/admin/quiz/65538ea93942536ba8f121bf?source=quiz_share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hyperlink" Target="https://www.cybok.org/events/privacy-and-online-rights"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jpeg"/><Relationship Id="rId10" Type="http://schemas.openxmlformats.org/officeDocument/2006/relationships/hyperlink" Target="https://www.cybok.org/media/downloads/Privacy_Online_Rights_v1.0.2.pdf" TargetMode="External"/><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hyperlink" Target="http://www.nationalarchives.gov.uk/doc/opengovernment-licence/"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7.sv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sv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6.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33.jpe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5.sv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7.sv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971854" y="-2763512"/>
            <a:ext cx="5113733" cy="4428493"/>
            <a:chOff x="0" y="0"/>
            <a:chExt cx="6350000" cy="5499100"/>
          </a:xfrm>
        </p:grpSpPr>
        <p:sp>
          <p:nvSpPr>
            <p:cNvPr id="3" name="Freeform 3"/>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solidFill>
              <a:srgbClr val="BE282F"/>
            </a:solidFill>
            <a:ln w="12700">
              <a:solidFill>
                <a:srgbClr val="000000"/>
              </a:solidFill>
            </a:ln>
          </p:spPr>
          <p:txBody>
            <a:bodyPr/>
            <a:lstStyle/>
            <a:p>
              <a:endParaRPr lang="en-GB"/>
            </a:p>
          </p:txBody>
        </p:sp>
      </p:grpSp>
      <p:grpSp>
        <p:nvGrpSpPr>
          <p:cNvPr id="4" name="Group 4"/>
          <p:cNvGrpSpPr/>
          <p:nvPr/>
        </p:nvGrpSpPr>
        <p:grpSpPr>
          <a:xfrm>
            <a:off x="15029096" y="-206151"/>
            <a:ext cx="4782077" cy="4109597"/>
            <a:chOff x="0" y="0"/>
            <a:chExt cx="812800" cy="698500"/>
          </a:xfrm>
        </p:grpSpPr>
        <p:sp>
          <p:nvSpPr>
            <p:cNvPr id="5" name="Freeform 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3A3B77"/>
            </a:solidFill>
          </p:spPr>
          <p:txBody>
            <a:bodyPr/>
            <a:lstStyle/>
            <a:p>
              <a:endParaRPr lang="en-GB"/>
            </a:p>
          </p:txBody>
        </p:sp>
        <p:sp>
          <p:nvSpPr>
            <p:cNvPr id="6" name="TextBox 6"/>
            <p:cNvSpPr txBox="1"/>
            <p:nvPr/>
          </p:nvSpPr>
          <p:spPr>
            <a:xfrm>
              <a:off x="114300" y="-57150"/>
              <a:ext cx="584200" cy="755650"/>
            </a:xfrm>
            <a:prstGeom prst="rect">
              <a:avLst/>
            </a:prstGeom>
          </p:spPr>
          <p:txBody>
            <a:bodyPr lIns="42881" tIns="42881" rIns="42881" bIns="42881" rtlCol="0" anchor="ctr"/>
            <a:lstStyle/>
            <a:p>
              <a:pPr algn="ctr">
                <a:lnSpc>
                  <a:spcPts val="2659"/>
                </a:lnSpc>
                <a:spcBef>
                  <a:spcPct val="0"/>
                </a:spcBef>
              </a:pPr>
              <a:endParaRPr/>
            </a:p>
          </p:txBody>
        </p:sp>
      </p:grpSp>
      <p:grpSp>
        <p:nvGrpSpPr>
          <p:cNvPr id="7" name="Group 7"/>
          <p:cNvGrpSpPr>
            <a:grpSpLocks noChangeAspect="1"/>
          </p:cNvGrpSpPr>
          <p:nvPr/>
        </p:nvGrpSpPr>
        <p:grpSpPr>
          <a:xfrm>
            <a:off x="10890882" y="6495730"/>
            <a:ext cx="5113733" cy="4428493"/>
            <a:chOff x="0" y="0"/>
            <a:chExt cx="6350000" cy="5499100"/>
          </a:xfrm>
        </p:grpSpPr>
        <p:sp>
          <p:nvSpPr>
            <p:cNvPr id="8" name="Freeform 8"/>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3"/>
              <a:stretch>
                <a:fillRect l="-7733" r="-7733"/>
              </a:stretch>
            </a:blipFill>
          </p:spPr>
          <p:txBody>
            <a:bodyPr/>
            <a:lstStyle/>
            <a:p>
              <a:endParaRPr lang="en-GB"/>
            </a:p>
          </p:txBody>
        </p:sp>
      </p:grpSp>
      <p:grpSp>
        <p:nvGrpSpPr>
          <p:cNvPr id="9" name="Group 9"/>
          <p:cNvGrpSpPr>
            <a:grpSpLocks noChangeAspect="1"/>
          </p:cNvGrpSpPr>
          <p:nvPr/>
        </p:nvGrpSpPr>
        <p:grpSpPr>
          <a:xfrm>
            <a:off x="14964775" y="4175415"/>
            <a:ext cx="5113733" cy="4428493"/>
            <a:chOff x="0" y="0"/>
            <a:chExt cx="6350000" cy="5499100"/>
          </a:xfrm>
        </p:grpSpPr>
        <p:sp>
          <p:nvSpPr>
            <p:cNvPr id="10" name="Freeform 10"/>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4"/>
              <a:stretch>
                <a:fillRect l="-36599" r="-36599"/>
              </a:stretch>
            </a:blipFill>
          </p:spPr>
          <p:txBody>
            <a:bodyPr/>
            <a:lstStyle/>
            <a:p>
              <a:endParaRPr lang="en-GB"/>
            </a:p>
          </p:txBody>
        </p:sp>
      </p:grpSp>
      <p:grpSp>
        <p:nvGrpSpPr>
          <p:cNvPr id="11" name="Group 11"/>
          <p:cNvGrpSpPr/>
          <p:nvPr/>
        </p:nvGrpSpPr>
        <p:grpSpPr>
          <a:xfrm>
            <a:off x="14964775" y="8820991"/>
            <a:ext cx="5004186" cy="4300472"/>
            <a:chOff x="0" y="0"/>
            <a:chExt cx="812800" cy="698500"/>
          </a:xfrm>
        </p:grpSpPr>
        <p:sp>
          <p:nvSpPr>
            <p:cNvPr id="12" name="Freeform 12"/>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BE282F"/>
            </a:solidFill>
          </p:spPr>
          <p:txBody>
            <a:bodyPr/>
            <a:lstStyle/>
            <a:p>
              <a:endParaRPr lang="en-GB"/>
            </a:p>
          </p:txBody>
        </p:sp>
        <p:sp>
          <p:nvSpPr>
            <p:cNvPr id="13" name="TextBox 13"/>
            <p:cNvSpPr txBox="1"/>
            <p:nvPr/>
          </p:nvSpPr>
          <p:spPr>
            <a:xfrm>
              <a:off x="114300" y="-57150"/>
              <a:ext cx="584200" cy="755650"/>
            </a:xfrm>
            <a:prstGeom prst="rect">
              <a:avLst/>
            </a:prstGeom>
          </p:spPr>
          <p:txBody>
            <a:bodyPr lIns="42881" tIns="42881" rIns="42881" bIns="42881" rtlCol="0" anchor="ctr"/>
            <a:lstStyle/>
            <a:p>
              <a:pPr algn="ctr">
                <a:lnSpc>
                  <a:spcPts val="2659"/>
                </a:lnSpc>
                <a:spcBef>
                  <a:spcPct val="0"/>
                </a:spcBef>
              </a:pPr>
              <a:endParaRPr/>
            </a:p>
          </p:txBody>
        </p:sp>
      </p:grpSp>
      <p:grpSp>
        <p:nvGrpSpPr>
          <p:cNvPr id="14" name="Group 14"/>
          <p:cNvGrpSpPr>
            <a:grpSpLocks noChangeAspect="1"/>
          </p:cNvGrpSpPr>
          <p:nvPr/>
        </p:nvGrpSpPr>
        <p:grpSpPr>
          <a:xfrm>
            <a:off x="6881425" y="-549265"/>
            <a:ext cx="5113733" cy="4428493"/>
            <a:chOff x="0" y="0"/>
            <a:chExt cx="6350000" cy="5499100"/>
          </a:xfrm>
        </p:grpSpPr>
        <p:sp>
          <p:nvSpPr>
            <p:cNvPr id="15" name="Freeform 15"/>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5"/>
              <a:stretch>
                <a:fillRect l="-50991" r="-50991"/>
              </a:stretch>
            </a:blipFill>
          </p:spPr>
          <p:txBody>
            <a:bodyPr/>
            <a:lstStyle/>
            <a:p>
              <a:endParaRPr lang="en-GB"/>
            </a:p>
          </p:txBody>
        </p:sp>
      </p:grpSp>
      <p:grpSp>
        <p:nvGrpSpPr>
          <p:cNvPr id="16" name="Group 16"/>
          <p:cNvGrpSpPr/>
          <p:nvPr/>
        </p:nvGrpSpPr>
        <p:grpSpPr>
          <a:xfrm>
            <a:off x="379572" y="398622"/>
            <a:ext cx="4210323" cy="6419139"/>
            <a:chOff x="0" y="0"/>
            <a:chExt cx="3585346" cy="5466287"/>
          </a:xfrm>
        </p:grpSpPr>
        <p:sp>
          <p:nvSpPr>
            <p:cNvPr id="17" name="Freeform 17"/>
            <p:cNvSpPr/>
            <p:nvPr/>
          </p:nvSpPr>
          <p:spPr>
            <a:xfrm>
              <a:off x="0" y="0"/>
              <a:ext cx="3585346" cy="5466286"/>
            </a:xfrm>
            <a:custGeom>
              <a:avLst/>
              <a:gdLst/>
              <a:ahLst/>
              <a:cxnLst/>
              <a:rect l="l" t="t" r="r" b="b"/>
              <a:pathLst>
                <a:path w="3585346" h="5466286">
                  <a:moveTo>
                    <a:pt x="3421516" y="0"/>
                  </a:moveTo>
                  <a:lnTo>
                    <a:pt x="0" y="0"/>
                  </a:lnTo>
                  <a:lnTo>
                    <a:pt x="0" y="5466286"/>
                  </a:lnTo>
                  <a:lnTo>
                    <a:pt x="76200" y="5466286"/>
                  </a:lnTo>
                  <a:lnTo>
                    <a:pt x="76200" y="76200"/>
                  </a:lnTo>
                  <a:lnTo>
                    <a:pt x="3585346" y="76200"/>
                  </a:lnTo>
                  <a:lnTo>
                    <a:pt x="3585346" y="0"/>
                  </a:lnTo>
                  <a:close/>
                </a:path>
              </a:pathLst>
            </a:custGeom>
            <a:solidFill>
              <a:srgbClr val="3A3B77"/>
            </a:solidFill>
          </p:spPr>
          <p:txBody>
            <a:bodyPr/>
            <a:lstStyle/>
            <a:p>
              <a:endParaRPr lang="en-GB"/>
            </a:p>
          </p:txBody>
        </p:sp>
      </p:grpSp>
      <p:sp>
        <p:nvSpPr>
          <p:cNvPr id="18" name="Freeform 18"/>
          <p:cNvSpPr/>
          <p:nvPr/>
        </p:nvSpPr>
        <p:spPr>
          <a:xfrm>
            <a:off x="-169140" y="9438019"/>
            <a:ext cx="3225149" cy="3213055"/>
          </a:xfrm>
          <a:custGeom>
            <a:avLst/>
            <a:gdLst/>
            <a:ahLst/>
            <a:cxnLst/>
            <a:rect l="l" t="t" r="r" b="b"/>
            <a:pathLst>
              <a:path w="3225149" h="3213055">
                <a:moveTo>
                  <a:pt x="0" y="0"/>
                </a:moveTo>
                <a:lnTo>
                  <a:pt x="3225149" y="0"/>
                </a:lnTo>
                <a:lnTo>
                  <a:pt x="3225149" y="3213055"/>
                </a:lnTo>
                <a:lnTo>
                  <a:pt x="0" y="32130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9" name="Freeform 19"/>
          <p:cNvSpPr/>
          <p:nvPr/>
        </p:nvSpPr>
        <p:spPr>
          <a:xfrm>
            <a:off x="1028700" y="7545803"/>
            <a:ext cx="3465974" cy="1164173"/>
          </a:xfrm>
          <a:custGeom>
            <a:avLst/>
            <a:gdLst/>
            <a:ahLst/>
            <a:cxnLst/>
            <a:rect l="l" t="t" r="r" b="b"/>
            <a:pathLst>
              <a:path w="3465974" h="1164173">
                <a:moveTo>
                  <a:pt x="0" y="0"/>
                </a:moveTo>
                <a:lnTo>
                  <a:pt x="3465974" y="0"/>
                </a:lnTo>
                <a:lnTo>
                  <a:pt x="3465974" y="1164173"/>
                </a:lnTo>
                <a:lnTo>
                  <a:pt x="0" y="1164173"/>
                </a:lnTo>
                <a:lnTo>
                  <a:pt x="0" y="0"/>
                </a:lnTo>
                <a:close/>
              </a:path>
            </a:pathLst>
          </a:custGeom>
          <a:blipFill>
            <a:blip r:embed="rId8"/>
            <a:stretch>
              <a:fillRect/>
            </a:stretch>
          </a:blipFill>
        </p:spPr>
        <p:txBody>
          <a:bodyPr/>
          <a:lstStyle/>
          <a:p>
            <a:endParaRPr lang="en-GB"/>
          </a:p>
        </p:txBody>
      </p:sp>
      <p:sp>
        <p:nvSpPr>
          <p:cNvPr id="20" name="TextBox 20"/>
          <p:cNvSpPr txBox="1"/>
          <p:nvPr/>
        </p:nvSpPr>
        <p:spPr>
          <a:xfrm>
            <a:off x="1028700" y="2107109"/>
            <a:ext cx="6891807" cy="4689750"/>
          </a:xfrm>
          <a:prstGeom prst="rect">
            <a:avLst/>
          </a:prstGeom>
        </p:spPr>
        <p:txBody>
          <a:bodyPr lIns="0" tIns="0" rIns="0" bIns="0" rtlCol="0" anchor="t">
            <a:spAutoFit/>
          </a:bodyPr>
          <a:lstStyle/>
          <a:p>
            <a:pPr>
              <a:lnSpc>
                <a:spcPts val="12730"/>
              </a:lnSpc>
            </a:pPr>
            <a:r>
              <a:rPr lang="en-US" sz="6881">
                <a:solidFill>
                  <a:srgbClr val="000000"/>
                </a:solidFill>
                <a:latin typeface="Quicksand Bold"/>
              </a:rPr>
              <a:t>Protecting Privacy and Online Rights</a:t>
            </a:r>
          </a:p>
        </p:txBody>
      </p:sp>
      <p:grpSp>
        <p:nvGrpSpPr>
          <p:cNvPr id="21" name="Group 21"/>
          <p:cNvGrpSpPr>
            <a:grpSpLocks noChangeAspect="1"/>
          </p:cNvGrpSpPr>
          <p:nvPr/>
        </p:nvGrpSpPr>
        <p:grpSpPr>
          <a:xfrm>
            <a:off x="10900407" y="1822600"/>
            <a:ext cx="5113733" cy="4428493"/>
            <a:chOff x="0" y="0"/>
            <a:chExt cx="6350000" cy="5499100"/>
          </a:xfrm>
        </p:grpSpPr>
        <p:sp>
          <p:nvSpPr>
            <p:cNvPr id="22" name="Freeform 22"/>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9"/>
              <a:stretch>
                <a:fillRect l="-6416" r="-6416"/>
              </a:stretch>
            </a:blipFill>
          </p:spPr>
          <p:txBody>
            <a:bodyPr/>
            <a:lstStyle/>
            <a:p>
              <a:endParaRPr lang="en-GB"/>
            </a:p>
          </p:txBody>
        </p:sp>
      </p:grpSp>
      <p:grpSp>
        <p:nvGrpSpPr>
          <p:cNvPr id="24" name="Group 23">
            <a:extLst>
              <a:ext uri="{FF2B5EF4-FFF2-40B4-BE49-F238E27FC236}">
                <a16:creationId xmlns:a16="http://schemas.microsoft.com/office/drawing/2014/main" id="{A313402D-73F7-79E5-F484-C801AC845B3F}"/>
              </a:ext>
            </a:extLst>
          </p:cNvPr>
          <p:cNvGrpSpPr/>
          <p:nvPr/>
        </p:nvGrpSpPr>
        <p:grpSpPr>
          <a:xfrm>
            <a:off x="5238371" y="7304419"/>
            <a:ext cx="1309707" cy="2133600"/>
            <a:chOff x="5257734" y="7643176"/>
            <a:chExt cx="1309707" cy="2133600"/>
          </a:xfrm>
        </p:grpSpPr>
        <p:sp>
          <p:nvSpPr>
            <p:cNvPr id="25" name="Rounded Rectangle 24">
              <a:hlinkClick r:id="rId10"/>
              <a:extLst>
                <a:ext uri="{FF2B5EF4-FFF2-40B4-BE49-F238E27FC236}">
                  <a16:creationId xmlns:a16="http://schemas.microsoft.com/office/drawing/2014/main" id="{D200CB3F-F94E-A09B-806D-7F5B92D12A83}"/>
                </a:ext>
              </a:extLst>
            </p:cNvPr>
            <p:cNvSpPr/>
            <p:nvPr/>
          </p:nvSpPr>
          <p:spPr>
            <a:xfrm>
              <a:off x="5257734" y="7643176"/>
              <a:ext cx="1309707" cy="2133600"/>
            </a:xfrm>
            <a:prstGeom prst="roundRect">
              <a:avLst/>
            </a:prstGeom>
            <a:solidFill>
              <a:srgbClr val="BE16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a:hlinkClick r:id="rId10"/>
              <a:extLst>
                <a:ext uri="{FF2B5EF4-FFF2-40B4-BE49-F238E27FC236}">
                  <a16:creationId xmlns:a16="http://schemas.microsoft.com/office/drawing/2014/main" id="{35E3E7CA-5B31-4D62-7FAA-98C2C36BF48C}"/>
                </a:ext>
              </a:extLst>
            </p:cNvPr>
            <p:cNvPicPr>
              <a:picLocks noChangeAspect="1"/>
            </p:cNvPicPr>
            <p:nvPr/>
          </p:nvPicPr>
          <p:blipFill>
            <a:blip r:embed="rId11"/>
            <a:stretch>
              <a:fillRect/>
            </a:stretch>
          </p:blipFill>
          <p:spPr>
            <a:xfrm>
              <a:off x="5484553" y="7738470"/>
              <a:ext cx="856070" cy="1181377"/>
            </a:xfrm>
            <a:prstGeom prst="rect">
              <a:avLst/>
            </a:prstGeom>
            <a:ln>
              <a:noFill/>
            </a:ln>
            <a:effectLst/>
          </p:spPr>
        </p:pic>
        <p:sp>
          <p:nvSpPr>
            <p:cNvPr id="27" name="TextBox 26">
              <a:extLst>
                <a:ext uri="{FF2B5EF4-FFF2-40B4-BE49-F238E27FC236}">
                  <a16:creationId xmlns:a16="http://schemas.microsoft.com/office/drawing/2014/main" id="{43060724-ECE9-5CD7-475D-E192C2874FBE}"/>
                </a:ext>
              </a:extLst>
            </p:cNvPr>
            <p:cNvSpPr txBox="1"/>
            <p:nvPr/>
          </p:nvSpPr>
          <p:spPr>
            <a:xfrm>
              <a:off x="5333869" y="9029700"/>
              <a:ext cx="1157438" cy="523220"/>
            </a:xfrm>
            <a:prstGeom prst="rect">
              <a:avLst/>
            </a:prstGeom>
            <a:noFill/>
          </p:spPr>
          <p:txBody>
            <a:bodyPr wrap="square">
              <a:spAutoFit/>
            </a:bodyPr>
            <a:lstStyle/>
            <a:p>
              <a:pPr algn="ctr"/>
              <a:r>
                <a:rPr lang="en-GB" sz="1400" dirty="0">
                  <a:solidFill>
                    <a:schemeClr val="bg1"/>
                  </a:solidFill>
                  <a:latin typeface="Quicksand" pitchFamily="2" charset="77"/>
                  <a:ea typeface="Roboto" panose="02000000000000000000" pitchFamily="2" charset="0"/>
                </a:rPr>
                <a:t>Knowledge Area</a:t>
              </a:r>
            </a:p>
          </p:txBody>
        </p:sp>
      </p:grpSp>
      <p:grpSp>
        <p:nvGrpSpPr>
          <p:cNvPr id="28" name="Group 27">
            <a:extLst>
              <a:ext uri="{FF2B5EF4-FFF2-40B4-BE49-F238E27FC236}">
                <a16:creationId xmlns:a16="http://schemas.microsoft.com/office/drawing/2014/main" id="{D595C5C2-5B9A-B2C1-D28C-251BBD58DEAA}"/>
              </a:ext>
            </a:extLst>
          </p:cNvPr>
          <p:cNvGrpSpPr/>
          <p:nvPr/>
        </p:nvGrpSpPr>
        <p:grpSpPr>
          <a:xfrm>
            <a:off x="6774897" y="7303342"/>
            <a:ext cx="1309707" cy="2133600"/>
            <a:chOff x="6794260" y="7642099"/>
            <a:chExt cx="1309707" cy="2133600"/>
          </a:xfrm>
        </p:grpSpPr>
        <p:sp>
          <p:nvSpPr>
            <p:cNvPr id="29" name="Rounded Rectangle 28">
              <a:hlinkClick r:id="rId12"/>
              <a:extLst>
                <a:ext uri="{FF2B5EF4-FFF2-40B4-BE49-F238E27FC236}">
                  <a16:creationId xmlns:a16="http://schemas.microsoft.com/office/drawing/2014/main" id="{B839B708-95CA-5164-B3D9-ED8BFE1ED72C}"/>
                </a:ext>
              </a:extLst>
            </p:cNvPr>
            <p:cNvSpPr/>
            <p:nvPr/>
          </p:nvSpPr>
          <p:spPr>
            <a:xfrm>
              <a:off x="6794260" y="7642099"/>
              <a:ext cx="1309707" cy="2133600"/>
            </a:xfrm>
            <a:prstGeom prst="roundRect">
              <a:avLst/>
            </a:prstGeom>
            <a:solidFill>
              <a:srgbClr val="1F1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Picture 29">
              <a:hlinkClick r:id="rId12"/>
              <a:extLst>
                <a:ext uri="{FF2B5EF4-FFF2-40B4-BE49-F238E27FC236}">
                  <a16:creationId xmlns:a16="http://schemas.microsoft.com/office/drawing/2014/main" id="{80B07993-6B07-C785-6362-6434AD5633A0}"/>
                </a:ext>
              </a:extLst>
            </p:cNvPr>
            <p:cNvPicPr>
              <a:picLocks noChangeAspect="1"/>
            </p:cNvPicPr>
            <p:nvPr/>
          </p:nvPicPr>
          <p:blipFill rotWithShape="1">
            <a:blip r:embed="rId13"/>
            <a:srcRect l="9841" r="9643"/>
            <a:stretch/>
          </p:blipFill>
          <p:spPr>
            <a:xfrm>
              <a:off x="7021078" y="7848323"/>
              <a:ext cx="856070" cy="1181377"/>
            </a:xfrm>
            <a:prstGeom prst="rect">
              <a:avLst/>
            </a:prstGeom>
            <a:ln w="34925">
              <a:noFill/>
            </a:ln>
            <a:effectLst/>
          </p:spPr>
        </p:pic>
        <p:sp>
          <p:nvSpPr>
            <p:cNvPr id="31" name="TextBox 30">
              <a:extLst>
                <a:ext uri="{FF2B5EF4-FFF2-40B4-BE49-F238E27FC236}">
                  <a16:creationId xmlns:a16="http://schemas.microsoft.com/office/drawing/2014/main" id="{7FDC0608-81C4-3C37-0B68-1DDC10AB1463}"/>
                </a:ext>
              </a:extLst>
            </p:cNvPr>
            <p:cNvSpPr txBox="1"/>
            <p:nvPr/>
          </p:nvSpPr>
          <p:spPr>
            <a:xfrm>
              <a:off x="6870394" y="9137422"/>
              <a:ext cx="1157438" cy="307777"/>
            </a:xfrm>
            <a:prstGeom prst="rect">
              <a:avLst/>
            </a:prstGeom>
            <a:noFill/>
          </p:spPr>
          <p:txBody>
            <a:bodyPr wrap="square">
              <a:spAutoFit/>
            </a:bodyPr>
            <a:lstStyle/>
            <a:p>
              <a:pPr algn="ctr"/>
              <a:r>
                <a:rPr lang="en-GB" sz="1400" dirty="0">
                  <a:solidFill>
                    <a:schemeClr val="bg1"/>
                  </a:solidFill>
                  <a:latin typeface="Quicksand" pitchFamily="2" charset="77"/>
                </a:rPr>
                <a:t>Podcast</a:t>
              </a:r>
            </a:p>
          </p:txBody>
        </p:sp>
      </p:grpSp>
      <p:sp>
        <p:nvSpPr>
          <p:cNvPr id="23" name="TextBox 22">
            <a:extLst>
              <a:ext uri="{FF2B5EF4-FFF2-40B4-BE49-F238E27FC236}">
                <a16:creationId xmlns:a16="http://schemas.microsoft.com/office/drawing/2014/main" id="{8765039A-331C-47BD-B9D2-828A8AE7E826}"/>
              </a:ext>
            </a:extLst>
          </p:cNvPr>
          <p:cNvSpPr txBox="1"/>
          <p:nvPr/>
        </p:nvSpPr>
        <p:spPr>
          <a:xfrm>
            <a:off x="6306443" y="9620286"/>
            <a:ext cx="11814340" cy="584775"/>
          </a:xfrm>
          <a:prstGeom prst="rect">
            <a:avLst/>
          </a:prstGeom>
          <a:noFill/>
        </p:spPr>
        <p:txBody>
          <a:bodyPr wrap="square" rtlCol="0">
            <a:spAutoFit/>
          </a:bodyPr>
          <a:lstStyle/>
          <a:p>
            <a:r>
              <a:rPr lang="en-US" sz="1600" b="0" i="0" dirty="0">
                <a:solidFill>
                  <a:srgbClr val="000000"/>
                </a:solidFill>
                <a:effectLst/>
                <a:latin typeface="Aptos" panose="020B0004020202020204" pitchFamily="34" charset="0"/>
              </a:rPr>
              <a:t>© Crown Copyright, The National Cyber Security Centre 2023. This information is licensed under the Open Government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v3.0. To view this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visit </a:t>
            </a:r>
            <a:r>
              <a:rPr lang="en-US" sz="1600" b="0" i="0" dirty="0">
                <a:effectLst/>
                <a:latin typeface="Aptos" panose="020B0004020202020204" pitchFamily="34" charset="0"/>
                <a:hlinkClick r:id="rId14"/>
              </a:rPr>
              <a:t>http://www.nationalarchives.gov.uk/doc/opengovernment-licence/</a:t>
            </a:r>
            <a:r>
              <a:rPr lang="en-US" sz="1600" b="0" i="0" dirty="0">
                <a:solidFill>
                  <a:srgbClr val="000000"/>
                </a:solidFill>
                <a:effectLst/>
                <a:latin typeface="Aptos" panose="020B0004020202020204" pitchFamily="34" charset="0"/>
              </a:rPr>
              <a:t>.</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220532" y="3086100"/>
            <a:ext cx="4805606" cy="4114800"/>
          </a:xfrm>
          <a:custGeom>
            <a:avLst/>
            <a:gdLst/>
            <a:ahLst/>
            <a:cxnLst/>
            <a:rect l="l" t="t" r="r" b="b"/>
            <a:pathLst>
              <a:path w="4805606" h="4114800">
                <a:moveTo>
                  <a:pt x="0" y="0"/>
                </a:moveTo>
                <a:lnTo>
                  <a:pt x="4805606" y="0"/>
                </a:lnTo>
                <a:lnTo>
                  <a:pt x="4805606"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TextBox 3"/>
          <p:cNvSpPr txBox="1"/>
          <p:nvPr/>
        </p:nvSpPr>
        <p:spPr>
          <a:xfrm>
            <a:off x="2166556" y="971894"/>
            <a:ext cx="13954887"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Online rights in the UK (2/2)</a:t>
            </a:r>
          </a:p>
        </p:txBody>
      </p:sp>
      <p:sp>
        <p:nvSpPr>
          <p:cNvPr id="4" name="TextBox 4"/>
          <p:cNvSpPr txBox="1"/>
          <p:nvPr/>
        </p:nvSpPr>
        <p:spPr>
          <a:xfrm>
            <a:off x="7362993" y="2254443"/>
            <a:ext cx="10340706" cy="6282725"/>
          </a:xfrm>
          <a:prstGeom prst="rect">
            <a:avLst/>
          </a:prstGeom>
        </p:spPr>
        <p:txBody>
          <a:bodyPr lIns="0" tIns="0" rIns="0" bIns="0" rtlCol="0" anchor="t">
            <a:spAutoFit/>
          </a:bodyPr>
          <a:lstStyle/>
          <a:p>
            <a:pPr>
              <a:lnSpc>
                <a:spcPts val="4155"/>
              </a:lnSpc>
            </a:pPr>
            <a:r>
              <a:rPr lang="en-US" sz="2968">
                <a:solidFill>
                  <a:srgbClr val="000000"/>
                </a:solidFill>
                <a:latin typeface="Quicksand Bold"/>
              </a:rPr>
              <a:t>Regulation of Investigatory Powers Act (RIPA)</a:t>
            </a:r>
          </a:p>
          <a:p>
            <a:pPr>
              <a:lnSpc>
                <a:spcPts val="4155"/>
              </a:lnSpc>
            </a:pPr>
            <a:endParaRPr lang="en-US" sz="2968">
              <a:solidFill>
                <a:srgbClr val="000000"/>
              </a:solidFill>
              <a:latin typeface="Quicksand Bold"/>
            </a:endParaRPr>
          </a:p>
          <a:p>
            <a:pPr>
              <a:lnSpc>
                <a:spcPts val="4155"/>
              </a:lnSpc>
            </a:pPr>
            <a:r>
              <a:rPr lang="en-US" sz="2968">
                <a:solidFill>
                  <a:srgbClr val="000000"/>
                </a:solidFill>
                <a:latin typeface="Quicksand"/>
              </a:rPr>
              <a:t>Your private information is allowed to be shared with police and intelligence agencies without your knowledge.</a:t>
            </a:r>
          </a:p>
          <a:p>
            <a:pPr>
              <a:lnSpc>
                <a:spcPts val="4155"/>
              </a:lnSpc>
            </a:pPr>
            <a:endParaRPr lang="en-US" sz="2968">
              <a:solidFill>
                <a:srgbClr val="000000"/>
              </a:solidFill>
              <a:latin typeface="Quicksand"/>
            </a:endParaRPr>
          </a:p>
          <a:p>
            <a:pPr>
              <a:lnSpc>
                <a:spcPts val="4155"/>
              </a:lnSpc>
            </a:pPr>
            <a:r>
              <a:rPr lang="en-US" sz="2968">
                <a:solidFill>
                  <a:srgbClr val="000000"/>
                </a:solidFill>
                <a:latin typeface="Quicksand"/>
              </a:rPr>
              <a:t>For instance, they may ask your service provider for access to your:</a:t>
            </a:r>
          </a:p>
          <a:p>
            <a:pPr>
              <a:lnSpc>
                <a:spcPts val="4155"/>
              </a:lnSpc>
            </a:pPr>
            <a:endParaRPr lang="en-US" sz="2968">
              <a:solidFill>
                <a:srgbClr val="000000"/>
              </a:solidFill>
              <a:latin typeface="Quicksand"/>
            </a:endParaRPr>
          </a:p>
          <a:p>
            <a:pPr marL="640867" lvl="1" indent="-320434">
              <a:lnSpc>
                <a:spcPts val="4155"/>
              </a:lnSpc>
              <a:buFont typeface="Arial"/>
              <a:buChar char="•"/>
            </a:pPr>
            <a:r>
              <a:rPr lang="en-US" sz="2968">
                <a:solidFill>
                  <a:srgbClr val="000000"/>
                </a:solidFill>
                <a:latin typeface="Quicksand"/>
              </a:rPr>
              <a:t>texts</a:t>
            </a:r>
          </a:p>
          <a:p>
            <a:pPr marL="640867" lvl="1" indent="-320434">
              <a:lnSpc>
                <a:spcPts val="4155"/>
              </a:lnSpc>
              <a:buFont typeface="Arial"/>
              <a:buChar char="•"/>
            </a:pPr>
            <a:r>
              <a:rPr lang="en-US" sz="2968">
                <a:solidFill>
                  <a:srgbClr val="000000"/>
                </a:solidFill>
                <a:latin typeface="Quicksand"/>
              </a:rPr>
              <a:t>emails</a:t>
            </a:r>
          </a:p>
          <a:p>
            <a:pPr marL="640867" lvl="1" indent="-320434">
              <a:lnSpc>
                <a:spcPts val="4155"/>
              </a:lnSpc>
              <a:buFont typeface="Arial"/>
              <a:buChar char="•"/>
            </a:pPr>
            <a:r>
              <a:rPr lang="en-US" sz="2968">
                <a:solidFill>
                  <a:srgbClr val="000000"/>
                </a:solidFill>
                <a:latin typeface="Quicksand"/>
              </a:rPr>
              <a:t>messaging apps</a:t>
            </a:r>
          </a:p>
          <a:p>
            <a:pPr marL="640867" lvl="1" indent="-320434">
              <a:lnSpc>
                <a:spcPts val="4155"/>
              </a:lnSpc>
              <a:buFont typeface="Arial"/>
              <a:buChar char="•"/>
            </a:pPr>
            <a:r>
              <a:rPr lang="en-US" sz="2968">
                <a:solidFill>
                  <a:srgbClr val="000000"/>
                </a:solidFill>
                <a:latin typeface="Quicksand"/>
              </a:rPr>
              <a:t>browsing history (from your ISP/VPN provider)</a:t>
            </a:r>
          </a:p>
        </p:txBody>
      </p:sp>
      <p:sp>
        <p:nvSpPr>
          <p:cNvPr id="5" name="Freeform 5"/>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4"/>
            <a:stretch>
              <a:fillRect/>
            </a:stretch>
          </a:blipFill>
        </p:spPr>
        <p:txBody>
          <a:bodyPr/>
          <a:lstStyle/>
          <a:p>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3366081" y="6993418"/>
            <a:ext cx="2739227" cy="2739227"/>
          </a:xfrm>
          <a:custGeom>
            <a:avLst/>
            <a:gdLst/>
            <a:ahLst/>
            <a:cxnLst/>
            <a:rect l="l" t="t" r="r" b="b"/>
            <a:pathLst>
              <a:path w="2739227" h="2739227">
                <a:moveTo>
                  <a:pt x="0" y="0"/>
                </a:moveTo>
                <a:lnTo>
                  <a:pt x="2739228" y="0"/>
                </a:lnTo>
                <a:lnTo>
                  <a:pt x="2739228" y="2739227"/>
                </a:lnTo>
                <a:lnTo>
                  <a:pt x="0" y="27392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TextBox 3"/>
          <p:cNvSpPr txBox="1"/>
          <p:nvPr/>
        </p:nvSpPr>
        <p:spPr>
          <a:xfrm>
            <a:off x="2166556" y="971894"/>
            <a:ext cx="13954887" cy="679450"/>
          </a:xfrm>
          <a:prstGeom prst="rect">
            <a:avLst/>
          </a:prstGeom>
        </p:spPr>
        <p:txBody>
          <a:bodyPr lIns="0" tIns="0" rIns="0" bIns="0" rtlCol="0" anchor="t">
            <a:spAutoFit/>
          </a:bodyPr>
          <a:lstStyle/>
          <a:p>
            <a:pPr algn="ctr">
              <a:lnSpc>
                <a:spcPts val="5599"/>
              </a:lnSpc>
            </a:pPr>
            <a:r>
              <a:rPr lang="en-US" sz="3999" spc="167" dirty="0">
                <a:solidFill>
                  <a:srgbClr val="000000"/>
                </a:solidFill>
                <a:latin typeface="Quicksand Bold"/>
              </a:rPr>
              <a:t>Who is responsible for protecting your privacy?</a:t>
            </a:r>
          </a:p>
        </p:txBody>
      </p:sp>
      <p:sp>
        <p:nvSpPr>
          <p:cNvPr id="4" name="TextBox 4"/>
          <p:cNvSpPr txBox="1"/>
          <p:nvPr/>
        </p:nvSpPr>
        <p:spPr>
          <a:xfrm>
            <a:off x="1028700" y="2307590"/>
            <a:ext cx="7413990" cy="3957955"/>
          </a:xfrm>
          <a:prstGeom prst="rect">
            <a:avLst/>
          </a:prstGeom>
        </p:spPr>
        <p:txBody>
          <a:bodyPr lIns="0" tIns="0" rIns="0" bIns="0" rtlCol="0" anchor="t">
            <a:spAutoFit/>
          </a:bodyPr>
          <a:lstStyle/>
          <a:p>
            <a:pPr>
              <a:lnSpc>
                <a:spcPts val="3919"/>
              </a:lnSpc>
            </a:pPr>
            <a:r>
              <a:rPr lang="en-US" sz="2799" dirty="0">
                <a:solidFill>
                  <a:srgbClr val="000000"/>
                </a:solidFill>
                <a:latin typeface="Quicksand"/>
              </a:rPr>
              <a:t>System designers are responsible to use secure technology to comply with the law.</a:t>
            </a:r>
          </a:p>
          <a:p>
            <a:pPr>
              <a:lnSpc>
                <a:spcPts val="3919"/>
              </a:lnSpc>
            </a:pPr>
            <a:endParaRPr lang="en-US" sz="2799" dirty="0">
              <a:solidFill>
                <a:srgbClr val="000000"/>
              </a:solidFill>
              <a:latin typeface="Quicksand"/>
            </a:endParaRPr>
          </a:p>
          <a:p>
            <a:pPr>
              <a:lnSpc>
                <a:spcPts val="3919"/>
              </a:lnSpc>
            </a:pPr>
            <a:r>
              <a:rPr lang="en-US" sz="2799" dirty="0">
                <a:solidFill>
                  <a:srgbClr val="000000"/>
                </a:solidFill>
                <a:latin typeface="Quicksand"/>
              </a:rPr>
              <a:t>For example, WhatsApp uses end-to-end encryption to scramble your messages so that only you can see them.</a:t>
            </a:r>
          </a:p>
          <a:p>
            <a:pPr>
              <a:lnSpc>
                <a:spcPts val="3919"/>
              </a:lnSpc>
            </a:pPr>
            <a:endParaRPr lang="en-US" sz="2799" dirty="0">
              <a:solidFill>
                <a:srgbClr val="000000"/>
              </a:solidFill>
              <a:latin typeface="Quicksand"/>
            </a:endParaRPr>
          </a:p>
          <a:p>
            <a:pPr>
              <a:lnSpc>
                <a:spcPts val="3919"/>
              </a:lnSpc>
            </a:pPr>
            <a:r>
              <a:rPr lang="en-US" sz="2799" dirty="0">
                <a:solidFill>
                  <a:srgbClr val="000000"/>
                </a:solidFill>
                <a:latin typeface="Quicksand"/>
              </a:rPr>
              <a:t>This is called </a:t>
            </a:r>
            <a:r>
              <a:rPr lang="en-US" sz="2799" dirty="0">
                <a:solidFill>
                  <a:srgbClr val="000000"/>
                </a:solidFill>
                <a:latin typeface="Quicksand Bold"/>
              </a:rPr>
              <a:t>privacy as confidentiality</a:t>
            </a:r>
            <a:r>
              <a:rPr lang="en-US" sz="2799" dirty="0">
                <a:solidFill>
                  <a:srgbClr val="000000"/>
                </a:solidFill>
                <a:latin typeface="Quicksand"/>
              </a:rPr>
              <a:t>.</a:t>
            </a:r>
            <a:endParaRPr lang="en-US" sz="2799" dirty="0">
              <a:solidFill>
                <a:srgbClr val="000000"/>
              </a:solidFill>
              <a:latin typeface="Quicksand Bold"/>
            </a:endParaRPr>
          </a:p>
        </p:txBody>
      </p:sp>
      <p:sp>
        <p:nvSpPr>
          <p:cNvPr id="5" name="TextBox 5"/>
          <p:cNvSpPr txBox="1"/>
          <p:nvPr/>
        </p:nvSpPr>
        <p:spPr>
          <a:xfrm>
            <a:off x="9780239" y="2307590"/>
            <a:ext cx="7741821" cy="6963060"/>
          </a:xfrm>
          <a:prstGeom prst="rect">
            <a:avLst/>
          </a:prstGeom>
        </p:spPr>
        <p:txBody>
          <a:bodyPr lIns="0" tIns="0" rIns="0" bIns="0" rtlCol="0" anchor="t">
            <a:spAutoFit/>
          </a:bodyPr>
          <a:lstStyle/>
          <a:p>
            <a:pPr>
              <a:lnSpc>
                <a:spcPts val="3919"/>
              </a:lnSpc>
            </a:pPr>
            <a:r>
              <a:rPr lang="en-US" sz="2799" spc="89" dirty="0">
                <a:solidFill>
                  <a:srgbClr val="000000"/>
                </a:solidFill>
                <a:latin typeface="Quicksand Bold"/>
              </a:rPr>
              <a:t>But, but, but... </a:t>
            </a:r>
            <a:r>
              <a:rPr lang="en-US" sz="2799" spc="89" dirty="0">
                <a:solidFill>
                  <a:srgbClr val="000000"/>
                </a:solidFill>
                <a:latin typeface="Quicksand"/>
              </a:rPr>
              <a:t>you also must take precautions about how your data is shared.</a:t>
            </a:r>
          </a:p>
          <a:p>
            <a:pPr>
              <a:lnSpc>
                <a:spcPts val="3919"/>
              </a:lnSpc>
            </a:pPr>
            <a:endParaRPr lang="en-US" sz="2799" spc="89" dirty="0">
              <a:solidFill>
                <a:srgbClr val="000000"/>
              </a:solidFill>
              <a:latin typeface="Quicksand"/>
            </a:endParaRPr>
          </a:p>
          <a:p>
            <a:pPr>
              <a:lnSpc>
                <a:spcPts val="3919"/>
              </a:lnSpc>
            </a:pPr>
            <a:r>
              <a:rPr lang="en-US" sz="2799" spc="89" dirty="0">
                <a:solidFill>
                  <a:srgbClr val="000000"/>
                </a:solidFill>
                <a:latin typeface="Quicksand"/>
              </a:rPr>
              <a:t>For example:</a:t>
            </a:r>
          </a:p>
          <a:p>
            <a:pPr>
              <a:lnSpc>
                <a:spcPts val="3919"/>
              </a:lnSpc>
            </a:pPr>
            <a:endParaRPr lang="en-US" sz="2799" spc="89" dirty="0">
              <a:solidFill>
                <a:srgbClr val="000000"/>
              </a:solidFill>
              <a:latin typeface="Quicksand"/>
            </a:endParaRPr>
          </a:p>
          <a:p>
            <a:pPr marL="604519" lvl="1" indent="-302260">
              <a:lnSpc>
                <a:spcPts val="3919"/>
              </a:lnSpc>
              <a:buFont typeface="Arial"/>
              <a:buChar char="•"/>
            </a:pPr>
            <a:r>
              <a:rPr lang="en-US" sz="2799" spc="89" dirty="0">
                <a:solidFill>
                  <a:srgbClr val="000000"/>
                </a:solidFill>
                <a:latin typeface="Quicksand"/>
              </a:rPr>
              <a:t>Privacy mirrors to show your 'digital-self' when online</a:t>
            </a:r>
          </a:p>
          <a:p>
            <a:pPr>
              <a:lnSpc>
                <a:spcPts val="3919"/>
              </a:lnSpc>
            </a:pPr>
            <a:endParaRPr lang="en-US" sz="2799" spc="89" dirty="0">
              <a:solidFill>
                <a:srgbClr val="000000"/>
              </a:solidFill>
              <a:latin typeface="Quicksand"/>
            </a:endParaRPr>
          </a:p>
          <a:p>
            <a:pPr marL="604519" lvl="1" indent="-302260">
              <a:lnSpc>
                <a:spcPts val="3919"/>
              </a:lnSpc>
              <a:buFont typeface="Arial"/>
              <a:buChar char="•"/>
            </a:pPr>
            <a:r>
              <a:rPr lang="en-US" sz="2799" spc="89" dirty="0">
                <a:solidFill>
                  <a:srgbClr val="000000"/>
                </a:solidFill>
                <a:latin typeface="Quicksand"/>
              </a:rPr>
              <a:t>Controlling access to data</a:t>
            </a:r>
          </a:p>
          <a:p>
            <a:pPr>
              <a:lnSpc>
                <a:spcPts val="3919"/>
              </a:lnSpc>
            </a:pPr>
            <a:endParaRPr lang="en-US" sz="2799" spc="89" dirty="0">
              <a:solidFill>
                <a:srgbClr val="000000"/>
              </a:solidFill>
              <a:latin typeface="Quicksand"/>
            </a:endParaRPr>
          </a:p>
          <a:p>
            <a:pPr marL="604519" lvl="1" indent="-302260">
              <a:lnSpc>
                <a:spcPts val="3919"/>
              </a:lnSpc>
              <a:buFont typeface="Arial"/>
              <a:buChar char="•"/>
            </a:pPr>
            <a:r>
              <a:rPr lang="en-US" sz="2799" spc="89" dirty="0">
                <a:solidFill>
                  <a:srgbClr val="000000"/>
                </a:solidFill>
                <a:latin typeface="Quicksand"/>
              </a:rPr>
              <a:t>Privacy nudges to notify you when data will be shared</a:t>
            </a:r>
          </a:p>
          <a:p>
            <a:pPr>
              <a:lnSpc>
                <a:spcPts val="3919"/>
              </a:lnSpc>
            </a:pPr>
            <a:endParaRPr lang="en-US" sz="2799" spc="89" dirty="0">
              <a:solidFill>
                <a:srgbClr val="000000"/>
              </a:solidFill>
              <a:latin typeface="Quicksand"/>
            </a:endParaRPr>
          </a:p>
          <a:p>
            <a:pPr>
              <a:lnSpc>
                <a:spcPts val="3919"/>
              </a:lnSpc>
            </a:pPr>
            <a:r>
              <a:rPr lang="en-US" sz="2799" spc="89" dirty="0">
                <a:solidFill>
                  <a:srgbClr val="000000"/>
                </a:solidFill>
                <a:latin typeface="Quicksand"/>
              </a:rPr>
              <a:t>This is called </a:t>
            </a:r>
            <a:r>
              <a:rPr lang="en-US" sz="2799" spc="89" dirty="0">
                <a:solidFill>
                  <a:srgbClr val="000000"/>
                </a:solidFill>
                <a:latin typeface="Quicksand Bold"/>
              </a:rPr>
              <a:t>privacy as control</a:t>
            </a:r>
            <a:r>
              <a:rPr lang="en-US" sz="2799" dirty="0">
                <a:solidFill>
                  <a:srgbClr val="000000"/>
                </a:solidFill>
                <a:latin typeface="Quicksand"/>
              </a:rPr>
              <a:t>.</a:t>
            </a:r>
            <a:endParaRPr lang="en-US" sz="2799" spc="89" dirty="0">
              <a:solidFill>
                <a:srgbClr val="000000"/>
              </a:solidFill>
              <a:latin typeface="Quicksand Bold"/>
            </a:endParaRPr>
          </a:p>
        </p:txBody>
      </p:sp>
      <p:sp>
        <p:nvSpPr>
          <p:cNvPr id="6" name="Freeform 6"/>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5"/>
            <a:stretch>
              <a:fillRect/>
            </a:stretch>
          </a:blipFill>
        </p:spPr>
        <p:txBody>
          <a:bodyPr/>
          <a:lstStyle/>
          <a:p>
            <a:endParaRPr lang="en-GB"/>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1220532" y="3558874"/>
            <a:ext cx="3608318" cy="6036599"/>
            <a:chOff x="0" y="0"/>
            <a:chExt cx="880918" cy="1473747"/>
          </a:xfrm>
        </p:grpSpPr>
        <p:sp>
          <p:nvSpPr>
            <p:cNvPr id="3" name="Freeform 3"/>
            <p:cNvSpPr/>
            <p:nvPr/>
          </p:nvSpPr>
          <p:spPr>
            <a:xfrm>
              <a:off x="0" y="0"/>
              <a:ext cx="880918" cy="1473747"/>
            </a:xfrm>
            <a:custGeom>
              <a:avLst/>
              <a:gdLst/>
              <a:ahLst/>
              <a:cxnLst/>
              <a:rect l="l" t="t" r="r" b="b"/>
              <a:pathLst>
                <a:path w="880918" h="1473747">
                  <a:moveTo>
                    <a:pt x="42912" y="0"/>
                  </a:moveTo>
                  <a:lnTo>
                    <a:pt x="838006" y="0"/>
                  </a:lnTo>
                  <a:cubicBezTo>
                    <a:pt x="861706" y="0"/>
                    <a:pt x="880918" y="19212"/>
                    <a:pt x="880918" y="42912"/>
                  </a:cubicBezTo>
                  <a:lnTo>
                    <a:pt x="880918" y="1430835"/>
                  </a:lnTo>
                  <a:cubicBezTo>
                    <a:pt x="880918" y="1442216"/>
                    <a:pt x="876397" y="1453131"/>
                    <a:pt x="868349" y="1461178"/>
                  </a:cubicBezTo>
                  <a:cubicBezTo>
                    <a:pt x="860302" y="1469226"/>
                    <a:pt x="849387" y="1473747"/>
                    <a:pt x="838006" y="1473747"/>
                  </a:cubicBezTo>
                  <a:lnTo>
                    <a:pt x="42912" y="1473747"/>
                  </a:lnTo>
                  <a:cubicBezTo>
                    <a:pt x="31531" y="1473747"/>
                    <a:pt x="20616" y="1469226"/>
                    <a:pt x="12568" y="1461178"/>
                  </a:cubicBezTo>
                  <a:cubicBezTo>
                    <a:pt x="4521" y="1453131"/>
                    <a:pt x="0" y="1442216"/>
                    <a:pt x="0" y="1430835"/>
                  </a:cubicBezTo>
                  <a:lnTo>
                    <a:pt x="0" y="42912"/>
                  </a:lnTo>
                  <a:cubicBezTo>
                    <a:pt x="0" y="31531"/>
                    <a:pt x="4521" y="20616"/>
                    <a:pt x="12568" y="12568"/>
                  </a:cubicBezTo>
                  <a:cubicBezTo>
                    <a:pt x="20616" y="4521"/>
                    <a:pt x="31531" y="0"/>
                    <a:pt x="42912" y="0"/>
                  </a:cubicBezTo>
                  <a:close/>
                </a:path>
              </a:pathLst>
            </a:custGeom>
            <a:solidFill>
              <a:srgbClr val="9393C2"/>
            </a:solidFill>
          </p:spPr>
          <p:txBody>
            <a:bodyPr/>
            <a:lstStyle/>
            <a:p>
              <a:endParaRPr lang="en-GB"/>
            </a:p>
          </p:txBody>
        </p:sp>
        <p:sp>
          <p:nvSpPr>
            <p:cNvPr id="4" name="TextBox 4"/>
            <p:cNvSpPr txBox="1"/>
            <p:nvPr/>
          </p:nvSpPr>
          <p:spPr>
            <a:xfrm>
              <a:off x="0" y="-47625"/>
              <a:ext cx="880918" cy="1521372"/>
            </a:xfrm>
            <a:prstGeom prst="rect">
              <a:avLst/>
            </a:prstGeom>
          </p:spPr>
          <p:txBody>
            <a:bodyPr lIns="58129" tIns="58129" rIns="58129" bIns="58129" rtlCol="0" anchor="ctr"/>
            <a:lstStyle/>
            <a:p>
              <a:pPr algn="ctr">
                <a:lnSpc>
                  <a:spcPts val="3079"/>
                </a:lnSpc>
              </a:pPr>
              <a:endParaRPr/>
            </a:p>
          </p:txBody>
        </p:sp>
      </p:grpSp>
      <p:grpSp>
        <p:nvGrpSpPr>
          <p:cNvPr id="5" name="Group 5"/>
          <p:cNvGrpSpPr/>
          <p:nvPr/>
        </p:nvGrpSpPr>
        <p:grpSpPr>
          <a:xfrm>
            <a:off x="1360041" y="4106654"/>
            <a:ext cx="3329301" cy="5342772"/>
            <a:chOff x="0" y="0"/>
            <a:chExt cx="812800" cy="1304359"/>
          </a:xfrm>
        </p:grpSpPr>
        <p:sp>
          <p:nvSpPr>
            <p:cNvPr id="6" name="Freeform 6"/>
            <p:cNvSpPr/>
            <p:nvPr/>
          </p:nvSpPr>
          <p:spPr>
            <a:xfrm>
              <a:off x="0" y="0"/>
              <a:ext cx="812800" cy="1304359"/>
            </a:xfrm>
            <a:custGeom>
              <a:avLst/>
              <a:gdLst/>
              <a:ahLst/>
              <a:cxnLst/>
              <a:rect l="l" t="t" r="r" b="b"/>
              <a:pathLst>
                <a:path w="812800" h="1304359">
                  <a:moveTo>
                    <a:pt x="46508" y="0"/>
                  </a:moveTo>
                  <a:lnTo>
                    <a:pt x="766292" y="0"/>
                  </a:lnTo>
                  <a:cubicBezTo>
                    <a:pt x="791978" y="0"/>
                    <a:pt x="812800" y="20822"/>
                    <a:pt x="812800" y="46508"/>
                  </a:cubicBezTo>
                  <a:lnTo>
                    <a:pt x="812800" y="1257851"/>
                  </a:lnTo>
                  <a:cubicBezTo>
                    <a:pt x="812800" y="1283537"/>
                    <a:pt x="791978" y="1304359"/>
                    <a:pt x="766292" y="1304359"/>
                  </a:cubicBezTo>
                  <a:lnTo>
                    <a:pt x="46508" y="1304359"/>
                  </a:lnTo>
                  <a:cubicBezTo>
                    <a:pt x="20822" y="1304359"/>
                    <a:pt x="0" y="1283537"/>
                    <a:pt x="0" y="1257851"/>
                  </a:cubicBezTo>
                  <a:lnTo>
                    <a:pt x="0" y="46508"/>
                  </a:lnTo>
                  <a:cubicBezTo>
                    <a:pt x="0" y="20822"/>
                    <a:pt x="20822" y="0"/>
                    <a:pt x="46508" y="0"/>
                  </a:cubicBezTo>
                  <a:close/>
                </a:path>
              </a:pathLst>
            </a:custGeom>
            <a:solidFill>
              <a:srgbClr val="EDEDED"/>
            </a:solidFill>
          </p:spPr>
          <p:txBody>
            <a:bodyPr/>
            <a:lstStyle/>
            <a:p>
              <a:endParaRPr lang="en-GB"/>
            </a:p>
          </p:txBody>
        </p:sp>
        <p:sp>
          <p:nvSpPr>
            <p:cNvPr id="7" name="TextBox 7"/>
            <p:cNvSpPr txBox="1"/>
            <p:nvPr/>
          </p:nvSpPr>
          <p:spPr>
            <a:xfrm>
              <a:off x="0" y="-47625"/>
              <a:ext cx="812800" cy="1351984"/>
            </a:xfrm>
            <a:prstGeom prst="rect">
              <a:avLst/>
            </a:prstGeom>
          </p:spPr>
          <p:txBody>
            <a:bodyPr lIns="58129" tIns="58129" rIns="58129" bIns="58129" rtlCol="0" anchor="ctr"/>
            <a:lstStyle/>
            <a:p>
              <a:pPr algn="ctr">
                <a:lnSpc>
                  <a:spcPts val="3079"/>
                </a:lnSpc>
              </a:pPr>
              <a:endParaRPr/>
            </a:p>
          </p:txBody>
        </p:sp>
      </p:grpSp>
      <p:grpSp>
        <p:nvGrpSpPr>
          <p:cNvPr id="8" name="Group 8"/>
          <p:cNvGrpSpPr/>
          <p:nvPr/>
        </p:nvGrpSpPr>
        <p:grpSpPr>
          <a:xfrm>
            <a:off x="1220532" y="3558874"/>
            <a:ext cx="3608318" cy="799622"/>
            <a:chOff x="0" y="0"/>
            <a:chExt cx="880918" cy="195216"/>
          </a:xfrm>
        </p:grpSpPr>
        <p:sp>
          <p:nvSpPr>
            <p:cNvPr id="9" name="Freeform 9"/>
            <p:cNvSpPr/>
            <p:nvPr/>
          </p:nvSpPr>
          <p:spPr>
            <a:xfrm>
              <a:off x="36384" y="0"/>
              <a:ext cx="808151" cy="195216"/>
            </a:xfrm>
            <a:custGeom>
              <a:avLst/>
              <a:gdLst/>
              <a:ahLst/>
              <a:cxnLst/>
              <a:rect l="l" t="t" r="r" b="b"/>
              <a:pathLst>
                <a:path w="808151" h="195216">
                  <a:moveTo>
                    <a:pt x="231183" y="195216"/>
                  </a:moveTo>
                  <a:lnTo>
                    <a:pt x="576967" y="195216"/>
                  </a:lnTo>
                  <a:cubicBezTo>
                    <a:pt x="618268" y="195216"/>
                    <a:pt x="657967" y="179236"/>
                    <a:pt x="687751" y="150623"/>
                  </a:cubicBezTo>
                  <a:lnTo>
                    <a:pt x="798117" y="44593"/>
                  </a:lnTo>
                  <a:cubicBezTo>
                    <a:pt x="805742" y="37268"/>
                    <a:pt x="808150" y="26044"/>
                    <a:pt x="804202" y="16235"/>
                  </a:cubicBezTo>
                  <a:cubicBezTo>
                    <a:pt x="800254" y="6426"/>
                    <a:pt x="790741" y="0"/>
                    <a:pt x="780167" y="0"/>
                  </a:cubicBezTo>
                  <a:lnTo>
                    <a:pt x="27983" y="0"/>
                  </a:lnTo>
                  <a:cubicBezTo>
                    <a:pt x="17409" y="0"/>
                    <a:pt x="7896" y="6426"/>
                    <a:pt x="3948" y="16235"/>
                  </a:cubicBezTo>
                  <a:cubicBezTo>
                    <a:pt x="0" y="26044"/>
                    <a:pt x="2408" y="37268"/>
                    <a:pt x="10033" y="44594"/>
                  </a:cubicBezTo>
                  <a:lnTo>
                    <a:pt x="120399" y="150623"/>
                  </a:lnTo>
                  <a:cubicBezTo>
                    <a:pt x="150182" y="179236"/>
                    <a:pt x="189882" y="195216"/>
                    <a:pt x="231183" y="195216"/>
                  </a:cubicBezTo>
                  <a:close/>
                </a:path>
              </a:pathLst>
            </a:custGeom>
            <a:solidFill>
              <a:srgbClr val="707099"/>
            </a:solidFill>
          </p:spPr>
          <p:txBody>
            <a:bodyPr/>
            <a:lstStyle/>
            <a:p>
              <a:endParaRPr lang="en-GB"/>
            </a:p>
          </p:txBody>
        </p:sp>
        <p:sp>
          <p:nvSpPr>
            <p:cNvPr id="10" name="TextBox 10"/>
            <p:cNvSpPr txBox="1"/>
            <p:nvPr/>
          </p:nvSpPr>
          <p:spPr>
            <a:xfrm>
              <a:off x="127000" y="-47625"/>
              <a:ext cx="626918" cy="242841"/>
            </a:xfrm>
            <a:prstGeom prst="rect">
              <a:avLst/>
            </a:prstGeom>
          </p:spPr>
          <p:txBody>
            <a:bodyPr lIns="58129" tIns="58129" rIns="58129" bIns="58129" rtlCol="0" anchor="ctr"/>
            <a:lstStyle/>
            <a:p>
              <a:pPr algn="ctr">
                <a:lnSpc>
                  <a:spcPts val="3079"/>
                </a:lnSpc>
              </a:pPr>
              <a:endParaRPr/>
            </a:p>
          </p:txBody>
        </p:sp>
      </p:grpSp>
      <p:sp>
        <p:nvSpPr>
          <p:cNvPr id="11" name="TextBox 11"/>
          <p:cNvSpPr txBox="1"/>
          <p:nvPr/>
        </p:nvSpPr>
        <p:spPr>
          <a:xfrm>
            <a:off x="1735849" y="5086350"/>
            <a:ext cx="2577686" cy="3724381"/>
          </a:xfrm>
          <a:prstGeom prst="rect">
            <a:avLst/>
          </a:prstGeom>
        </p:spPr>
        <p:txBody>
          <a:bodyPr lIns="0" tIns="0" rIns="0" bIns="0" rtlCol="0" anchor="t">
            <a:spAutoFit/>
          </a:bodyPr>
          <a:lstStyle/>
          <a:p>
            <a:pPr marL="0" lvl="1" indent="0" algn="ctr">
              <a:lnSpc>
                <a:spcPts val="3322"/>
              </a:lnSpc>
              <a:spcBef>
                <a:spcPct val="0"/>
              </a:spcBef>
            </a:pPr>
            <a:r>
              <a:rPr lang="en-US" sz="2373" spc="75">
                <a:solidFill>
                  <a:srgbClr val="000000"/>
                </a:solidFill>
                <a:latin typeface="Quicksand"/>
              </a:rPr>
              <a:t>Online government surveillance is essential to combat terrorism and protect national security interests.</a:t>
            </a:r>
          </a:p>
        </p:txBody>
      </p:sp>
      <p:sp>
        <p:nvSpPr>
          <p:cNvPr id="12" name="TextBox 12"/>
          <p:cNvSpPr txBox="1"/>
          <p:nvPr/>
        </p:nvSpPr>
        <p:spPr>
          <a:xfrm>
            <a:off x="1885298" y="3642247"/>
            <a:ext cx="2278786" cy="514758"/>
          </a:xfrm>
          <a:prstGeom prst="rect">
            <a:avLst/>
          </a:prstGeom>
        </p:spPr>
        <p:txBody>
          <a:bodyPr lIns="0" tIns="0" rIns="0" bIns="0" rtlCol="0" anchor="t">
            <a:spAutoFit/>
          </a:bodyPr>
          <a:lstStyle/>
          <a:p>
            <a:pPr algn="ctr">
              <a:lnSpc>
                <a:spcPts val="4228"/>
              </a:lnSpc>
            </a:pPr>
            <a:r>
              <a:rPr lang="en-US" sz="3020" spc="126">
                <a:solidFill>
                  <a:srgbClr val="FFFFFF"/>
                </a:solidFill>
                <a:latin typeface="Barlow Bold"/>
              </a:rPr>
              <a:t>01</a:t>
            </a:r>
          </a:p>
        </p:txBody>
      </p:sp>
      <p:grpSp>
        <p:nvGrpSpPr>
          <p:cNvPr id="13" name="Group 13"/>
          <p:cNvGrpSpPr/>
          <p:nvPr/>
        </p:nvGrpSpPr>
        <p:grpSpPr>
          <a:xfrm>
            <a:off x="5343201" y="3558874"/>
            <a:ext cx="3608318" cy="6036599"/>
            <a:chOff x="0" y="0"/>
            <a:chExt cx="880918" cy="1473747"/>
          </a:xfrm>
        </p:grpSpPr>
        <p:sp>
          <p:nvSpPr>
            <p:cNvPr id="14" name="Freeform 14"/>
            <p:cNvSpPr/>
            <p:nvPr/>
          </p:nvSpPr>
          <p:spPr>
            <a:xfrm>
              <a:off x="0" y="0"/>
              <a:ext cx="880918" cy="1473747"/>
            </a:xfrm>
            <a:custGeom>
              <a:avLst/>
              <a:gdLst/>
              <a:ahLst/>
              <a:cxnLst/>
              <a:rect l="l" t="t" r="r" b="b"/>
              <a:pathLst>
                <a:path w="880918" h="1473747">
                  <a:moveTo>
                    <a:pt x="42912" y="0"/>
                  </a:moveTo>
                  <a:lnTo>
                    <a:pt x="838006" y="0"/>
                  </a:lnTo>
                  <a:cubicBezTo>
                    <a:pt x="861706" y="0"/>
                    <a:pt x="880918" y="19212"/>
                    <a:pt x="880918" y="42912"/>
                  </a:cubicBezTo>
                  <a:lnTo>
                    <a:pt x="880918" y="1430835"/>
                  </a:lnTo>
                  <a:cubicBezTo>
                    <a:pt x="880918" y="1442216"/>
                    <a:pt x="876397" y="1453131"/>
                    <a:pt x="868349" y="1461178"/>
                  </a:cubicBezTo>
                  <a:cubicBezTo>
                    <a:pt x="860302" y="1469226"/>
                    <a:pt x="849387" y="1473747"/>
                    <a:pt x="838006" y="1473747"/>
                  </a:cubicBezTo>
                  <a:lnTo>
                    <a:pt x="42912" y="1473747"/>
                  </a:lnTo>
                  <a:cubicBezTo>
                    <a:pt x="31531" y="1473747"/>
                    <a:pt x="20616" y="1469226"/>
                    <a:pt x="12568" y="1461178"/>
                  </a:cubicBezTo>
                  <a:cubicBezTo>
                    <a:pt x="4521" y="1453131"/>
                    <a:pt x="0" y="1442216"/>
                    <a:pt x="0" y="1430835"/>
                  </a:cubicBezTo>
                  <a:lnTo>
                    <a:pt x="0" y="42912"/>
                  </a:lnTo>
                  <a:cubicBezTo>
                    <a:pt x="0" y="31531"/>
                    <a:pt x="4521" y="20616"/>
                    <a:pt x="12568" y="12568"/>
                  </a:cubicBezTo>
                  <a:cubicBezTo>
                    <a:pt x="20616" y="4521"/>
                    <a:pt x="31531" y="0"/>
                    <a:pt x="42912" y="0"/>
                  </a:cubicBezTo>
                  <a:close/>
                </a:path>
              </a:pathLst>
            </a:custGeom>
            <a:solidFill>
              <a:srgbClr val="F26056"/>
            </a:solidFill>
          </p:spPr>
          <p:txBody>
            <a:bodyPr/>
            <a:lstStyle/>
            <a:p>
              <a:endParaRPr lang="en-GB"/>
            </a:p>
          </p:txBody>
        </p:sp>
        <p:sp>
          <p:nvSpPr>
            <p:cNvPr id="15" name="TextBox 15"/>
            <p:cNvSpPr txBox="1"/>
            <p:nvPr/>
          </p:nvSpPr>
          <p:spPr>
            <a:xfrm>
              <a:off x="0" y="-38100"/>
              <a:ext cx="880918" cy="1511847"/>
            </a:xfrm>
            <a:prstGeom prst="rect">
              <a:avLst/>
            </a:prstGeom>
          </p:spPr>
          <p:txBody>
            <a:bodyPr lIns="58129" tIns="58129" rIns="58129" bIns="58129" rtlCol="0" anchor="ctr"/>
            <a:lstStyle/>
            <a:p>
              <a:pPr algn="ctr">
                <a:lnSpc>
                  <a:spcPts val="3080"/>
                </a:lnSpc>
              </a:pPr>
              <a:endParaRPr/>
            </a:p>
          </p:txBody>
        </p:sp>
      </p:grpSp>
      <p:grpSp>
        <p:nvGrpSpPr>
          <p:cNvPr id="16" name="Group 16"/>
          <p:cNvGrpSpPr/>
          <p:nvPr/>
        </p:nvGrpSpPr>
        <p:grpSpPr>
          <a:xfrm>
            <a:off x="5482709" y="4106654"/>
            <a:ext cx="3329301" cy="5342772"/>
            <a:chOff x="0" y="0"/>
            <a:chExt cx="812800" cy="1304359"/>
          </a:xfrm>
        </p:grpSpPr>
        <p:sp>
          <p:nvSpPr>
            <p:cNvPr id="17" name="Freeform 17"/>
            <p:cNvSpPr/>
            <p:nvPr/>
          </p:nvSpPr>
          <p:spPr>
            <a:xfrm>
              <a:off x="0" y="0"/>
              <a:ext cx="812800" cy="1304359"/>
            </a:xfrm>
            <a:custGeom>
              <a:avLst/>
              <a:gdLst/>
              <a:ahLst/>
              <a:cxnLst/>
              <a:rect l="l" t="t" r="r" b="b"/>
              <a:pathLst>
                <a:path w="812800" h="1304359">
                  <a:moveTo>
                    <a:pt x="46508" y="0"/>
                  </a:moveTo>
                  <a:lnTo>
                    <a:pt x="766292" y="0"/>
                  </a:lnTo>
                  <a:cubicBezTo>
                    <a:pt x="791978" y="0"/>
                    <a:pt x="812800" y="20822"/>
                    <a:pt x="812800" y="46508"/>
                  </a:cubicBezTo>
                  <a:lnTo>
                    <a:pt x="812800" y="1257851"/>
                  </a:lnTo>
                  <a:cubicBezTo>
                    <a:pt x="812800" y="1283537"/>
                    <a:pt x="791978" y="1304359"/>
                    <a:pt x="766292" y="1304359"/>
                  </a:cubicBezTo>
                  <a:lnTo>
                    <a:pt x="46508" y="1304359"/>
                  </a:lnTo>
                  <a:cubicBezTo>
                    <a:pt x="20822" y="1304359"/>
                    <a:pt x="0" y="1283537"/>
                    <a:pt x="0" y="1257851"/>
                  </a:cubicBezTo>
                  <a:lnTo>
                    <a:pt x="0" y="46508"/>
                  </a:lnTo>
                  <a:cubicBezTo>
                    <a:pt x="0" y="20822"/>
                    <a:pt x="20822" y="0"/>
                    <a:pt x="46508" y="0"/>
                  </a:cubicBezTo>
                  <a:close/>
                </a:path>
              </a:pathLst>
            </a:custGeom>
            <a:solidFill>
              <a:srgbClr val="EDEDED"/>
            </a:solidFill>
          </p:spPr>
          <p:txBody>
            <a:bodyPr/>
            <a:lstStyle/>
            <a:p>
              <a:endParaRPr lang="en-GB"/>
            </a:p>
          </p:txBody>
        </p:sp>
        <p:sp>
          <p:nvSpPr>
            <p:cNvPr id="18" name="TextBox 18"/>
            <p:cNvSpPr txBox="1"/>
            <p:nvPr/>
          </p:nvSpPr>
          <p:spPr>
            <a:xfrm>
              <a:off x="0" y="-38100"/>
              <a:ext cx="812800" cy="1342459"/>
            </a:xfrm>
            <a:prstGeom prst="rect">
              <a:avLst/>
            </a:prstGeom>
          </p:spPr>
          <p:txBody>
            <a:bodyPr lIns="58129" tIns="58129" rIns="58129" bIns="58129" rtlCol="0" anchor="ctr"/>
            <a:lstStyle/>
            <a:p>
              <a:pPr algn="ctr">
                <a:lnSpc>
                  <a:spcPts val="3080"/>
                </a:lnSpc>
              </a:pPr>
              <a:endParaRPr/>
            </a:p>
          </p:txBody>
        </p:sp>
      </p:grpSp>
      <p:grpSp>
        <p:nvGrpSpPr>
          <p:cNvPr id="19" name="Group 19"/>
          <p:cNvGrpSpPr/>
          <p:nvPr/>
        </p:nvGrpSpPr>
        <p:grpSpPr>
          <a:xfrm>
            <a:off x="5343201" y="3558874"/>
            <a:ext cx="3608318" cy="799622"/>
            <a:chOff x="0" y="0"/>
            <a:chExt cx="880918" cy="195216"/>
          </a:xfrm>
        </p:grpSpPr>
        <p:sp>
          <p:nvSpPr>
            <p:cNvPr id="20" name="Freeform 20"/>
            <p:cNvSpPr/>
            <p:nvPr/>
          </p:nvSpPr>
          <p:spPr>
            <a:xfrm>
              <a:off x="36384" y="0"/>
              <a:ext cx="808151" cy="195216"/>
            </a:xfrm>
            <a:custGeom>
              <a:avLst/>
              <a:gdLst/>
              <a:ahLst/>
              <a:cxnLst/>
              <a:rect l="l" t="t" r="r" b="b"/>
              <a:pathLst>
                <a:path w="808151" h="195216">
                  <a:moveTo>
                    <a:pt x="231183" y="195216"/>
                  </a:moveTo>
                  <a:lnTo>
                    <a:pt x="576967" y="195216"/>
                  </a:lnTo>
                  <a:cubicBezTo>
                    <a:pt x="618268" y="195216"/>
                    <a:pt x="657967" y="179236"/>
                    <a:pt x="687751" y="150623"/>
                  </a:cubicBezTo>
                  <a:lnTo>
                    <a:pt x="798117" y="44593"/>
                  </a:lnTo>
                  <a:cubicBezTo>
                    <a:pt x="805742" y="37268"/>
                    <a:pt x="808150" y="26044"/>
                    <a:pt x="804202" y="16235"/>
                  </a:cubicBezTo>
                  <a:cubicBezTo>
                    <a:pt x="800254" y="6426"/>
                    <a:pt x="790741" y="0"/>
                    <a:pt x="780167" y="0"/>
                  </a:cubicBezTo>
                  <a:lnTo>
                    <a:pt x="27983" y="0"/>
                  </a:lnTo>
                  <a:cubicBezTo>
                    <a:pt x="17409" y="0"/>
                    <a:pt x="7896" y="6426"/>
                    <a:pt x="3948" y="16235"/>
                  </a:cubicBezTo>
                  <a:cubicBezTo>
                    <a:pt x="0" y="26044"/>
                    <a:pt x="2408" y="37268"/>
                    <a:pt x="10033" y="44594"/>
                  </a:cubicBezTo>
                  <a:lnTo>
                    <a:pt x="120399" y="150623"/>
                  </a:lnTo>
                  <a:cubicBezTo>
                    <a:pt x="150182" y="179236"/>
                    <a:pt x="189882" y="195216"/>
                    <a:pt x="231183" y="195216"/>
                  </a:cubicBezTo>
                  <a:close/>
                </a:path>
              </a:pathLst>
            </a:custGeom>
            <a:solidFill>
              <a:srgbClr val="BE282F"/>
            </a:solidFill>
          </p:spPr>
          <p:txBody>
            <a:bodyPr/>
            <a:lstStyle/>
            <a:p>
              <a:endParaRPr lang="en-GB"/>
            </a:p>
          </p:txBody>
        </p:sp>
        <p:sp>
          <p:nvSpPr>
            <p:cNvPr id="21" name="TextBox 21"/>
            <p:cNvSpPr txBox="1"/>
            <p:nvPr/>
          </p:nvSpPr>
          <p:spPr>
            <a:xfrm>
              <a:off x="127000" y="-38100"/>
              <a:ext cx="626918" cy="233316"/>
            </a:xfrm>
            <a:prstGeom prst="rect">
              <a:avLst/>
            </a:prstGeom>
          </p:spPr>
          <p:txBody>
            <a:bodyPr lIns="58129" tIns="58129" rIns="58129" bIns="58129" rtlCol="0" anchor="ctr"/>
            <a:lstStyle/>
            <a:p>
              <a:pPr algn="ctr">
                <a:lnSpc>
                  <a:spcPts val="3080"/>
                </a:lnSpc>
              </a:pPr>
              <a:endParaRPr/>
            </a:p>
          </p:txBody>
        </p:sp>
      </p:grpSp>
      <p:sp>
        <p:nvSpPr>
          <p:cNvPr id="22" name="TextBox 22"/>
          <p:cNvSpPr txBox="1"/>
          <p:nvPr/>
        </p:nvSpPr>
        <p:spPr>
          <a:xfrm>
            <a:off x="6007967" y="5086350"/>
            <a:ext cx="2278786" cy="3724381"/>
          </a:xfrm>
          <a:prstGeom prst="rect">
            <a:avLst/>
          </a:prstGeom>
        </p:spPr>
        <p:txBody>
          <a:bodyPr lIns="0" tIns="0" rIns="0" bIns="0" rtlCol="0" anchor="t">
            <a:spAutoFit/>
          </a:bodyPr>
          <a:lstStyle/>
          <a:p>
            <a:pPr marL="0" lvl="1" indent="0" algn="ctr">
              <a:lnSpc>
                <a:spcPts val="3322"/>
              </a:lnSpc>
              <a:spcBef>
                <a:spcPct val="0"/>
              </a:spcBef>
            </a:pPr>
            <a:r>
              <a:rPr lang="en-US" sz="2373" spc="75">
                <a:solidFill>
                  <a:srgbClr val="000000"/>
                </a:solidFill>
                <a:latin typeface="Quicksand"/>
              </a:rPr>
              <a:t>Social media platforms should collect user data to provide personalised experiences and targeted ads.</a:t>
            </a:r>
          </a:p>
        </p:txBody>
      </p:sp>
      <p:sp>
        <p:nvSpPr>
          <p:cNvPr id="23" name="TextBox 23"/>
          <p:cNvSpPr txBox="1"/>
          <p:nvPr/>
        </p:nvSpPr>
        <p:spPr>
          <a:xfrm>
            <a:off x="6007967" y="3642247"/>
            <a:ext cx="2278786" cy="514758"/>
          </a:xfrm>
          <a:prstGeom prst="rect">
            <a:avLst/>
          </a:prstGeom>
        </p:spPr>
        <p:txBody>
          <a:bodyPr lIns="0" tIns="0" rIns="0" bIns="0" rtlCol="0" anchor="t">
            <a:spAutoFit/>
          </a:bodyPr>
          <a:lstStyle/>
          <a:p>
            <a:pPr algn="ctr">
              <a:lnSpc>
                <a:spcPts val="4228"/>
              </a:lnSpc>
            </a:pPr>
            <a:r>
              <a:rPr lang="en-US" sz="3020" spc="126">
                <a:solidFill>
                  <a:srgbClr val="FFFFFF"/>
                </a:solidFill>
                <a:latin typeface="Barlow Bold"/>
              </a:rPr>
              <a:t>02</a:t>
            </a:r>
          </a:p>
        </p:txBody>
      </p:sp>
      <p:grpSp>
        <p:nvGrpSpPr>
          <p:cNvPr id="24" name="Group 24"/>
          <p:cNvGrpSpPr/>
          <p:nvPr/>
        </p:nvGrpSpPr>
        <p:grpSpPr>
          <a:xfrm>
            <a:off x="9465869" y="3558874"/>
            <a:ext cx="3608318" cy="6036599"/>
            <a:chOff x="0" y="0"/>
            <a:chExt cx="880918" cy="1473747"/>
          </a:xfrm>
        </p:grpSpPr>
        <p:sp>
          <p:nvSpPr>
            <p:cNvPr id="25" name="Freeform 25"/>
            <p:cNvSpPr/>
            <p:nvPr/>
          </p:nvSpPr>
          <p:spPr>
            <a:xfrm>
              <a:off x="0" y="0"/>
              <a:ext cx="880918" cy="1473747"/>
            </a:xfrm>
            <a:custGeom>
              <a:avLst/>
              <a:gdLst/>
              <a:ahLst/>
              <a:cxnLst/>
              <a:rect l="l" t="t" r="r" b="b"/>
              <a:pathLst>
                <a:path w="880918" h="1473747">
                  <a:moveTo>
                    <a:pt x="42912" y="0"/>
                  </a:moveTo>
                  <a:lnTo>
                    <a:pt x="838006" y="0"/>
                  </a:lnTo>
                  <a:cubicBezTo>
                    <a:pt x="861706" y="0"/>
                    <a:pt x="880918" y="19212"/>
                    <a:pt x="880918" y="42912"/>
                  </a:cubicBezTo>
                  <a:lnTo>
                    <a:pt x="880918" y="1430835"/>
                  </a:lnTo>
                  <a:cubicBezTo>
                    <a:pt x="880918" y="1442216"/>
                    <a:pt x="876397" y="1453131"/>
                    <a:pt x="868349" y="1461178"/>
                  </a:cubicBezTo>
                  <a:cubicBezTo>
                    <a:pt x="860302" y="1469226"/>
                    <a:pt x="849387" y="1473747"/>
                    <a:pt x="838006" y="1473747"/>
                  </a:cubicBezTo>
                  <a:lnTo>
                    <a:pt x="42912" y="1473747"/>
                  </a:lnTo>
                  <a:cubicBezTo>
                    <a:pt x="31531" y="1473747"/>
                    <a:pt x="20616" y="1469226"/>
                    <a:pt x="12568" y="1461178"/>
                  </a:cubicBezTo>
                  <a:cubicBezTo>
                    <a:pt x="4521" y="1453131"/>
                    <a:pt x="0" y="1442216"/>
                    <a:pt x="0" y="1430835"/>
                  </a:cubicBezTo>
                  <a:lnTo>
                    <a:pt x="0" y="42912"/>
                  </a:lnTo>
                  <a:cubicBezTo>
                    <a:pt x="0" y="31531"/>
                    <a:pt x="4521" y="20616"/>
                    <a:pt x="12568" y="12568"/>
                  </a:cubicBezTo>
                  <a:cubicBezTo>
                    <a:pt x="20616" y="4521"/>
                    <a:pt x="31531" y="0"/>
                    <a:pt x="42912" y="0"/>
                  </a:cubicBezTo>
                  <a:close/>
                </a:path>
              </a:pathLst>
            </a:custGeom>
            <a:solidFill>
              <a:srgbClr val="595BB8"/>
            </a:solidFill>
          </p:spPr>
          <p:txBody>
            <a:bodyPr/>
            <a:lstStyle/>
            <a:p>
              <a:endParaRPr lang="en-GB"/>
            </a:p>
          </p:txBody>
        </p:sp>
        <p:sp>
          <p:nvSpPr>
            <p:cNvPr id="26" name="TextBox 26"/>
            <p:cNvSpPr txBox="1"/>
            <p:nvPr/>
          </p:nvSpPr>
          <p:spPr>
            <a:xfrm>
              <a:off x="0" y="-47625"/>
              <a:ext cx="880918" cy="1521372"/>
            </a:xfrm>
            <a:prstGeom prst="rect">
              <a:avLst/>
            </a:prstGeom>
          </p:spPr>
          <p:txBody>
            <a:bodyPr lIns="58129" tIns="58129" rIns="58129" bIns="58129" rtlCol="0" anchor="ctr"/>
            <a:lstStyle/>
            <a:p>
              <a:pPr algn="ctr">
                <a:lnSpc>
                  <a:spcPts val="3079"/>
                </a:lnSpc>
              </a:pPr>
              <a:endParaRPr/>
            </a:p>
          </p:txBody>
        </p:sp>
      </p:grpSp>
      <p:grpSp>
        <p:nvGrpSpPr>
          <p:cNvPr id="27" name="Group 27"/>
          <p:cNvGrpSpPr/>
          <p:nvPr/>
        </p:nvGrpSpPr>
        <p:grpSpPr>
          <a:xfrm>
            <a:off x="9605378" y="4106654"/>
            <a:ext cx="3329301" cy="5342772"/>
            <a:chOff x="0" y="0"/>
            <a:chExt cx="812800" cy="1304359"/>
          </a:xfrm>
        </p:grpSpPr>
        <p:sp>
          <p:nvSpPr>
            <p:cNvPr id="28" name="Freeform 28"/>
            <p:cNvSpPr/>
            <p:nvPr/>
          </p:nvSpPr>
          <p:spPr>
            <a:xfrm>
              <a:off x="0" y="0"/>
              <a:ext cx="812800" cy="1304359"/>
            </a:xfrm>
            <a:custGeom>
              <a:avLst/>
              <a:gdLst/>
              <a:ahLst/>
              <a:cxnLst/>
              <a:rect l="l" t="t" r="r" b="b"/>
              <a:pathLst>
                <a:path w="812800" h="1304359">
                  <a:moveTo>
                    <a:pt x="46508" y="0"/>
                  </a:moveTo>
                  <a:lnTo>
                    <a:pt x="766292" y="0"/>
                  </a:lnTo>
                  <a:cubicBezTo>
                    <a:pt x="791978" y="0"/>
                    <a:pt x="812800" y="20822"/>
                    <a:pt x="812800" y="46508"/>
                  </a:cubicBezTo>
                  <a:lnTo>
                    <a:pt x="812800" y="1257851"/>
                  </a:lnTo>
                  <a:cubicBezTo>
                    <a:pt x="812800" y="1283537"/>
                    <a:pt x="791978" y="1304359"/>
                    <a:pt x="766292" y="1304359"/>
                  </a:cubicBezTo>
                  <a:lnTo>
                    <a:pt x="46508" y="1304359"/>
                  </a:lnTo>
                  <a:cubicBezTo>
                    <a:pt x="20822" y="1304359"/>
                    <a:pt x="0" y="1283537"/>
                    <a:pt x="0" y="1257851"/>
                  </a:cubicBezTo>
                  <a:lnTo>
                    <a:pt x="0" y="46508"/>
                  </a:lnTo>
                  <a:cubicBezTo>
                    <a:pt x="0" y="20822"/>
                    <a:pt x="20822" y="0"/>
                    <a:pt x="46508" y="0"/>
                  </a:cubicBezTo>
                  <a:close/>
                </a:path>
              </a:pathLst>
            </a:custGeom>
            <a:solidFill>
              <a:srgbClr val="EDEDED"/>
            </a:solidFill>
          </p:spPr>
          <p:txBody>
            <a:bodyPr/>
            <a:lstStyle/>
            <a:p>
              <a:endParaRPr lang="en-GB"/>
            </a:p>
          </p:txBody>
        </p:sp>
        <p:sp>
          <p:nvSpPr>
            <p:cNvPr id="29" name="TextBox 29"/>
            <p:cNvSpPr txBox="1"/>
            <p:nvPr/>
          </p:nvSpPr>
          <p:spPr>
            <a:xfrm>
              <a:off x="0" y="-47625"/>
              <a:ext cx="812800" cy="1351984"/>
            </a:xfrm>
            <a:prstGeom prst="rect">
              <a:avLst/>
            </a:prstGeom>
          </p:spPr>
          <p:txBody>
            <a:bodyPr lIns="58129" tIns="58129" rIns="58129" bIns="58129" rtlCol="0" anchor="ctr"/>
            <a:lstStyle/>
            <a:p>
              <a:pPr algn="ctr">
                <a:lnSpc>
                  <a:spcPts val="3079"/>
                </a:lnSpc>
              </a:pPr>
              <a:endParaRPr/>
            </a:p>
          </p:txBody>
        </p:sp>
      </p:grpSp>
      <p:grpSp>
        <p:nvGrpSpPr>
          <p:cNvPr id="30" name="Group 30"/>
          <p:cNvGrpSpPr/>
          <p:nvPr/>
        </p:nvGrpSpPr>
        <p:grpSpPr>
          <a:xfrm>
            <a:off x="9465869" y="3558874"/>
            <a:ext cx="3608318" cy="799622"/>
            <a:chOff x="0" y="0"/>
            <a:chExt cx="880918" cy="195216"/>
          </a:xfrm>
        </p:grpSpPr>
        <p:sp>
          <p:nvSpPr>
            <p:cNvPr id="31" name="Freeform 31"/>
            <p:cNvSpPr/>
            <p:nvPr/>
          </p:nvSpPr>
          <p:spPr>
            <a:xfrm>
              <a:off x="36384" y="0"/>
              <a:ext cx="808151" cy="195216"/>
            </a:xfrm>
            <a:custGeom>
              <a:avLst/>
              <a:gdLst/>
              <a:ahLst/>
              <a:cxnLst/>
              <a:rect l="l" t="t" r="r" b="b"/>
              <a:pathLst>
                <a:path w="808151" h="195216">
                  <a:moveTo>
                    <a:pt x="231183" y="195216"/>
                  </a:moveTo>
                  <a:lnTo>
                    <a:pt x="576967" y="195216"/>
                  </a:lnTo>
                  <a:cubicBezTo>
                    <a:pt x="618268" y="195216"/>
                    <a:pt x="657967" y="179236"/>
                    <a:pt x="687751" y="150623"/>
                  </a:cubicBezTo>
                  <a:lnTo>
                    <a:pt x="798117" y="44593"/>
                  </a:lnTo>
                  <a:cubicBezTo>
                    <a:pt x="805742" y="37268"/>
                    <a:pt x="808150" y="26044"/>
                    <a:pt x="804202" y="16235"/>
                  </a:cubicBezTo>
                  <a:cubicBezTo>
                    <a:pt x="800254" y="6426"/>
                    <a:pt x="790741" y="0"/>
                    <a:pt x="780167" y="0"/>
                  </a:cubicBezTo>
                  <a:lnTo>
                    <a:pt x="27983" y="0"/>
                  </a:lnTo>
                  <a:cubicBezTo>
                    <a:pt x="17409" y="0"/>
                    <a:pt x="7896" y="6426"/>
                    <a:pt x="3948" y="16235"/>
                  </a:cubicBezTo>
                  <a:cubicBezTo>
                    <a:pt x="0" y="26044"/>
                    <a:pt x="2408" y="37268"/>
                    <a:pt x="10033" y="44594"/>
                  </a:cubicBezTo>
                  <a:lnTo>
                    <a:pt x="120399" y="150623"/>
                  </a:lnTo>
                  <a:cubicBezTo>
                    <a:pt x="150182" y="179236"/>
                    <a:pt x="189882" y="195216"/>
                    <a:pt x="231183" y="195216"/>
                  </a:cubicBezTo>
                  <a:close/>
                </a:path>
              </a:pathLst>
            </a:custGeom>
            <a:solidFill>
              <a:srgbClr val="3A3B77"/>
            </a:solidFill>
          </p:spPr>
          <p:txBody>
            <a:bodyPr/>
            <a:lstStyle/>
            <a:p>
              <a:endParaRPr lang="en-GB"/>
            </a:p>
          </p:txBody>
        </p:sp>
        <p:sp>
          <p:nvSpPr>
            <p:cNvPr id="32" name="TextBox 32"/>
            <p:cNvSpPr txBox="1"/>
            <p:nvPr/>
          </p:nvSpPr>
          <p:spPr>
            <a:xfrm>
              <a:off x="127000" y="-47625"/>
              <a:ext cx="626918" cy="242841"/>
            </a:xfrm>
            <a:prstGeom prst="rect">
              <a:avLst/>
            </a:prstGeom>
          </p:spPr>
          <p:txBody>
            <a:bodyPr lIns="58129" tIns="58129" rIns="58129" bIns="58129" rtlCol="0" anchor="ctr"/>
            <a:lstStyle/>
            <a:p>
              <a:pPr algn="ctr">
                <a:lnSpc>
                  <a:spcPts val="3079"/>
                </a:lnSpc>
              </a:pPr>
              <a:endParaRPr/>
            </a:p>
          </p:txBody>
        </p:sp>
      </p:grpSp>
      <p:sp>
        <p:nvSpPr>
          <p:cNvPr id="33" name="TextBox 33"/>
          <p:cNvSpPr txBox="1"/>
          <p:nvPr/>
        </p:nvSpPr>
        <p:spPr>
          <a:xfrm>
            <a:off x="9981185" y="4442862"/>
            <a:ext cx="2698533" cy="4552718"/>
          </a:xfrm>
          <a:prstGeom prst="rect">
            <a:avLst/>
          </a:prstGeom>
        </p:spPr>
        <p:txBody>
          <a:bodyPr lIns="0" tIns="0" rIns="0" bIns="0" rtlCol="0" anchor="t">
            <a:spAutoFit/>
          </a:bodyPr>
          <a:lstStyle/>
          <a:p>
            <a:pPr marL="0" lvl="1" indent="0" algn="ctr">
              <a:lnSpc>
                <a:spcPts val="3322"/>
              </a:lnSpc>
              <a:spcBef>
                <a:spcPct val="0"/>
              </a:spcBef>
            </a:pPr>
            <a:r>
              <a:rPr lang="en-US" sz="2373" spc="75">
                <a:solidFill>
                  <a:srgbClr val="000000"/>
                </a:solidFill>
                <a:latin typeface="Quicksand"/>
              </a:rPr>
              <a:t>Healthcare data, stripped of personal identifiers, should be shared as part of an open data set to support medical research and advancements in treatments.</a:t>
            </a:r>
          </a:p>
        </p:txBody>
      </p:sp>
      <p:sp>
        <p:nvSpPr>
          <p:cNvPr id="34" name="TextBox 34"/>
          <p:cNvSpPr txBox="1"/>
          <p:nvPr/>
        </p:nvSpPr>
        <p:spPr>
          <a:xfrm>
            <a:off x="10130635" y="3642247"/>
            <a:ext cx="2278786" cy="514758"/>
          </a:xfrm>
          <a:prstGeom prst="rect">
            <a:avLst/>
          </a:prstGeom>
        </p:spPr>
        <p:txBody>
          <a:bodyPr lIns="0" tIns="0" rIns="0" bIns="0" rtlCol="0" anchor="t">
            <a:spAutoFit/>
          </a:bodyPr>
          <a:lstStyle/>
          <a:p>
            <a:pPr algn="ctr">
              <a:lnSpc>
                <a:spcPts val="4228"/>
              </a:lnSpc>
            </a:pPr>
            <a:r>
              <a:rPr lang="en-US" sz="3020" spc="126">
                <a:solidFill>
                  <a:srgbClr val="FFFFFF"/>
                </a:solidFill>
                <a:latin typeface="Barlow Bold"/>
              </a:rPr>
              <a:t>03</a:t>
            </a:r>
          </a:p>
        </p:txBody>
      </p:sp>
      <p:grpSp>
        <p:nvGrpSpPr>
          <p:cNvPr id="35" name="Group 35"/>
          <p:cNvGrpSpPr/>
          <p:nvPr/>
        </p:nvGrpSpPr>
        <p:grpSpPr>
          <a:xfrm>
            <a:off x="-1009271" y="-1564929"/>
            <a:ext cx="3086100" cy="3086100"/>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38100" cap="sq">
              <a:solidFill>
                <a:srgbClr val="D4D4D4"/>
              </a:solidFill>
              <a:prstDash val="solid"/>
              <a:miter/>
            </a:ln>
          </p:spPr>
          <p:txBody>
            <a:bodyPr/>
            <a:lstStyle/>
            <a:p>
              <a:endParaRPr lang="en-GB"/>
            </a:p>
          </p:txBody>
        </p:sp>
        <p:sp>
          <p:nvSpPr>
            <p:cNvPr id="37" name="TextBox 37"/>
            <p:cNvSpPr txBox="1"/>
            <p:nvPr/>
          </p:nvSpPr>
          <p:spPr>
            <a:xfrm>
              <a:off x="76200" y="28575"/>
              <a:ext cx="660400" cy="708025"/>
            </a:xfrm>
            <a:prstGeom prst="rect">
              <a:avLst/>
            </a:prstGeom>
          </p:spPr>
          <p:txBody>
            <a:bodyPr lIns="50800" tIns="50800" rIns="50800" bIns="50800" rtlCol="0" anchor="ctr"/>
            <a:lstStyle/>
            <a:p>
              <a:pPr algn="ctr">
                <a:lnSpc>
                  <a:spcPts val="3079"/>
                </a:lnSpc>
              </a:pPr>
              <a:endParaRPr/>
            </a:p>
          </p:txBody>
        </p:sp>
      </p:grpSp>
      <p:sp>
        <p:nvSpPr>
          <p:cNvPr id="38" name="TextBox 38"/>
          <p:cNvSpPr txBox="1"/>
          <p:nvPr/>
        </p:nvSpPr>
        <p:spPr>
          <a:xfrm>
            <a:off x="2717646" y="1076325"/>
            <a:ext cx="12852707" cy="528320"/>
          </a:xfrm>
          <a:prstGeom prst="rect">
            <a:avLst/>
          </a:prstGeom>
        </p:spPr>
        <p:txBody>
          <a:bodyPr lIns="0" tIns="0" rIns="0" bIns="0" rtlCol="0" anchor="t">
            <a:spAutoFit/>
          </a:bodyPr>
          <a:lstStyle/>
          <a:p>
            <a:pPr algn="ctr">
              <a:lnSpc>
                <a:spcPts val="4480"/>
              </a:lnSpc>
            </a:pPr>
            <a:r>
              <a:rPr lang="en-US" sz="3200" spc="134">
                <a:solidFill>
                  <a:srgbClr val="000000"/>
                </a:solidFill>
                <a:latin typeface="Quicksand Bold"/>
              </a:rPr>
              <a:t>Debate Cards</a:t>
            </a:r>
          </a:p>
        </p:txBody>
      </p:sp>
      <p:sp>
        <p:nvSpPr>
          <p:cNvPr id="39" name="TextBox 39"/>
          <p:cNvSpPr txBox="1"/>
          <p:nvPr/>
        </p:nvSpPr>
        <p:spPr>
          <a:xfrm>
            <a:off x="1220532" y="1878332"/>
            <a:ext cx="16038768" cy="1026795"/>
          </a:xfrm>
          <a:prstGeom prst="rect">
            <a:avLst/>
          </a:prstGeom>
        </p:spPr>
        <p:txBody>
          <a:bodyPr lIns="0" tIns="0" rIns="0" bIns="0" rtlCol="0" anchor="t">
            <a:spAutoFit/>
          </a:bodyPr>
          <a:lstStyle/>
          <a:p>
            <a:pPr algn="ctr">
              <a:lnSpc>
                <a:spcPts val="4199"/>
              </a:lnSpc>
            </a:pPr>
            <a:r>
              <a:rPr lang="en-US" sz="2799" spc="145" dirty="0">
                <a:solidFill>
                  <a:srgbClr val="000000"/>
                </a:solidFill>
                <a:latin typeface="Quicksand"/>
              </a:rPr>
              <a:t>In your team, decide who will argue to agree and to disagree with each statement.</a:t>
            </a:r>
          </a:p>
          <a:p>
            <a:pPr marL="0" lvl="0" indent="0" algn="ctr">
              <a:lnSpc>
                <a:spcPts val="4199"/>
              </a:lnSpc>
              <a:spcBef>
                <a:spcPct val="0"/>
              </a:spcBef>
            </a:pPr>
            <a:r>
              <a:rPr lang="en-US" sz="2799" spc="145" dirty="0">
                <a:solidFill>
                  <a:srgbClr val="000000"/>
                </a:solidFill>
                <a:latin typeface="Quicksand"/>
              </a:rPr>
              <a:t>You have 10 minutes to research and prepare your arguments.</a:t>
            </a:r>
          </a:p>
        </p:txBody>
      </p:sp>
      <p:sp>
        <p:nvSpPr>
          <p:cNvPr id="40" name="Freeform 40"/>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2"/>
            <a:stretch>
              <a:fillRect/>
            </a:stretch>
          </a:blipFill>
        </p:spPr>
        <p:txBody>
          <a:bodyPr/>
          <a:lstStyle/>
          <a:p>
            <a:endParaRPr lang="en-GB"/>
          </a:p>
        </p:txBody>
      </p:sp>
      <p:sp>
        <p:nvSpPr>
          <p:cNvPr id="41" name="TextBox 41"/>
          <p:cNvSpPr txBox="1"/>
          <p:nvPr/>
        </p:nvSpPr>
        <p:spPr>
          <a:xfrm>
            <a:off x="13731412" y="4039979"/>
            <a:ext cx="3823992" cy="5117926"/>
          </a:xfrm>
          <a:prstGeom prst="rect">
            <a:avLst/>
          </a:prstGeom>
        </p:spPr>
        <p:txBody>
          <a:bodyPr lIns="0" tIns="0" rIns="0" bIns="0" rtlCol="0" anchor="t">
            <a:spAutoFit/>
          </a:bodyPr>
          <a:lstStyle/>
          <a:p>
            <a:pPr>
              <a:lnSpc>
                <a:spcPts val="3370"/>
              </a:lnSpc>
            </a:pPr>
            <a:r>
              <a:rPr lang="en-US" sz="2247" spc="116">
                <a:solidFill>
                  <a:srgbClr val="000000"/>
                </a:solidFill>
                <a:latin typeface="Quicksand"/>
              </a:rPr>
              <a:t>To build a strong argument you should consider:</a:t>
            </a:r>
          </a:p>
          <a:p>
            <a:pPr marL="485155" lvl="1" indent="-242577">
              <a:lnSpc>
                <a:spcPts val="3370"/>
              </a:lnSpc>
              <a:buFont typeface="Arial"/>
              <a:buChar char="•"/>
            </a:pPr>
            <a:r>
              <a:rPr lang="en-US" sz="2247" spc="116">
                <a:solidFill>
                  <a:srgbClr val="000000"/>
                </a:solidFill>
                <a:latin typeface="Quicksand"/>
              </a:rPr>
              <a:t>What reputable sources of information can you quote?</a:t>
            </a:r>
          </a:p>
          <a:p>
            <a:pPr marL="485155" lvl="1" indent="-242577">
              <a:lnSpc>
                <a:spcPts val="3370"/>
              </a:lnSpc>
              <a:buFont typeface="Arial"/>
              <a:buChar char="•"/>
            </a:pPr>
            <a:r>
              <a:rPr lang="en-US" sz="2247" spc="116">
                <a:solidFill>
                  <a:srgbClr val="000000"/>
                </a:solidFill>
                <a:latin typeface="Quicksand"/>
              </a:rPr>
              <a:t>Is there any data than can support your argument?</a:t>
            </a:r>
          </a:p>
          <a:p>
            <a:pPr marL="485155" lvl="1" indent="-242577">
              <a:lnSpc>
                <a:spcPts val="3370"/>
              </a:lnSpc>
              <a:spcBef>
                <a:spcPct val="0"/>
              </a:spcBef>
              <a:buFont typeface="Arial"/>
              <a:buChar char="•"/>
            </a:pPr>
            <a:r>
              <a:rPr lang="en-US" sz="2247" spc="116">
                <a:solidFill>
                  <a:srgbClr val="000000"/>
                </a:solidFill>
                <a:latin typeface="Quicksand"/>
              </a:rPr>
              <a:t>What might the opposition say?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3"/>
            <a:stretch>
              <a:fillRect/>
            </a:stretch>
          </a:blipFill>
        </p:spPr>
        <p:txBody>
          <a:bodyPr/>
          <a:lstStyle/>
          <a:p>
            <a:endParaRPr lang="en-GB"/>
          </a:p>
        </p:txBody>
      </p:sp>
      <p:sp>
        <p:nvSpPr>
          <p:cNvPr id="4" name="TextBox 4"/>
          <p:cNvSpPr txBox="1"/>
          <p:nvPr/>
        </p:nvSpPr>
        <p:spPr>
          <a:xfrm>
            <a:off x="2166556" y="971894"/>
            <a:ext cx="13954887" cy="20891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Quiz</a:t>
            </a:r>
          </a:p>
          <a:p>
            <a:pPr>
              <a:lnSpc>
                <a:spcPts val="5599"/>
              </a:lnSpc>
            </a:pPr>
            <a:endParaRPr lang="en-US" sz="3999" spc="167">
              <a:solidFill>
                <a:srgbClr val="000000"/>
              </a:solidFill>
              <a:latin typeface="Quicksand Bold"/>
            </a:endParaRPr>
          </a:p>
          <a:p>
            <a:pPr>
              <a:lnSpc>
                <a:spcPts val="5599"/>
              </a:lnSpc>
            </a:pPr>
            <a:endParaRPr lang="en-US" sz="3999" spc="167">
              <a:solidFill>
                <a:srgbClr val="000000"/>
              </a:solidFill>
              <a:latin typeface="Quicksand Bold"/>
            </a:endParaRPr>
          </a:p>
        </p:txBody>
      </p:sp>
      <p:pic>
        <p:nvPicPr>
          <p:cNvPr id="5" name="Picture 4">
            <a:extLst>
              <a:ext uri="{FF2B5EF4-FFF2-40B4-BE49-F238E27FC236}">
                <a16:creationId xmlns:a16="http://schemas.microsoft.com/office/drawing/2014/main" id="{13CD6D11-DA7B-DAB3-2C76-0AE0FE20EA0C}"/>
              </a:ext>
            </a:extLst>
          </p:cNvPr>
          <p:cNvPicPr>
            <a:picLocks noChangeAspect="1"/>
          </p:cNvPicPr>
          <p:nvPr/>
        </p:nvPicPr>
        <p:blipFill>
          <a:blip r:embed="rId4"/>
          <a:stretch>
            <a:fillRect/>
          </a:stretch>
        </p:blipFill>
        <p:spPr>
          <a:xfrm>
            <a:off x="2141030" y="2122616"/>
            <a:ext cx="13980414" cy="629748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1440381" y="9009879"/>
            <a:ext cx="2286758" cy="837837"/>
            <a:chOff x="0" y="0"/>
            <a:chExt cx="602274" cy="220665"/>
          </a:xfrm>
        </p:grpSpPr>
        <p:sp>
          <p:nvSpPr>
            <p:cNvPr id="3" name="Freeform 3"/>
            <p:cNvSpPr/>
            <p:nvPr/>
          </p:nvSpPr>
          <p:spPr>
            <a:xfrm>
              <a:off x="0" y="0"/>
              <a:ext cx="602274" cy="220665"/>
            </a:xfrm>
            <a:custGeom>
              <a:avLst/>
              <a:gdLst/>
              <a:ahLst/>
              <a:cxnLst/>
              <a:rect l="l" t="t" r="r" b="b"/>
              <a:pathLst>
                <a:path w="602274" h="220665">
                  <a:moveTo>
                    <a:pt x="110332" y="0"/>
                  </a:moveTo>
                  <a:lnTo>
                    <a:pt x="491941" y="0"/>
                  </a:lnTo>
                  <a:cubicBezTo>
                    <a:pt x="521203" y="0"/>
                    <a:pt x="549267" y="11624"/>
                    <a:pt x="569958" y="32316"/>
                  </a:cubicBezTo>
                  <a:cubicBezTo>
                    <a:pt x="590649" y="53007"/>
                    <a:pt x="602274" y="81070"/>
                    <a:pt x="602274" y="110332"/>
                  </a:cubicBezTo>
                  <a:lnTo>
                    <a:pt x="602274" y="110332"/>
                  </a:lnTo>
                  <a:cubicBezTo>
                    <a:pt x="602274" y="139594"/>
                    <a:pt x="590649" y="167658"/>
                    <a:pt x="569958" y="188349"/>
                  </a:cubicBezTo>
                  <a:cubicBezTo>
                    <a:pt x="549267" y="209041"/>
                    <a:pt x="521203" y="220665"/>
                    <a:pt x="491941" y="220665"/>
                  </a:cubicBezTo>
                  <a:lnTo>
                    <a:pt x="110332" y="220665"/>
                  </a:lnTo>
                  <a:cubicBezTo>
                    <a:pt x="81070" y="220665"/>
                    <a:pt x="53007" y="209041"/>
                    <a:pt x="32316" y="188349"/>
                  </a:cubicBezTo>
                  <a:cubicBezTo>
                    <a:pt x="11624" y="167658"/>
                    <a:pt x="0" y="139594"/>
                    <a:pt x="0" y="110332"/>
                  </a:cubicBezTo>
                  <a:lnTo>
                    <a:pt x="0" y="110332"/>
                  </a:lnTo>
                  <a:cubicBezTo>
                    <a:pt x="0" y="81070"/>
                    <a:pt x="11624" y="53007"/>
                    <a:pt x="32316" y="32316"/>
                  </a:cubicBezTo>
                  <a:cubicBezTo>
                    <a:pt x="53007" y="11624"/>
                    <a:pt x="81070" y="0"/>
                    <a:pt x="110332" y="0"/>
                  </a:cubicBezTo>
                  <a:close/>
                </a:path>
              </a:pathLst>
            </a:custGeom>
            <a:solidFill>
              <a:srgbClr val="E1E1E1"/>
            </a:solidFill>
          </p:spPr>
          <p:txBody>
            <a:bodyPr/>
            <a:lstStyle/>
            <a:p>
              <a:endParaRPr lang="en-GB"/>
            </a:p>
          </p:txBody>
        </p:sp>
        <p:sp>
          <p:nvSpPr>
            <p:cNvPr id="4" name="TextBox 4"/>
            <p:cNvSpPr txBox="1"/>
            <p:nvPr/>
          </p:nvSpPr>
          <p:spPr>
            <a:xfrm>
              <a:off x="0" y="-47625"/>
              <a:ext cx="602274" cy="268290"/>
            </a:xfrm>
            <a:prstGeom prst="rect">
              <a:avLst/>
            </a:prstGeom>
          </p:spPr>
          <p:txBody>
            <a:bodyPr lIns="50800" tIns="50800" rIns="50800" bIns="50800" rtlCol="0" anchor="ctr"/>
            <a:lstStyle/>
            <a:p>
              <a:pPr algn="ctr">
                <a:lnSpc>
                  <a:spcPts val="3079"/>
                </a:lnSpc>
              </a:pPr>
              <a:endParaRPr/>
            </a:p>
          </p:txBody>
        </p:sp>
      </p:grpSp>
      <p:sp>
        <p:nvSpPr>
          <p:cNvPr id="5" name="Freeform 5"/>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2"/>
            <a:stretch>
              <a:fillRect/>
            </a:stretch>
          </a:blipFill>
        </p:spPr>
        <p:txBody>
          <a:bodyPr/>
          <a:lstStyle/>
          <a:p>
            <a:endParaRPr lang="en-GB"/>
          </a:p>
        </p:txBody>
      </p:sp>
      <p:sp>
        <p:nvSpPr>
          <p:cNvPr id="7" name="TextBox 7"/>
          <p:cNvSpPr txBox="1"/>
          <p:nvPr/>
        </p:nvSpPr>
        <p:spPr>
          <a:xfrm>
            <a:off x="2166556" y="971894"/>
            <a:ext cx="13954887" cy="6794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Quiz: Answers</a:t>
            </a:r>
          </a:p>
        </p:txBody>
      </p:sp>
      <p:sp>
        <p:nvSpPr>
          <p:cNvPr id="8" name="TextBox 8"/>
          <p:cNvSpPr txBox="1"/>
          <p:nvPr/>
        </p:nvSpPr>
        <p:spPr>
          <a:xfrm>
            <a:off x="228025" y="9138297"/>
            <a:ext cx="992507" cy="457200"/>
          </a:xfrm>
          <a:prstGeom prst="rect">
            <a:avLst/>
          </a:prstGeom>
        </p:spPr>
        <p:txBody>
          <a:bodyPr lIns="0" tIns="0" rIns="0" bIns="0" rtlCol="0" anchor="t">
            <a:spAutoFit/>
          </a:bodyPr>
          <a:lstStyle/>
          <a:p>
            <a:pPr marL="0" lvl="0" indent="0">
              <a:lnSpc>
                <a:spcPts val="3749"/>
              </a:lnSpc>
              <a:spcBef>
                <a:spcPct val="0"/>
              </a:spcBef>
            </a:pPr>
            <a:r>
              <a:rPr lang="en-US" sz="2499" spc="129">
                <a:solidFill>
                  <a:srgbClr val="FFFFFF"/>
                </a:solidFill>
                <a:latin typeface="Barlow SemiCondensed Bold"/>
              </a:rPr>
              <a:t>13</a:t>
            </a:r>
          </a:p>
        </p:txBody>
      </p:sp>
      <p:pic>
        <p:nvPicPr>
          <p:cNvPr id="9" name="Picture 8">
            <a:extLst>
              <a:ext uri="{FF2B5EF4-FFF2-40B4-BE49-F238E27FC236}">
                <a16:creationId xmlns:a16="http://schemas.microsoft.com/office/drawing/2014/main" id="{897DD1EA-7522-4D10-C786-BD390655037D}"/>
              </a:ext>
            </a:extLst>
          </p:cNvPr>
          <p:cNvPicPr>
            <a:picLocks noChangeAspect="1"/>
          </p:cNvPicPr>
          <p:nvPr/>
        </p:nvPicPr>
        <p:blipFill>
          <a:blip r:embed="rId3"/>
          <a:stretch>
            <a:fillRect/>
          </a:stretch>
        </p:blipFill>
        <p:spPr>
          <a:xfrm>
            <a:off x="1087760" y="2781300"/>
            <a:ext cx="16112478" cy="5486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797819" y="2440509"/>
            <a:ext cx="1516652" cy="1516652"/>
            <a:chOff x="0" y="0"/>
            <a:chExt cx="495300" cy="495300"/>
          </a:xfrm>
        </p:grpSpPr>
        <p:sp>
          <p:nvSpPr>
            <p:cNvPr id="3" name="Freeform 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3A3B77"/>
            </a:solidFill>
          </p:spPr>
          <p:txBody>
            <a:bodyPr/>
            <a:lstStyle/>
            <a:p>
              <a:endParaRPr lang="en-GB"/>
            </a:p>
          </p:txBody>
        </p:sp>
        <p:sp>
          <p:nvSpPr>
            <p:cNvPr id="4" name="Freeform 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5" name="Group 5"/>
          <p:cNvGrpSpPr/>
          <p:nvPr/>
        </p:nvGrpSpPr>
        <p:grpSpPr>
          <a:xfrm>
            <a:off x="5078699" y="2155825"/>
            <a:ext cx="11398191" cy="2086020"/>
            <a:chOff x="0" y="0"/>
            <a:chExt cx="2220605" cy="406400"/>
          </a:xfrm>
        </p:grpSpPr>
        <p:sp>
          <p:nvSpPr>
            <p:cNvPr id="6" name="Freeform 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3A3B77"/>
            </a:solidFill>
          </p:spPr>
          <p:txBody>
            <a:bodyPr/>
            <a:lstStyle/>
            <a:p>
              <a:endParaRPr lang="en-GB"/>
            </a:p>
          </p:txBody>
        </p:sp>
        <p:sp>
          <p:nvSpPr>
            <p:cNvPr id="7" name="TextBox 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8" name="Group 8"/>
          <p:cNvGrpSpPr/>
          <p:nvPr/>
        </p:nvGrpSpPr>
        <p:grpSpPr>
          <a:xfrm>
            <a:off x="5289307" y="2357323"/>
            <a:ext cx="1362844" cy="1683023"/>
            <a:chOff x="0" y="0"/>
            <a:chExt cx="329086" cy="406400"/>
          </a:xfrm>
        </p:grpSpPr>
        <p:sp>
          <p:nvSpPr>
            <p:cNvPr id="9" name="Freeform 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a:ln cap="sq">
              <a:noFill/>
              <a:prstDash val="solid"/>
              <a:miter/>
            </a:ln>
          </p:spPr>
          <p:txBody>
            <a:bodyPr/>
            <a:lstStyle/>
            <a:p>
              <a:endParaRPr lang="en-GB"/>
            </a:p>
          </p:txBody>
        </p:sp>
        <p:sp>
          <p:nvSpPr>
            <p:cNvPr id="10" name="TextBox 1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11" name="AutoShape 11"/>
          <p:cNvSpPr/>
          <p:nvPr/>
        </p:nvSpPr>
        <p:spPr>
          <a:xfrm>
            <a:off x="3700940" y="3198835"/>
            <a:ext cx="991288" cy="0"/>
          </a:xfrm>
          <a:prstGeom prst="line">
            <a:avLst/>
          </a:prstGeom>
          <a:ln w="57150" cap="flat">
            <a:solidFill>
              <a:srgbClr val="3A3B77"/>
            </a:solidFill>
            <a:prstDash val="solid"/>
            <a:headEnd type="none" w="sm" len="sm"/>
            <a:tailEnd type="oval" w="lg" len="lg"/>
          </a:ln>
        </p:spPr>
        <p:txBody>
          <a:bodyPr/>
          <a:lstStyle/>
          <a:p>
            <a:endParaRPr lang="en-GB"/>
          </a:p>
        </p:txBody>
      </p:sp>
      <p:grpSp>
        <p:nvGrpSpPr>
          <p:cNvPr id="12" name="Group 12"/>
          <p:cNvGrpSpPr>
            <a:grpSpLocks noChangeAspect="1"/>
          </p:cNvGrpSpPr>
          <p:nvPr/>
        </p:nvGrpSpPr>
        <p:grpSpPr>
          <a:xfrm>
            <a:off x="1797819" y="4824526"/>
            <a:ext cx="1516652" cy="1516652"/>
            <a:chOff x="0" y="0"/>
            <a:chExt cx="495300" cy="495300"/>
          </a:xfrm>
        </p:grpSpPr>
        <p:sp>
          <p:nvSpPr>
            <p:cNvPr id="13" name="Freeform 1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9393C2"/>
            </a:solidFill>
          </p:spPr>
          <p:txBody>
            <a:bodyPr/>
            <a:lstStyle/>
            <a:p>
              <a:endParaRPr lang="en-GB"/>
            </a:p>
          </p:txBody>
        </p:sp>
        <p:sp>
          <p:nvSpPr>
            <p:cNvPr id="14" name="Freeform 1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15" name="Group 15"/>
          <p:cNvGrpSpPr/>
          <p:nvPr/>
        </p:nvGrpSpPr>
        <p:grpSpPr>
          <a:xfrm>
            <a:off x="5078699" y="4539842"/>
            <a:ext cx="11398191" cy="2086020"/>
            <a:chOff x="0" y="0"/>
            <a:chExt cx="2220605" cy="406400"/>
          </a:xfrm>
        </p:grpSpPr>
        <p:sp>
          <p:nvSpPr>
            <p:cNvPr id="16" name="Freeform 1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9393C2"/>
            </a:solidFill>
          </p:spPr>
          <p:txBody>
            <a:bodyPr/>
            <a:lstStyle/>
            <a:p>
              <a:endParaRPr lang="en-GB"/>
            </a:p>
          </p:txBody>
        </p:sp>
        <p:sp>
          <p:nvSpPr>
            <p:cNvPr id="17" name="TextBox 1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18" name="Group 18"/>
          <p:cNvGrpSpPr/>
          <p:nvPr/>
        </p:nvGrpSpPr>
        <p:grpSpPr>
          <a:xfrm>
            <a:off x="5289307" y="4741340"/>
            <a:ext cx="1362844" cy="1683023"/>
            <a:chOff x="0" y="0"/>
            <a:chExt cx="329086" cy="406400"/>
          </a:xfrm>
        </p:grpSpPr>
        <p:sp>
          <p:nvSpPr>
            <p:cNvPr id="19" name="Freeform 1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20" name="TextBox 2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21" name="AutoShape 21"/>
          <p:cNvSpPr/>
          <p:nvPr/>
        </p:nvSpPr>
        <p:spPr>
          <a:xfrm>
            <a:off x="3700940" y="5582852"/>
            <a:ext cx="991288" cy="0"/>
          </a:xfrm>
          <a:prstGeom prst="line">
            <a:avLst/>
          </a:prstGeom>
          <a:ln w="57150" cap="flat">
            <a:solidFill>
              <a:srgbClr val="9393C2"/>
            </a:solidFill>
            <a:prstDash val="solid"/>
            <a:headEnd type="none" w="sm" len="sm"/>
            <a:tailEnd type="oval" w="lg" len="lg"/>
          </a:ln>
        </p:spPr>
        <p:txBody>
          <a:bodyPr/>
          <a:lstStyle/>
          <a:p>
            <a:endParaRPr lang="en-GB"/>
          </a:p>
        </p:txBody>
      </p:sp>
      <p:grpSp>
        <p:nvGrpSpPr>
          <p:cNvPr id="22" name="Group 22"/>
          <p:cNvGrpSpPr>
            <a:grpSpLocks noChangeAspect="1"/>
          </p:cNvGrpSpPr>
          <p:nvPr/>
        </p:nvGrpSpPr>
        <p:grpSpPr>
          <a:xfrm>
            <a:off x="1797819" y="7208543"/>
            <a:ext cx="1516652" cy="1516652"/>
            <a:chOff x="0" y="0"/>
            <a:chExt cx="495300" cy="495300"/>
          </a:xfrm>
        </p:grpSpPr>
        <p:sp>
          <p:nvSpPr>
            <p:cNvPr id="23" name="Freeform 2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BE282F"/>
            </a:solidFill>
          </p:spPr>
          <p:txBody>
            <a:bodyPr/>
            <a:lstStyle/>
            <a:p>
              <a:endParaRPr lang="en-GB"/>
            </a:p>
          </p:txBody>
        </p:sp>
        <p:sp>
          <p:nvSpPr>
            <p:cNvPr id="24" name="Freeform 2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25" name="Group 25"/>
          <p:cNvGrpSpPr/>
          <p:nvPr/>
        </p:nvGrpSpPr>
        <p:grpSpPr>
          <a:xfrm>
            <a:off x="5078699" y="6923859"/>
            <a:ext cx="11398191" cy="2086020"/>
            <a:chOff x="0" y="0"/>
            <a:chExt cx="2220605" cy="406400"/>
          </a:xfrm>
        </p:grpSpPr>
        <p:sp>
          <p:nvSpPr>
            <p:cNvPr id="26" name="Freeform 2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BE282F"/>
            </a:solidFill>
          </p:spPr>
          <p:txBody>
            <a:bodyPr/>
            <a:lstStyle/>
            <a:p>
              <a:endParaRPr lang="en-GB"/>
            </a:p>
          </p:txBody>
        </p:sp>
        <p:sp>
          <p:nvSpPr>
            <p:cNvPr id="27" name="TextBox 2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28" name="Group 28"/>
          <p:cNvGrpSpPr/>
          <p:nvPr/>
        </p:nvGrpSpPr>
        <p:grpSpPr>
          <a:xfrm>
            <a:off x="5289307" y="7125358"/>
            <a:ext cx="1362844" cy="1683023"/>
            <a:chOff x="0" y="0"/>
            <a:chExt cx="329086" cy="406400"/>
          </a:xfrm>
        </p:grpSpPr>
        <p:sp>
          <p:nvSpPr>
            <p:cNvPr id="29" name="Freeform 2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30" name="TextBox 3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31" name="AutoShape 31"/>
          <p:cNvSpPr/>
          <p:nvPr/>
        </p:nvSpPr>
        <p:spPr>
          <a:xfrm>
            <a:off x="3700940" y="7966869"/>
            <a:ext cx="991288" cy="0"/>
          </a:xfrm>
          <a:prstGeom prst="line">
            <a:avLst/>
          </a:prstGeom>
          <a:ln w="57150" cap="flat">
            <a:solidFill>
              <a:srgbClr val="BE282F"/>
            </a:solidFill>
            <a:prstDash val="solid"/>
            <a:headEnd type="none" w="sm" len="sm"/>
            <a:tailEnd type="oval" w="lg" len="lg"/>
          </a:ln>
        </p:spPr>
        <p:txBody>
          <a:bodyPr/>
          <a:lstStyle/>
          <a:p>
            <a:endParaRPr lang="en-GB"/>
          </a:p>
        </p:txBody>
      </p:sp>
      <p:sp>
        <p:nvSpPr>
          <p:cNvPr id="32" name="Freeform 32"/>
          <p:cNvSpPr/>
          <p:nvPr/>
        </p:nvSpPr>
        <p:spPr>
          <a:xfrm>
            <a:off x="5408416" y="2793726"/>
            <a:ext cx="1124626" cy="867367"/>
          </a:xfrm>
          <a:custGeom>
            <a:avLst/>
            <a:gdLst/>
            <a:ahLst/>
            <a:cxnLst/>
            <a:rect l="l" t="t" r="r" b="b"/>
            <a:pathLst>
              <a:path w="1124626" h="867367">
                <a:moveTo>
                  <a:pt x="0" y="0"/>
                </a:moveTo>
                <a:lnTo>
                  <a:pt x="1124626" y="0"/>
                </a:lnTo>
                <a:lnTo>
                  <a:pt x="1124626" y="867368"/>
                </a:lnTo>
                <a:lnTo>
                  <a:pt x="0" y="8673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3" name="Freeform 33"/>
          <p:cNvSpPr/>
          <p:nvPr/>
        </p:nvSpPr>
        <p:spPr>
          <a:xfrm>
            <a:off x="5412867" y="5082144"/>
            <a:ext cx="1120175" cy="1058565"/>
          </a:xfrm>
          <a:custGeom>
            <a:avLst/>
            <a:gdLst/>
            <a:ahLst/>
            <a:cxnLst/>
            <a:rect l="l" t="t" r="r" b="b"/>
            <a:pathLst>
              <a:path w="1120175" h="1058565">
                <a:moveTo>
                  <a:pt x="0" y="0"/>
                </a:moveTo>
                <a:lnTo>
                  <a:pt x="1120175" y="0"/>
                </a:lnTo>
                <a:lnTo>
                  <a:pt x="1120175" y="1058566"/>
                </a:lnTo>
                <a:lnTo>
                  <a:pt x="0" y="105856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34" name="Freeform 34"/>
          <p:cNvSpPr/>
          <p:nvPr/>
        </p:nvSpPr>
        <p:spPr>
          <a:xfrm>
            <a:off x="5408416" y="7411128"/>
            <a:ext cx="1079524" cy="1168632"/>
          </a:xfrm>
          <a:custGeom>
            <a:avLst/>
            <a:gdLst/>
            <a:ahLst/>
            <a:cxnLst/>
            <a:rect l="l" t="t" r="r" b="b"/>
            <a:pathLst>
              <a:path w="1079524" h="1168632">
                <a:moveTo>
                  <a:pt x="0" y="0"/>
                </a:moveTo>
                <a:lnTo>
                  <a:pt x="1079524" y="0"/>
                </a:lnTo>
                <a:lnTo>
                  <a:pt x="1079524" y="1168632"/>
                </a:lnTo>
                <a:lnTo>
                  <a:pt x="0" y="116863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35" name="Freeform 35"/>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8"/>
            <a:stretch>
              <a:fillRect/>
            </a:stretch>
          </a:blipFill>
        </p:spPr>
        <p:txBody>
          <a:bodyPr/>
          <a:lstStyle/>
          <a:p>
            <a:endParaRPr lang="en-GB"/>
          </a:p>
        </p:txBody>
      </p:sp>
      <p:sp>
        <p:nvSpPr>
          <p:cNvPr id="36" name="TextBox 36"/>
          <p:cNvSpPr txBox="1"/>
          <p:nvPr/>
        </p:nvSpPr>
        <p:spPr>
          <a:xfrm>
            <a:off x="7037972" y="4757851"/>
            <a:ext cx="8939500"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Recognise potential risks of sharing personal information online</a:t>
            </a:r>
          </a:p>
        </p:txBody>
      </p:sp>
      <p:sp>
        <p:nvSpPr>
          <p:cNvPr id="37" name="TextBox 37"/>
          <p:cNvSpPr txBox="1"/>
          <p:nvPr/>
        </p:nvSpPr>
        <p:spPr>
          <a:xfrm>
            <a:off x="7037972" y="2373834"/>
            <a:ext cx="8534812"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Understand the importance of privacy and online rights</a:t>
            </a:r>
          </a:p>
        </p:txBody>
      </p:sp>
      <p:sp>
        <p:nvSpPr>
          <p:cNvPr id="38" name="TextBox 38"/>
          <p:cNvSpPr txBox="1"/>
          <p:nvPr/>
        </p:nvSpPr>
        <p:spPr>
          <a:xfrm>
            <a:off x="7037972" y="7141868"/>
            <a:ext cx="8825566"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Develop strategies to protect privacy and digital well-being</a:t>
            </a:r>
          </a:p>
        </p:txBody>
      </p:sp>
      <p:sp>
        <p:nvSpPr>
          <p:cNvPr id="39" name="TextBox 39"/>
          <p:cNvSpPr txBox="1"/>
          <p:nvPr/>
        </p:nvSpPr>
        <p:spPr>
          <a:xfrm>
            <a:off x="1964632" y="2788189"/>
            <a:ext cx="1183026" cy="737844"/>
          </a:xfrm>
          <a:prstGeom prst="rect">
            <a:avLst/>
          </a:prstGeom>
        </p:spPr>
        <p:txBody>
          <a:bodyPr lIns="0" tIns="0" rIns="0" bIns="0" rtlCol="0" anchor="t">
            <a:spAutoFit/>
          </a:bodyPr>
          <a:lstStyle/>
          <a:p>
            <a:pPr algn="ctr">
              <a:lnSpc>
                <a:spcPts val="6056"/>
              </a:lnSpc>
            </a:pPr>
            <a:r>
              <a:rPr lang="en-US" sz="4326" spc="181">
                <a:solidFill>
                  <a:srgbClr val="3A3B77"/>
                </a:solidFill>
                <a:latin typeface="Quicksand Bold"/>
              </a:rPr>
              <a:t>01</a:t>
            </a:r>
          </a:p>
        </p:txBody>
      </p:sp>
      <p:sp>
        <p:nvSpPr>
          <p:cNvPr id="40" name="TextBox 40"/>
          <p:cNvSpPr txBox="1"/>
          <p:nvPr/>
        </p:nvSpPr>
        <p:spPr>
          <a:xfrm>
            <a:off x="1964632" y="5172206"/>
            <a:ext cx="1183026" cy="737844"/>
          </a:xfrm>
          <a:prstGeom prst="rect">
            <a:avLst/>
          </a:prstGeom>
        </p:spPr>
        <p:txBody>
          <a:bodyPr lIns="0" tIns="0" rIns="0" bIns="0" rtlCol="0" anchor="t">
            <a:spAutoFit/>
          </a:bodyPr>
          <a:lstStyle/>
          <a:p>
            <a:pPr algn="ctr">
              <a:lnSpc>
                <a:spcPts val="6056"/>
              </a:lnSpc>
            </a:pPr>
            <a:r>
              <a:rPr lang="en-US" sz="4326" spc="181">
                <a:solidFill>
                  <a:srgbClr val="9393C2"/>
                </a:solidFill>
                <a:latin typeface="Quicksand Bold"/>
              </a:rPr>
              <a:t>02</a:t>
            </a:r>
          </a:p>
        </p:txBody>
      </p:sp>
      <p:sp>
        <p:nvSpPr>
          <p:cNvPr id="41" name="TextBox 41"/>
          <p:cNvSpPr txBox="1"/>
          <p:nvPr/>
        </p:nvSpPr>
        <p:spPr>
          <a:xfrm>
            <a:off x="1964632" y="7556223"/>
            <a:ext cx="1183026" cy="737844"/>
          </a:xfrm>
          <a:prstGeom prst="rect">
            <a:avLst/>
          </a:prstGeom>
        </p:spPr>
        <p:txBody>
          <a:bodyPr lIns="0" tIns="0" rIns="0" bIns="0" rtlCol="0" anchor="t">
            <a:spAutoFit/>
          </a:bodyPr>
          <a:lstStyle/>
          <a:p>
            <a:pPr algn="ctr">
              <a:lnSpc>
                <a:spcPts val="6056"/>
              </a:lnSpc>
            </a:pPr>
            <a:r>
              <a:rPr lang="en-US" sz="4326" spc="181">
                <a:solidFill>
                  <a:srgbClr val="BE282F"/>
                </a:solidFill>
                <a:latin typeface="Quicksand Bold"/>
              </a:rPr>
              <a:t>03</a:t>
            </a:r>
          </a:p>
        </p:txBody>
      </p:sp>
      <p:sp>
        <p:nvSpPr>
          <p:cNvPr id="42" name="TextBox 42"/>
          <p:cNvSpPr txBox="1"/>
          <p:nvPr/>
        </p:nvSpPr>
        <p:spPr>
          <a:xfrm>
            <a:off x="1028700" y="952500"/>
            <a:ext cx="6029956" cy="6794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WE ARE LOOKING TO...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2166556" y="971894"/>
            <a:ext cx="13954887"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What is privacy?</a:t>
            </a:r>
          </a:p>
        </p:txBody>
      </p:sp>
      <p:grpSp>
        <p:nvGrpSpPr>
          <p:cNvPr id="3" name="Group 3"/>
          <p:cNvGrpSpPr/>
          <p:nvPr/>
        </p:nvGrpSpPr>
        <p:grpSpPr>
          <a:xfrm>
            <a:off x="1028700" y="5860767"/>
            <a:ext cx="16230600" cy="1427651"/>
            <a:chOff x="0" y="0"/>
            <a:chExt cx="3162058" cy="278136"/>
          </a:xfrm>
        </p:grpSpPr>
        <p:sp>
          <p:nvSpPr>
            <p:cNvPr id="4" name="Freeform 4"/>
            <p:cNvSpPr/>
            <p:nvPr/>
          </p:nvSpPr>
          <p:spPr>
            <a:xfrm>
              <a:off x="0" y="0"/>
              <a:ext cx="3162058" cy="278136"/>
            </a:xfrm>
            <a:custGeom>
              <a:avLst/>
              <a:gdLst/>
              <a:ahLst/>
              <a:cxnLst/>
              <a:rect l="l" t="t" r="r" b="b"/>
              <a:pathLst>
                <a:path w="3162058" h="278136">
                  <a:moveTo>
                    <a:pt x="9540" y="0"/>
                  </a:moveTo>
                  <a:lnTo>
                    <a:pt x="3152518" y="0"/>
                  </a:lnTo>
                  <a:cubicBezTo>
                    <a:pt x="3157787" y="0"/>
                    <a:pt x="3162058" y="4271"/>
                    <a:pt x="3162058" y="9540"/>
                  </a:cubicBezTo>
                  <a:lnTo>
                    <a:pt x="3162058" y="268596"/>
                  </a:lnTo>
                  <a:cubicBezTo>
                    <a:pt x="3162058" y="271126"/>
                    <a:pt x="3161053" y="273553"/>
                    <a:pt x="3159264" y="275342"/>
                  </a:cubicBezTo>
                  <a:cubicBezTo>
                    <a:pt x="3157475" y="277131"/>
                    <a:pt x="3155049" y="278136"/>
                    <a:pt x="3152518" y="278136"/>
                  </a:cubicBezTo>
                  <a:lnTo>
                    <a:pt x="9540" y="278136"/>
                  </a:lnTo>
                  <a:cubicBezTo>
                    <a:pt x="4271" y="278136"/>
                    <a:pt x="0" y="273865"/>
                    <a:pt x="0" y="268596"/>
                  </a:cubicBezTo>
                  <a:lnTo>
                    <a:pt x="0" y="9540"/>
                  </a:lnTo>
                  <a:cubicBezTo>
                    <a:pt x="0" y="4271"/>
                    <a:pt x="4271" y="0"/>
                    <a:pt x="9540" y="0"/>
                  </a:cubicBezTo>
                  <a:close/>
                </a:path>
              </a:pathLst>
            </a:custGeom>
            <a:solidFill>
              <a:srgbClr val="3A3B77"/>
            </a:solidFill>
          </p:spPr>
          <p:txBody>
            <a:bodyPr/>
            <a:lstStyle/>
            <a:p>
              <a:endParaRPr lang="en-GB"/>
            </a:p>
          </p:txBody>
        </p:sp>
        <p:sp>
          <p:nvSpPr>
            <p:cNvPr id="5" name="TextBox 5"/>
            <p:cNvSpPr txBox="1"/>
            <p:nvPr/>
          </p:nvSpPr>
          <p:spPr>
            <a:xfrm>
              <a:off x="0" y="-47625"/>
              <a:ext cx="3162058" cy="325761"/>
            </a:xfrm>
            <a:prstGeom prst="rect">
              <a:avLst/>
            </a:prstGeom>
          </p:spPr>
          <p:txBody>
            <a:bodyPr lIns="50800" tIns="50800" rIns="50800" bIns="50800" rtlCol="0" anchor="ctr"/>
            <a:lstStyle/>
            <a:p>
              <a:pPr algn="ctr">
                <a:lnSpc>
                  <a:spcPts val="3079"/>
                </a:lnSpc>
              </a:pPr>
              <a:endParaRPr/>
            </a:p>
          </p:txBody>
        </p:sp>
      </p:grpSp>
      <p:sp>
        <p:nvSpPr>
          <p:cNvPr id="6" name="TextBox 6"/>
          <p:cNvSpPr txBox="1"/>
          <p:nvPr/>
        </p:nvSpPr>
        <p:spPr>
          <a:xfrm>
            <a:off x="1693544" y="5867965"/>
            <a:ext cx="14900911" cy="1279906"/>
          </a:xfrm>
          <a:prstGeom prst="rect">
            <a:avLst/>
          </a:prstGeom>
        </p:spPr>
        <p:txBody>
          <a:bodyPr lIns="0" tIns="0" rIns="0" bIns="0" rtlCol="0" anchor="t">
            <a:spAutoFit/>
          </a:bodyPr>
          <a:lstStyle/>
          <a:p>
            <a:pPr algn="ctr">
              <a:lnSpc>
                <a:spcPts val="5312"/>
              </a:lnSpc>
            </a:pPr>
            <a:r>
              <a:rPr lang="en-US" sz="3200">
                <a:solidFill>
                  <a:srgbClr val="FFFFFF"/>
                </a:solidFill>
                <a:latin typeface="Quicksand"/>
              </a:rPr>
              <a:t>Privacy is a fundamental human right to decide what personal information you share about yourself</a:t>
            </a:r>
          </a:p>
        </p:txBody>
      </p:sp>
      <p:sp>
        <p:nvSpPr>
          <p:cNvPr id="7" name="TextBox 7"/>
          <p:cNvSpPr txBox="1"/>
          <p:nvPr/>
        </p:nvSpPr>
        <p:spPr>
          <a:xfrm>
            <a:off x="1028700" y="7729805"/>
            <a:ext cx="16230600" cy="986155"/>
          </a:xfrm>
          <a:prstGeom prst="rect">
            <a:avLst/>
          </a:prstGeom>
        </p:spPr>
        <p:txBody>
          <a:bodyPr lIns="0" tIns="0" rIns="0" bIns="0" rtlCol="0" anchor="t">
            <a:spAutoFit/>
          </a:bodyPr>
          <a:lstStyle/>
          <a:p>
            <a:pPr algn="just">
              <a:lnSpc>
                <a:spcPts val="3919"/>
              </a:lnSpc>
            </a:pPr>
            <a:r>
              <a:rPr lang="en-US" sz="2799">
                <a:solidFill>
                  <a:srgbClr val="000000"/>
                </a:solidFill>
                <a:latin typeface="Quicksand"/>
              </a:rPr>
              <a:t>Personal information might include a person's name, address, contact details, financial data, and sensitive data like medical records.</a:t>
            </a:r>
          </a:p>
        </p:txBody>
      </p:sp>
      <p:sp>
        <p:nvSpPr>
          <p:cNvPr id="8" name="Freeform 8"/>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2"/>
            <a:stretch>
              <a:fillRect/>
            </a:stretch>
          </a:blipFill>
        </p:spPr>
        <p:txBody>
          <a:bodyPr/>
          <a:lstStyle/>
          <a:p>
            <a:endParaRPr lang="en-GB"/>
          </a:p>
        </p:txBody>
      </p:sp>
      <p:sp>
        <p:nvSpPr>
          <p:cNvPr id="9" name="TextBox 9"/>
          <p:cNvSpPr txBox="1"/>
          <p:nvPr/>
        </p:nvSpPr>
        <p:spPr>
          <a:xfrm>
            <a:off x="1239582" y="2083787"/>
            <a:ext cx="15428518" cy="2967355"/>
          </a:xfrm>
          <a:prstGeom prst="rect">
            <a:avLst/>
          </a:prstGeom>
        </p:spPr>
        <p:txBody>
          <a:bodyPr lIns="0" tIns="0" rIns="0" bIns="0" rtlCol="0" anchor="t">
            <a:spAutoFit/>
          </a:bodyPr>
          <a:lstStyle/>
          <a:p>
            <a:pPr algn="ctr">
              <a:lnSpc>
                <a:spcPts val="3919"/>
              </a:lnSpc>
            </a:pPr>
            <a:r>
              <a:rPr lang="en-US" sz="2799" spc="89">
                <a:solidFill>
                  <a:srgbClr val="000000"/>
                </a:solidFill>
                <a:latin typeface="Quicksand Bold"/>
              </a:rPr>
              <a:t> Think</a:t>
            </a:r>
          </a:p>
          <a:p>
            <a:pPr algn="ctr">
              <a:lnSpc>
                <a:spcPts val="3919"/>
              </a:lnSpc>
              <a:spcBef>
                <a:spcPct val="0"/>
              </a:spcBef>
            </a:pPr>
            <a:r>
              <a:rPr lang="en-US" sz="2799" spc="89">
                <a:solidFill>
                  <a:srgbClr val="000000"/>
                </a:solidFill>
                <a:latin typeface="Quicksand"/>
              </a:rPr>
              <a:t>What does privacy mean to you?</a:t>
            </a:r>
          </a:p>
          <a:p>
            <a:pPr algn="ctr">
              <a:lnSpc>
                <a:spcPts val="3919"/>
              </a:lnSpc>
              <a:spcBef>
                <a:spcPct val="0"/>
              </a:spcBef>
            </a:pPr>
            <a:r>
              <a:rPr lang="en-US" sz="2799" spc="89">
                <a:solidFill>
                  <a:srgbClr val="000000"/>
                </a:solidFill>
                <a:latin typeface="Quicksand Bold"/>
              </a:rPr>
              <a:t>Pair</a:t>
            </a:r>
          </a:p>
          <a:p>
            <a:pPr algn="ctr">
              <a:lnSpc>
                <a:spcPts val="3919"/>
              </a:lnSpc>
              <a:spcBef>
                <a:spcPct val="0"/>
              </a:spcBef>
            </a:pPr>
            <a:r>
              <a:rPr lang="en-US" sz="2799" spc="89">
                <a:solidFill>
                  <a:srgbClr val="000000"/>
                </a:solidFill>
                <a:latin typeface="Quicksand"/>
              </a:rPr>
              <a:t>Working in pairs, create your definition of privacy</a:t>
            </a:r>
          </a:p>
          <a:p>
            <a:pPr algn="ctr">
              <a:lnSpc>
                <a:spcPts val="3919"/>
              </a:lnSpc>
              <a:spcBef>
                <a:spcPct val="0"/>
              </a:spcBef>
            </a:pPr>
            <a:r>
              <a:rPr lang="en-US" sz="2799" spc="89">
                <a:solidFill>
                  <a:srgbClr val="000000"/>
                </a:solidFill>
                <a:latin typeface="Quicksand"/>
              </a:rPr>
              <a:t>What information should be protected?</a:t>
            </a:r>
          </a:p>
          <a:p>
            <a:pPr algn="ctr">
              <a:lnSpc>
                <a:spcPts val="3919"/>
              </a:lnSpc>
              <a:spcBef>
                <a:spcPct val="0"/>
              </a:spcBef>
            </a:pPr>
            <a:r>
              <a:rPr lang="en-US" sz="2799" spc="89">
                <a:solidFill>
                  <a:srgbClr val="000000"/>
                </a:solidFill>
                <a:latin typeface="Quicksand Bold"/>
              </a:rPr>
              <a:t>Share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8651130" y="4495228"/>
            <a:ext cx="1946649" cy="1946649"/>
          </a:xfrm>
          <a:custGeom>
            <a:avLst/>
            <a:gdLst/>
            <a:ahLst/>
            <a:cxnLst/>
            <a:rect l="l" t="t" r="r" b="b"/>
            <a:pathLst>
              <a:path w="1946649" h="1946649">
                <a:moveTo>
                  <a:pt x="0" y="0"/>
                </a:moveTo>
                <a:lnTo>
                  <a:pt x="1946650" y="0"/>
                </a:lnTo>
                <a:lnTo>
                  <a:pt x="1946650" y="1946649"/>
                </a:lnTo>
                <a:lnTo>
                  <a:pt x="0" y="19466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4184191" y="5143500"/>
            <a:ext cx="1731169" cy="1731169"/>
          </a:xfrm>
          <a:custGeom>
            <a:avLst/>
            <a:gdLst/>
            <a:ahLst/>
            <a:cxnLst/>
            <a:rect l="l" t="t" r="r" b="b"/>
            <a:pathLst>
              <a:path w="1731169" h="1731169">
                <a:moveTo>
                  <a:pt x="0" y="0"/>
                </a:moveTo>
                <a:lnTo>
                  <a:pt x="1731168" y="0"/>
                </a:lnTo>
                <a:lnTo>
                  <a:pt x="1731168" y="1731169"/>
                </a:lnTo>
                <a:lnTo>
                  <a:pt x="0" y="173116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Freeform 4"/>
          <p:cNvSpPr/>
          <p:nvPr/>
        </p:nvSpPr>
        <p:spPr>
          <a:xfrm>
            <a:off x="6478070" y="6631390"/>
            <a:ext cx="1905000" cy="1883569"/>
          </a:xfrm>
          <a:custGeom>
            <a:avLst/>
            <a:gdLst/>
            <a:ahLst/>
            <a:cxnLst/>
            <a:rect l="l" t="t" r="r" b="b"/>
            <a:pathLst>
              <a:path w="1905000" h="1883569">
                <a:moveTo>
                  <a:pt x="0" y="0"/>
                </a:moveTo>
                <a:lnTo>
                  <a:pt x="1905000" y="0"/>
                </a:lnTo>
                <a:lnTo>
                  <a:pt x="1905000" y="1883569"/>
                </a:lnTo>
                <a:lnTo>
                  <a:pt x="0" y="188356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 name="Freeform 5"/>
          <p:cNvSpPr/>
          <p:nvPr/>
        </p:nvSpPr>
        <p:spPr>
          <a:xfrm>
            <a:off x="1220532" y="5628771"/>
            <a:ext cx="2608392" cy="2886188"/>
          </a:xfrm>
          <a:custGeom>
            <a:avLst/>
            <a:gdLst/>
            <a:ahLst/>
            <a:cxnLst/>
            <a:rect l="l" t="t" r="r" b="b"/>
            <a:pathLst>
              <a:path w="2608392" h="2886188">
                <a:moveTo>
                  <a:pt x="0" y="0"/>
                </a:moveTo>
                <a:lnTo>
                  <a:pt x="2608392" y="0"/>
                </a:lnTo>
                <a:lnTo>
                  <a:pt x="2608392" y="2886188"/>
                </a:lnTo>
                <a:lnTo>
                  <a:pt x="0" y="2886188"/>
                </a:lnTo>
                <a:lnTo>
                  <a:pt x="0" y="0"/>
                </a:lnTo>
                <a:close/>
              </a:path>
            </a:pathLst>
          </a:custGeom>
          <a:blipFill>
            <a:blip r:embed="rId9"/>
            <a:stretch>
              <a:fillRect/>
            </a:stretch>
          </a:blipFill>
        </p:spPr>
        <p:txBody>
          <a:bodyPr/>
          <a:lstStyle/>
          <a:p>
            <a:endParaRPr lang="en-GB"/>
          </a:p>
        </p:txBody>
      </p:sp>
      <p:sp>
        <p:nvSpPr>
          <p:cNvPr id="6" name="Freeform 6"/>
          <p:cNvSpPr/>
          <p:nvPr/>
        </p:nvSpPr>
        <p:spPr>
          <a:xfrm>
            <a:off x="11300293" y="4446732"/>
            <a:ext cx="2841914" cy="3541326"/>
          </a:xfrm>
          <a:custGeom>
            <a:avLst/>
            <a:gdLst/>
            <a:ahLst/>
            <a:cxnLst/>
            <a:rect l="l" t="t" r="r" b="b"/>
            <a:pathLst>
              <a:path w="2841914" h="3541326">
                <a:moveTo>
                  <a:pt x="0" y="0"/>
                </a:moveTo>
                <a:lnTo>
                  <a:pt x="2841914" y="0"/>
                </a:lnTo>
                <a:lnTo>
                  <a:pt x="2841914" y="3541326"/>
                </a:lnTo>
                <a:lnTo>
                  <a:pt x="0" y="3541326"/>
                </a:lnTo>
                <a:lnTo>
                  <a:pt x="0" y="0"/>
                </a:lnTo>
                <a:close/>
              </a:path>
            </a:pathLst>
          </a:custGeom>
          <a:blipFill>
            <a:blip r:embed="rId10"/>
            <a:stretch>
              <a:fillRect/>
            </a:stretch>
          </a:blipFill>
        </p:spPr>
        <p:txBody>
          <a:bodyPr/>
          <a:lstStyle/>
          <a:p>
            <a:endParaRPr lang="en-GB"/>
          </a:p>
        </p:txBody>
      </p:sp>
      <p:sp>
        <p:nvSpPr>
          <p:cNvPr id="7" name="Freeform 7"/>
          <p:cNvSpPr/>
          <p:nvPr/>
        </p:nvSpPr>
        <p:spPr>
          <a:xfrm>
            <a:off x="14847057" y="5525684"/>
            <a:ext cx="2562795" cy="3092361"/>
          </a:xfrm>
          <a:custGeom>
            <a:avLst/>
            <a:gdLst/>
            <a:ahLst/>
            <a:cxnLst/>
            <a:rect l="l" t="t" r="r" b="b"/>
            <a:pathLst>
              <a:path w="2562795" h="3092361">
                <a:moveTo>
                  <a:pt x="0" y="0"/>
                </a:moveTo>
                <a:lnTo>
                  <a:pt x="2562795" y="0"/>
                </a:lnTo>
                <a:lnTo>
                  <a:pt x="2562795" y="3092362"/>
                </a:lnTo>
                <a:lnTo>
                  <a:pt x="0" y="3092362"/>
                </a:lnTo>
                <a:lnTo>
                  <a:pt x="0" y="0"/>
                </a:lnTo>
                <a:close/>
              </a:path>
            </a:pathLst>
          </a:custGeom>
          <a:blipFill>
            <a:blip r:embed="rId11"/>
            <a:stretch>
              <a:fillRect/>
            </a:stretch>
          </a:blipFill>
        </p:spPr>
        <p:txBody>
          <a:bodyPr/>
          <a:lstStyle/>
          <a:p>
            <a:endParaRPr lang="en-GB"/>
          </a:p>
        </p:txBody>
      </p:sp>
      <p:sp>
        <p:nvSpPr>
          <p:cNvPr id="8" name="TextBox 8"/>
          <p:cNvSpPr txBox="1"/>
          <p:nvPr/>
        </p:nvSpPr>
        <p:spPr>
          <a:xfrm>
            <a:off x="2166556" y="971894"/>
            <a:ext cx="13954887" cy="679450"/>
          </a:xfrm>
          <a:prstGeom prst="rect">
            <a:avLst/>
          </a:prstGeom>
        </p:spPr>
        <p:txBody>
          <a:bodyPr lIns="0" tIns="0" rIns="0" bIns="0" rtlCol="0" anchor="t">
            <a:spAutoFit/>
          </a:bodyPr>
          <a:lstStyle/>
          <a:p>
            <a:pPr algn="ctr">
              <a:lnSpc>
                <a:spcPts val="5599"/>
              </a:lnSpc>
            </a:pPr>
            <a:r>
              <a:rPr lang="en-US" sz="3999" spc="167" dirty="0">
                <a:solidFill>
                  <a:srgbClr val="000000"/>
                </a:solidFill>
                <a:latin typeface="Quicksand Bold"/>
              </a:rPr>
              <a:t>What personal information do you share online?</a:t>
            </a:r>
          </a:p>
        </p:txBody>
      </p:sp>
      <p:sp>
        <p:nvSpPr>
          <p:cNvPr id="9" name="TextBox 9"/>
          <p:cNvSpPr txBox="1"/>
          <p:nvPr/>
        </p:nvSpPr>
        <p:spPr>
          <a:xfrm>
            <a:off x="1028700" y="2023173"/>
            <a:ext cx="16230600" cy="2472055"/>
          </a:xfrm>
          <a:prstGeom prst="rect">
            <a:avLst/>
          </a:prstGeom>
        </p:spPr>
        <p:txBody>
          <a:bodyPr lIns="0" tIns="0" rIns="0" bIns="0" rtlCol="0" anchor="t">
            <a:spAutoFit/>
          </a:bodyPr>
          <a:lstStyle/>
          <a:p>
            <a:pPr algn="just">
              <a:lnSpc>
                <a:spcPts val="3919"/>
              </a:lnSpc>
            </a:pPr>
            <a:r>
              <a:rPr lang="en-US" sz="2799" dirty="0">
                <a:solidFill>
                  <a:srgbClr val="000000"/>
                </a:solidFill>
                <a:latin typeface="Quicksand"/>
              </a:rPr>
              <a:t>How many different platforms and apps do you use online?</a:t>
            </a:r>
          </a:p>
          <a:p>
            <a:pPr algn="just">
              <a:lnSpc>
                <a:spcPts val="3919"/>
              </a:lnSpc>
            </a:pPr>
            <a:r>
              <a:rPr lang="en-US" sz="2799" dirty="0">
                <a:solidFill>
                  <a:srgbClr val="000000"/>
                </a:solidFill>
                <a:latin typeface="Quicksand"/>
              </a:rPr>
              <a:t>What types of data do you share with these platforms?</a:t>
            </a:r>
          </a:p>
          <a:p>
            <a:pPr algn="just">
              <a:lnSpc>
                <a:spcPts val="3919"/>
              </a:lnSpc>
            </a:pPr>
            <a:r>
              <a:rPr lang="en-US" sz="2799" dirty="0">
                <a:solidFill>
                  <a:srgbClr val="000000"/>
                </a:solidFill>
                <a:latin typeface="Quicksand"/>
              </a:rPr>
              <a:t>What types of data do you share publicly?</a:t>
            </a:r>
          </a:p>
          <a:p>
            <a:pPr algn="just">
              <a:lnSpc>
                <a:spcPts val="3919"/>
              </a:lnSpc>
            </a:pPr>
            <a:r>
              <a:rPr lang="en-US" sz="2799" dirty="0">
                <a:solidFill>
                  <a:srgbClr val="000000"/>
                </a:solidFill>
                <a:latin typeface="Quicksand"/>
              </a:rPr>
              <a:t>What data is shared with you?</a:t>
            </a:r>
          </a:p>
          <a:p>
            <a:pPr algn="just">
              <a:lnSpc>
                <a:spcPts val="3919"/>
              </a:lnSpc>
            </a:pPr>
            <a:endParaRPr lang="en-US" sz="2799" dirty="0">
              <a:solidFill>
                <a:srgbClr val="000000"/>
              </a:solidFill>
              <a:latin typeface="Quicksand"/>
            </a:endParaRPr>
          </a:p>
        </p:txBody>
      </p:sp>
      <p:sp>
        <p:nvSpPr>
          <p:cNvPr id="10" name="Freeform 10"/>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12"/>
            <a:stretch>
              <a:fillRect/>
            </a:stretch>
          </a:blipFill>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4862585" y="5472519"/>
            <a:ext cx="1740948" cy="1740948"/>
          </a:xfrm>
          <a:custGeom>
            <a:avLst/>
            <a:gdLst/>
            <a:ahLst/>
            <a:cxnLst/>
            <a:rect l="l" t="t" r="r" b="b"/>
            <a:pathLst>
              <a:path w="1740948" h="1740948">
                <a:moveTo>
                  <a:pt x="0" y="0"/>
                </a:moveTo>
                <a:lnTo>
                  <a:pt x="1740948" y="0"/>
                </a:lnTo>
                <a:lnTo>
                  <a:pt x="1740948" y="1740948"/>
                </a:lnTo>
                <a:lnTo>
                  <a:pt x="0" y="17409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Freeform 3"/>
          <p:cNvSpPr/>
          <p:nvPr/>
        </p:nvSpPr>
        <p:spPr>
          <a:xfrm>
            <a:off x="7272530" y="5619637"/>
            <a:ext cx="1593830" cy="1593830"/>
          </a:xfrm>
          <a:custGeom>
            <a:avLst/>
            <a:gdLst/>
            <a:ahLst/>
            <a:cxnLst/>
            <a:rect l="l" t="t" r="r" b="b"/>
            <a:pathLst>
              <a:path w="1593830" h="1593830">
                <a:moveTo>
                  <a:pt x="0" y="0"/>
                </a:moveTo>
                <a:lnTo>
                  <a:pt x="1593829" y="0"/>
                </a:lnTo>
                <a:lnTo>
                  <a:pt x="1593829" y="1593830"/>
                </a:lnTo>
                <a:lnTo>
                  <a:pt x="0" y="15938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4" name="Freeform 4"/>
          <p:cNvSpPr/>
          <p:nvPr/>
        </p:nvSpPr>
        <p:spPr>
          <a:xfrm>
            <a:off x="9785255" y="5171491"/>
            <a:ext cx="1273183" cy="2162519"/>
          </a:xfrm>
          <a:custGeom>
            <a:avLst/>
            <a:gdLst/>
            <a:ahLst/>
            <a:cxnLst/>
            <a:rect l="l" t="t" r="r" b="b"/>
            <a:pathLst>
              <a:path w="1273183" h="2162519">
                <a:moveTo>
                  <a:pt x="0" y="0"/>
                </a:moveTo>
                <a:lnTo>
                  <a:pt x="1273183" y="0"/>
                </a:lnTo>
                <a:lnTo>
                  <a:pt x="1273183" y="2162519"/>
                </a:lnTo>
                <a:lnTo>
                  <a:pt x="0" y="216251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5" name="Freeform 5"/>
          <p:cNvSpPr/>
          <p:nvPr/>
        </p:nvSpPr>
        <p:spPr>
          <a:xfrm>
            <a:off x="12075200" y="5619637"/>
            <a:ext cx="1733879" cy="1714373"/>
          </a:xfrm>
          <a:custGeom>
            <a:avLst/>
            <a:gdLst/>
            <a:ahLst/>
            <a:cxnLst/>
            <a:rect l="l" t="t" r="r" b="b"/>
            <a:pathLst>
              <a:path w="1733879" h="1714373">
                <a:moveTo>
                  <a:pt x="0" y="0"/>
                </a:moveTo>
                <a:lnTo>
                  <a:pt x="1733879" y="0"/>
                </a:lnTo>
                <a:lnTo>
                  <a:pt x="1733879" y="1714373"/>
                </a:lnTo>
                <a:lnTo>
                  <a:pt x="0" y="171437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6" name="TextBox 6"/>
          <p:cNvSpPr txBox="1"/>
          <p:nvPr/>
        </p:nvSpPr>
        <p:spPr>
          <a:xfrm>
            <a:off x="1028700" y="2213661"/>
            <a:ext cx="16230600" cy="2472055"/>
          </a:xfrm>
          <a:prstGeom prst="rect">
            <a:avLst/>
          </a:prstGeom>
        </p:spPr>
        <p:txBody>
          <a:bodyPr lIns="0" tIns="0" rIns="0" bIns="0" rtlCol="0" anchor="t">
            <a:spAutoFit/>
          </a:bodyPr>
          <a:lstStyle/>
          <a:p>
            <a:pPr algn="just">
              <a:lnSpc>
                <a:spcPts val="3919"/>
              </a:lnSpc>
            </a:pPr>
            <a:r>
              <a:rPr lang="en-US" sz="2799">
                <a:solidFill>
                  <a:srgbClr val="000000"/>
                </a:solidFill>
                <a:latin typeface="Quicksand"/>
              </a:rPr>
              <a:t>It is not just the data that you upload that is shared.</a:t>
            </a:r>
            <a:r>
              <a:rPr lang="en-US" sz="2799">
                <a:solidFill>
                  <a:srgbClr val="BE282F"/>
                </a:solidFill>
                <a:latin typeface="Quicksand"/>
              </a:rPr>
              <a:t> </a:t>
            </a:r>
            <a:r>
              <a:rPr lang="en-US" sz="2799">
                <a:solidFill>
                  <a:srgbClr val="BE282F"/>
                </a:solidFill>
                <a:latin typeface="Quicksand Bold"/>
              </a:rPr>
              <a:t>Metadata </a:t>
            </a:r>
            <a:r>
              <a:rPr lang="en-US" sz="2799">
                <a:solidFill>
                  <a:srgbClr val="000000"/>
                </a:solidFill>
                <a:latin typeface="Quicksand"/>
              </a:rPr>
              <a:t>can tell you more information about the data.</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Bold"/>
              </a:rPr>
              <a:t>Have you ever seen..?</a:t>
            </a:r>
            <a:r>
              <a:rPr lang="en-US" sz="2799">
                <a:solidFill>
                  <a:srgbClr val="000000"/>
                </a:solidFill>
                <a:latin typeface="Quicksand"/>
              </a:rPr>
              <a:t> Cameras will add metadata to photographs such as the date it was taken, where it was taken, and the name of the camera that was used.</a:t>
            </a:r>
          </a:p>
        </p:txBody>
      </p:sp>
      <p:sp>
        <p:nvSpPr>
          <p:cNvPr id="7" name="TextBox 7"/>
          <p:cNvSpPr txBox="1"/>
          <p:nvPr/>
        </p:nvSpPr>
        <p:spPr>
          <a:xfrm>
            <a:off x="846377" y="952500"/>
            <a:ext cx="16412923"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There is a lot more data than just what you can see...</a:t>
            </a:r>
          </a:p>
        </p:txBody>
      </p:sp>
      <p:sp>
        <p:nvSpPr>
          <p:cNvPr id="8" name="TextBox 8"/>
          <p:cNvSpPr txBox="1"/>
          <p:nvPr/>
        </p:nvSpPr>
        <p:spPr>
          <a:xfrm>
            <a:off x="4862585" y="7295910"/>
            <a:ext cx="1740948" cy="715172"/>
          </a:xfrm>
          <a:prstGeom prst="rect">
            <a:avLst/>
          </a:prstGeom>
        </p:spPr>
        <p:txBody>
          <a:bodyPr lIns="0" tIns="0" rIns="0" bIns="0" rtlCol="0" anchor="t">
            <a:spAutoFit/>
          </a:bodyPr>
          <a:lstStyle/>
          <a:p>
            <a:pPr algn="ctr">
              <a:lnSpc>
                <a:spcPts val="2886"/>
              </a:lnSpc>
            </a:pPr>
            <a:r>
              <a:rPr lang="en-US" sz="2061">
                <a:solidFill>
                  <a:srgbClr val="000000"/>
                </a:solidFill>
                <a:latin typeface="Quicksand"/>
              </a:rPr>
              <a:t>Location Data</a:t>
            </a:r>
          </a:p>
        </p:txBody>
      </p:sp>
      <p:sp>
        <p:nvSpPr>
          <p:cNvPr id="9" name="TextBox 9"/>
          <p:cNvSpPr txBox="1"/>
          <p:nvPr/>
        </p:nvSpPr>
        <p:spPr>
          <a:xfrm>
            <a:off x="7198970" y="7295910"/>
            <a:ext cx="1740948" cy="350451"/>
          </a:xfrm>
          <a:prstGeom prst="rect">
            <a:avLst/>
          </a:prstGeom>
        </p:spPr>
        <p:txBody>
          <a:bodyPr lIns="0" tIns="0" rIns="0" bIns="0" rtlCol="0" anchor="t">
            <a:spAutoFit/>
          </a:bodyPr>
          <a:lstStyle/>
          <a:p>
            <a:pPr algn="ctr">
              <a:lnSpc>
                <a:spcPts val="2886"/>
              </a:lnSpc>
            </a:pPr>
            <a:r>
              <a:rPr lang="en-US" sz="2061">
                <a:solidFill>
                  <a:srgbClr val="000000"/>
                </a:solidFill>
                <a:latin typeface="Quicksand"/>
              </a:rPr>
              <a:t>Timestamps</a:t>
            </a:r>
          </a:p>
        </p:txBody>
      </p:sp>
      <p:sp>
        <p:nvSpPr>
          <p:cNvPr id="10" name="TextBox 10"/>
          <p:cNvSpPr txBox="1"/>
          <p:nvPr/>
        </p:nvSpPr>
        <p:spPr>
          <a:xfrm>
            <a:off x="9536097" y="7452085"/>
            <a:ext cx="1740948" cy="715172"/>
          </a:xfrm>
          <a:prstGeom prst="rect">
            <a:avLst/>
          </a:prstGeom>
        </p:spPr>
        <p:txBody>
          <a:bodyPr lIns="0" tIns="0" rIns="0" bIns="0" rtlCol="0" anchor="t">
            <a:spAutoFit/>
          </a:bodyPr>
          <a:lstStyle/>
          <a:p>
            <a:pPr algn="ctr">
              <a:lnSpc>
                <a:spcPts val="2886"/>
              </a:lnSpc>
            </a:pPr>
            <a:r>
              <a:rPr lang="en-US" sz="2061">
                <a:solidFill>
                  <a:srgbClr val="000000"/>
                </a:solidFill>
                <a:latin typeface="Quicksand"/>
              </a:rPr>
              <a:t>Device information</a:t>
            </a:r>
          </a:p>
        </p:txBody>
      </p:sp>
      <p:sp>
        <p:nvSpPr>
          <p:cNvPr id="11" name="TextBox 11"/>
          <p:cNvSpPr txBox="1"/>
          <p:nvPr/>
        </p:nvSpPr>
        <p:spPr>
          <a:xfrm>
            <a:off x="12068131" y="7555423"/>
            <a:ext cx="1740948" cy="350451"/>
          </a:xfrm>
          <a:prstGeom prst="rect">
            <a:avLst/>
          </a:prstGeom>
        </p:spPr>
        <p:txBody>
          <a:bodyPr lIns="0" tIns="0" rIns="0" bIns="0" rtlCol="0" anchor="t">
            <a:spAutoFit/>
          </a:bodyPr>
          <a:lstStyle/>
          <a:p>
            <a:pPr algn="ctr">
              <a:lnSpc>
                <a:spcPts val="2886"/>
              </a:lnSpc>
            </a:pPr>
            <a:r>
              <a:rPr lang="en-US" sz="2061">
                <a:solidFill>
                  <a:srgbClr val="000000"/>
                </a:solidFill>
                <a:latin typeface="Quicksand"/>
              </a:rPr>
              <a:t>Author</a:t>
            </a:r>
          </a:p>
        </p:txBody>
      </p:sp>
      <p:sp>
        <p:nvSpPr>
          <p:cNvPr id="12" name="TextBox 12"/>
          <p:cNvSpPr txBox="1"/>
          <p:nvPr/>
        </p:nvSpPr>
        <p:spPr>
          <a:xfrm>
            <a:off x="1220532" y="8519024"/>
            <a:ext cx="16230600" cy="986155"/>
          </a:xfrm>
          <a:prstGeom prst="rect">
            <a:avLst/>
          </a:prstGeom>
        </p:spPr>
        <p:txBody>
          <a:bodyPr lIns="0" tIns="0" rIns="0" bIns="0" rtlCol="0" anchor="t">
            <a:spAutoFit/>
          </a:bodyPr>
          <a:lstStyle/>
          <a:p>
            <a:pPr algn="r">
              <a:lnSpc>
                <a:spcPts val="3919"/>
              </a:lnSpc>
            </a:pPr>
            <a:r>
              <a:rPr lang="en-US" sz="2799">
                <a:solidFill>
                  <a:srgbClr val="000000"/>
                </a:solidFill>
                <a:latin typeface="Quicksand Bold"/>
              </a:rPr>
              <a:t>What might someone want access to this data for? </a:t>
            </a:r>
          </a:p>
          <a:p>
            <a:pPr algn="r">
              <a:lnSpc>
                <a:spcPts val="3919"/>
              </a:lnSpc>
            </a:pPr>
            <a:r>
              <a:rPr lang="en-US" sz="2799">
                <a:solidFill>
                  <a:srgbClr val="000000"/>
                </a:solidFill>
                <a:latin typeface="Quicksand Bold"/>
              </a:rPr>
              <a:t>Why might you not want this to happen?</a:t>
            </a:r>
          </a:p>
        </p:txBody>
      </p:sp>
      <p:sp>
        <p:nvSpPr>
          <p:cNvPr id="13" name="Freeform 13"/>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11"/>
            <a:stretch>
              <a:fillRect/>
            </a:stretch>
          </a:blipFill>
        </p:spPr>
        <p:txBody>
          <a:bodyPr/>
          <a:lstStyle/>
          <a:p>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rcRect/>
          <a:stretch>
            <a:fillRect/>
          </a:stretch>
        </p:blipFill>
        <p:spPr>
          <a:xfrm>
            <a:off x="8664657" y="4032580"/>
            <a:ext cx="8714987" cy="4902180"/>
          </a:xfrm>
          <a:prstGeom prst="rect">
            <a:avLst/>
          </a:prstGeom>
        </p:spPr>
      </p:pic>
      <p:sp>
        <p:nvSpPr>
          <p:cNvPr id="3" name="TextBox 3"/>
          <p:cNvSpPr txBox="1"/>
          <p:nvPr/>
        </p:nvSpPr>
        <p:spPr>
          <a:xfrm>
            <a:off x="1028700" y="2038002"/>
            <a:ext cx="16230600" cy="986155"/>
          </a:xfrm>
          <a:prstGeom prst="rect">
            <a:avLst/>
          </a:prstGeom>
        </p:spPr>
        <p:txBody>
          <a:bodyPr lIns="0" tIns="0" rIns="0" bIns="0" rtlCol="0" anchor="t">
            <a:spAutoFit/>
          </a:bodyPr>
          <a:lstStyle/>
          <a:p>
            <a:pPr>
              <a:lnSpc>
                <a:spcPts val="3919"/>
              </a:lnSpc>
            </a:pPr>
            <a:r>
              <a:rPr lang="en-US" sz="2799">
                <a:solidFill>
                  <a:srgbClr val="000000"/>
                </a:solidFill>
                <a:latin typeface="Quicksand"/>
              </a:rPr>
              <a:t>A substantial amount of knowledge can be discovered about someone or their activities by combining data from multiple sources</a:t>
            </a:r>
          </a:p>
        </p:txBody>
      </p:sp>
      <p:sp>
        <p:nvSpPr>
          <p:cNvPr id="4" name="TextBox 4"/>
          <p:cNvSpPr txBox="1"/>
          <p:nvPr/>
        </p:nvSpPr>
        <p:spPr>
          <a:xfrm>
            <a:off x="846377" y="952500"/>
            <a:ext cx="16412923"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Patterns in the data</a:t>
            </a:r>
          </a:p>
        </p:txBody>
      </p:sp>
      <p:sp>
        <p:nvSpPr>
          <p:cNvPr id="5" name="TextBox 5"/>
          <p:cNvSpPr txBox="1"/>
          <p:nvPr/>
        </p:nvSpPr>
        <p:spPr>
          <a:xfrm>
            <a:off x="1028700" y="3965905"/>
            <a:ext cx="6925110" cy="4948555"/>
          </a:xfrm>
          <a:prstGeom prst="rect">
            <a:avLst/>
          </a:prstGeom>
        </p:spPr>
        <p:txBody>
          <a:bodyPr lIns="0" tIns="0" rIns="0" bIns="0" rtlCol="0" anchor="t">
            <a:spAutoFit/>
          </a:bodyPr>
          <a:lstStyle/>
          <a:p>
            <a:pPr>
              <a:lnSpc>
                <a:spcPts val="3919"/>
              </a:lnSpc>
              <a:spcBef>
                <a:spcPct val="0"/>
              </a:spcBef>
            </a:pPr>
            <a:r>
              <a:rPr lang="en-US" sz="2799">
                <a:solidFill>
                  <a:srgbClr val="000000"/>
                </a:solidFill>
                <a:latin typeface="Quicksand Bold"/>
              </a:rPr>
              <a:t>Have you heard of...? </a:t>
            </a:r>
            <a:r>
              <a:rPr lang="en-US" sz="2799">
                <a:solidFill>
                  <a:srgbClr val="000000"/>
                </a:solidFill>
                <a:latin typeface="Quicksand"/>
              </a:rPr>
              <a:t>Dries Depoorter is a Belgium artist whose themes include privacy, AI, surveillance &amp; social media.</a:t>
            </a:r>
          </a:p>
          <a:p>
            <a:pPr>
              <a:lnSpc>
                <a:spcPts val="3919"/>
              </a:lnSpc>
              <a:spcBef>
                <a:spcPct val="0"/>
              </a:spcBef>
            </a:pPr>
            <a:endParaRPr lang="en-US" sz="2799">
              <a:solidFill>
                <a:srgbClr val="000000"/>
              </a:solidFill>
              <a:latin typeface="Quicksand"/>
            </a:endParaRPr>
          </a:p>
          <a:p>
            <a:pPr>
              <a:lnSpc>
                <a:spcPts val="3919"/>
              </a:lnSpc>
              <a:spcBef>
                <a:spcPct val="0"/>
              </a:spcBef>
            </a:pPr>
            <a:r>
              <a:rPr lang="en-US" sz="2799">
                <a:solidFill>
                  <a:srgbClr val="000000"/>
                </a:solidFill>
                <a:latin typeface="Quicksand"/>
              </a:rPr>
              <a:t>He used CCTV footage accessible online and an AI facial recognition program to find the moment Instagram photos were taken using the tagged location.</a:t>
            </a:r>
          </a:p>
          <a:p>
            <a:pPr>
              <a:lnSpc>
                <a:spcPts val="3919"/>
              </a:lnSpc>
              <a:spcBef>
                <a:spcPct val="0"/>
              </a:spcBef>
            </a:pPr>
            <a:endParaRPr lang="en-US" sz="2799">
              <a:solidFill>
                <a:srgbClr val="000000"/>
              </a:solidFill>
              <a:latin typeface="Quicksand"/>
            </a:endParaRPr>
          </a:p>
          <a:p>
            <a:pPr>
              <a:lnSpc>
                <a:spcPts val="3919"/>
              </a:lnSpc>
              <a:spcBef>
                <a:spcPct val="0"/>
              </a:spcBef>
            </a:pPr>
            <a:r>
              <a:rPr lang="en-US" sz="2799">
                <a:solidFill>
                  <a:srgbClr val="000000"/>
                </a:solidFill>
                <a:latin typeface="Quicksand Bold"/>
              </a:rPr>
              <a:t>Why could this be of concern to people?</a:t>
            </a:r>
          </a:p>
        </p:txBody>
      </p:sp>
      <p:sp>
        <p:nvSpPr>
          <p:cNvPr id="6" name="Freeform 6"/>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6"/>
            <a:stretch>
              <a:fillRect/>
            </a:stretch>
          </a:blipFill>
        </p:spPr>
        <p:txBody>
          <a:bodyPr/>
          <a:lstStyle/>
          <a:p>
            <a:endParaRPr lang="en-GB"/>
          </a:p>
        </p:txBody>
      </p:sp>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1028700" y="1915733"/>
            <a:ext cx="12634364" cy="6929755"/>
          </a:xfrm>
          <a:prstGeom prst="rect">
            <a:avLst/>
          </a:prstGeom>
        </p:spPr>
        <p:txBody>
          <a:bodyPr lIns="0" tIns="0" rIns="0" bIns="0" rtlCol="0" anchor="t">
            <a:spAutoFit/>
          </a:bodyPr>
          <a:lstStyle/>
          <a:p>
            <a:pPr>
              <a:lnSpc>
                <a:spcPts val="3919"/>
              </a:lnSpc>
            </a:pPr>
            <a:r>
              <a:rPr lang="en-US" sz="2799">
                <a:solidFill>
                  <a:srgbClr val="000000"/>
                </a:solidFill>
                <a:latin typeface="Quicksand Bold"/>
              </a:rPr>
              <a:t>Did you know...? </a:t>
            </a:r>
            <a:r>
              <a:rPr lang="en-US" sz="2799">
                <a:solidFill>
                  <a:srgbClr val="000000"/>
                </a:solidFill>
                <a:latin typeface="Quicksand"/>
              </a:rPr>
              <a:t>Most of what you do online is tracked</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a:rPr>
              <a:t>Your Internet Service Provider (ISP) keeps a log of all the websites you visit at home.</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a:rPr>
              <a:t>Have you ever had a website ask permission to collect and store your data in a cookie? These are used to track how you interact with the website and to collect insights on customer behaviour.</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a:rPr>
              <a:t>Websites can also build a virtual profile of you by tracking unique details, like the fonts you have installed, browsing habits, and device information.</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Bold"/>
              </a:rPr>
              <a:t>As an online shop, what would be valuable for you to track about your customers and how could you use that information?</a:t>
            </a:r>
          </a:p>
        </p:txBody>
      </p:sp>
      <p:sp>
        <p:nvSpPr>
          <p:cNvPr id="3" name="Freeform 3"/>
          <p:cNvSpPr/>
          <p:nvPr/>
        </p:nvSpPr>
        <p:spPr>
          <a:xfrm>
            <a:off x="13663689" y="5143500"/>
            <a:ext cx="3595611" cy="3519204"/>
          </a:xfrm>
          <a:custGeom>
            <a:avLst/>
            <a:gdLst/>
            <a:ahLst/>
            <a:cxnLst/>
            <a:rect l="l" t="t" r="r" b="b"/>
            <a:pathLst>
              <a:path w="3595611" h="3519204">
                <a:moveTo>
                  <a:pt x="0" y="0"/>
                </a:moveTo>
                <a:lnTo>
                  <a:pt x="3595611" y="0"/>
                </a:lnTo>
                <a:lnTo>
                  <a:pt x="3595611" y="3519204"/>
                </a:lnTo>
                <a:lnTo>
                  <a:pt x="0" y="35192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TextBox 4"/>
          <p:cNvSpPr txBox="1"/>
          <p:nvPr/>
        </p:nvSpPr>
        <p:spPr>
          <a:xfrm>
            <a:off x="846377" y="952500"/>
            <a:ext cx="16412923"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Your personal data is valuable</a:t>
            </a:r>
          </a:p>
        </p:txBody>
      </p:sp>
      <p:sp>
        <p:nvSpPr>
          <p:cNvPr id="5" name="Freeform 5"/>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5"/>
            <a:stretch>
              <a:fillRect/>
            </a:stretch>
          </a:blipFill>
        </p:spPr>
        <p:txBody>
          <a:bodyPr/>
          <a:lstStyle/>
          <a:p>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2130953" y="8447104"/>
            <a:ext cx="1746606" cy="1148394"/>
          </a:xfrm>
          <a:custGeom>
            <a:avLst/>
            <a:gdLst/>
            <a:ahLst/>
            <a:cxnLst/>
            <a:rect l="l" t="t" r="r" b="b"/>
            <a:pathLst>
              <a:path w="1746606" h="1148394">
                <a:moveTo>
                  <a:pt x="0" y="0"/>
                </a:moveTo>
                <a:lnTo>
                  <a:pt x="1746606" y="0"/>
                </a:lnTo>
                <a:lnTo>
                  <a:pt x="1746606" y="1148394"/>
                </a:lnTo>
                <a:lnTo>
                  <a:pt x="0" y="11483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3" name="TextBox 3"/>
          <p:cNvSpPr txBox="1"/>
          <p:nvPr/>
        </p:nvSpPr>
        <p:spPr>
          <a:xfrm>
            <a:off x="2166556" y="971894"/>
            <a:ext cx="13954887"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Risks of sharing data</a:t>
            </a:r>
          </a:p>
        </p:txBody>
      </p:sp>
      <p:sp>
        <p:nvSpPr>
          <p:cNvPr id="4" name="TextBox 4"/>
          <p:cNvSpPr txBox="1"/>
          <p:nvPr/>
        </p:nvSpPr>
        <p:spPr>
          <a:xfrm>
            <a:off x="1028700" y="2020508"/>
            <a:ext cx="16230600" cy="5939155"/>
          </a:xfrm>
          <a:prstGeom prst="rect">
            <a:avLst/>
          </a:prstGeom>
        </p:spPr>
        <p:txBody>
          <a:bodyPr lIns="0" tIns="0" rIns="0" bIns="0" rtlCol="0" anchor="t">
            <a:spAutoFit/>
          </a:bodyPr>
          <a:lstStyle/>
          <a:p>
            <a:pPr>
              <a:lnSpc>
                <a:spcPts val="3919"/>
              </a:lnSpc>
            </a:pPr>
            <a:r>
              <a:rPr lang="en-US" sz="2799">
                <a:solidFill>
                  <a:srgbClr val="000000"/>
                </a:solidFill>
                <a:latin typeface="Quicksand Bold"/>
              </a:rPr>
              <a:t>Identity theft</a:t>
            </a:r>
          </a:p>
          <a:p>
            <a:pPr>
              <a:lnSpc>
                <a:spcPts val="3919"/>
              </a:lnSpc>
            </a:pPr>
            <a:r>
              <a:rPr lang="en-US" sz="2799">
                <a:solidFill>
                  <a:srgbClr val="000000"/>
                </a:solidFill>
                <a:latin typeface="Quicksand"/>
              </a:rPr>
              <a:t>Criminals can steal your identity if they have access to your personal information</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Bold"/>
              </a:rPr>
              <a:t>Cyber bullying</a:t>
            </a:r>
          </a:p>
          <a:p>
            <a:pPr>
              <a:lnSpc>
                <a:spcPts val="3919"/>
              </a:lnSpc>
            </a:pPr>
            <a:r>
              <a:rPr lang="en-US" sz="2799">
                <a:solidFill>
                  <a:srgbClr val="000000"/>
                </a:solidFill>
                <a:latin typeface="Quicksand"/>
              </a:rPr>
              <a:t>Sharing personal information, such as your phone number or location, can make you vulnerable to cyberbullying or harassment by strangers or even people you know</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Bold"/>
              </a:rPr>
              <a:t>Reputation damage</a:t>
            </a:r>
          </a:p>
          <a:p>
            <a:pPr>
              <a:lnSpc>
                <a:spcPts val="3919"/>
              </a:lnSpc>
            </a:pPr>
            <a:r>
              <a:rPr lang="en-US" sz="2799">
                <a:solidFill>
                  <a:srgbClr val="000000"/>
                </a:solidFill>
                <a:latin typeface="Quicksand"/>
              </a:rPr>
              <a:t>Anything you share publicly will remain available for the world to see for all of time</a:t>
            </a:r>
          </a:p>
          <a:p>
            <a:pPr>
              <a:lnSpc>
                <a:spcPts val="3919"/>
              </a:lnSpc>
            </a:pPr>
            <a:endParaRPr lang="en-US" sz="2799">
              <a:solidFill>
                <a:srgbClr val="000000"/>
              </a:solidFill>
              <a:latin typeface="Quicksand"/>
            </a:endParaRPr>
          </a:p>
          <a:p>
            <a:pPr>
              <a:lnSpc>
                <a:spcPts val="3919"/>
              </a:lnSpc>
            </a:pPr>
            <a:r>
              <a:rPr lang="en-US" sz="2799">
                <a:solidFill>
                  <a:srgbClr val="000000"/>
                </a:solidFill>
                <a:latin typeface="Quicksand Bold"/>
              </a:rPr>
              <a:t>Disinformation</a:t>
            </a:r>
          </a:p>
          <a:p>
            <a:pPr>
              <a:lnSpc>
                <a:spcPts val="3919"/>
              </a:lnSpc>
            </a:pPr>
            <a:r>
              <a:rPr lang="en-US" sz="2799">
                <a:solidFill>
                  <a:srgbClr val="000000"/>
                </a:solidFill>
                <a:latin typeface="Quicksand"/>
              </a:rPr>
              <a:t>Algorithms use information about you to control what you see</a:t>
            </a:r>
          </a:p>
        </p:txBody>
      </p:sp>
      <p:sp>
        <p:nvSpPr>
          <p:cNvPr id="5" name="TextBox 5"/>
          <p:cNvSpPr txBox="1"/>
          <p:nvPr/>
        </p:nvSpPr>
        <p:spPr>
          <a:xfrm>
            <a:off x="4660758" y="8442181"/>
            <a:ext cx="12091731" cy="1091565"/>
          </a:xfrm>
          <a:prstGeom prst="rect">
            <a:avLst/>
          </a:prstGeom>
        </p:spPr>
        <p:txBody>
          <a:bodyPr lIns="0" tIns="0" rIns="0" bIns="0" rtlCol="0" anchor="t">
            <a:spAutoFit/>
          </a:bodyPr>
          <a:lstStyle/>
          <a:p>
            <a:pPr algn="r">
              <a:lnSpc>
                <a:spcPts val="4409"/>
              </a:lnSpc>
            </a:pPr>
            <a:r>
              <a:rPr lang="en-US" sz="3150">
                <a:solidFill>
                  <a:srgbClr val="000000"/>
                </a:solidFill>
                <a:latin typeface="Quicksand Bold"/>
              </a:rPr>
              <a:t>Why would organisations want to control what you see online? </a:t>
            </a:r>
          </a:p>
          <a:p>
            <a:pPr algn="r">
              <a:lnSpc>
                <a:spcPts val="4409"/>
              </a:lnSpc>
            </a:pPr>
            <a:r>
              <a:rPr lang="en-US" sz="3150">
                <a:solidFill>
                  <a:srgbClr val="000000"/>
                </a:solidFill>
                <a:latin typeface="Quicksand Bold"/>
              </a:rPr>
              <a:t>What could be the pros and cons?</a:t>
            </a:r>
          </a:p>
        </p:txBody>
      </p:sp>
      <p:sp>
        <p:nvSpPr>
          <p:cNvPr id="6" name="Freeform 6"/>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5"/>
            <a:stretch>
              <a:fillRect/>
            </a:stretch>
          </a:blipFill>
        </p:spPr>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4449074" y="2772873"/>
            <a:ext cx="2199686" cy="1724004"/>
          </a:xfrm>
          <a:custGeom>
            <a:avLst/>
            <a:gdLst/>
            <a:ahLst/>
            <a:cxnLst/>
            <a:rect l="l" t="t" r="r" b="b"/>
            <a:pathLst>
              <a:path w="2199686" h="1724004">
                <a:moveTo>
                  <a:pt x="0" y="0"/>
                </a:moveTo>
                <a:lnTo>
                  <a:pt x="2199686" y="0"/>
                </a:lnTo>
                <a:lnTo>
                  <a:pt x="2199686" y="1724003"/>
                </a:lnTo>
                <a:lnTo>
                  <a:pt x="0" y="172400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 name="Freeform 3"/>
          <p:cNvSpPr/>
          <p:nvPr/>
        </p:nvSpPr>
        <p:spPr>
          <a:xfrm>
            <a:off x="14267797" y="5313998"/>
            <a:ext cx="3122105" cy="4114800"/>
          </a:xfrm>
          <a:custGeom>
            <a:avLst/>
            <a:gdLst/>
            <a:ahLst/>
            <a:cxnLst/>
            <a:rect l="l" t="t" r="r" b="b"/>
            <a:pathLst>
              <a:path w="3122105" h="4114800">
                <a:moveTo>
                  <a:pt x="0" y="0"/>
                </a:moveTo>
                <a:lnTo>
                  <a:pt x="3122105" y="0"/>
                </a:lnTo>
                <a:lnTo>
                  <a:pt x="3122105"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 name="Freeform 4"/>
          <p:cNvSpPr/>
          <p:nvPr/>
        </p:nvSpPr>
        <p:spPr>
          <a:xfrm>
            <a:off x="10334274" y="2772873"/>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 name="TextBox 5"/>
          <p:cNvSpPr txBox="1"/>
          <p:nvPr/>
        </p:nvSpPr>
        <p:spPr>
          <a:xfrm>
            <a:off x="1028700" y="2254443"/>
            <a:ext cx="7580596" cy="7433310"/>
          </a:xfrm>
          <a:prstGeom prst="rect">
            <a:avLst/>
          </a:prstGeom>
        </p:spPr>
        <p:txBody>
          <a:bodyPr lIns="0" tIns="0" rIns="0" bIns="0" rtlCol="0" anchor="t">
            <a:spAutoFit/>
          </a:bodyPr>
          <a:lstStyle/>
          <a:p>
            <a:pPr algn="ctr">
              <a:lnSpc>
                <a:spcPts val="4059"/>
              </a:lnSpc>
            </a:pPr>
            <a:r>
              <a:rPr lang="en-US" sz="2899" dirty="0">
                <a:solidFill>
                  <a:srgbClr val="000000"/>
                </a:solidFill>
                <a:latin typeface="Quicksand Bold"/>
              </a:rPr>
              <a:t>Data Protection Act</a:t>
            </a:r>
          </a:p>
          <a:p>
            <a:pPr algn="just">
              <a:lnSpc>
                <a:spcPts val="3919"/>
              </a:lnSpc>
            </a:pPr>
            <a:endParaRPr lang="en-US" sz="2899" dirty="0">
              <a:solidFill>
                <a:srgbClr val="000000"/>
              </a:solidFill>
              <a:latin typeface="Quicksand Bold"/>
            </a:endParaRPr>
          </a:p>
          <a:p>
            <a:pPr algn="just">
              <a:lnSpc>
                <a:spcPts val="3919"/>
              </a:lnSpc>
            </a:pPr>
            <a:r>
              <a:rPr lang="en-US" sz="2799" dirty="0">
                <a:solidFill>
                  <a:srgbClr val="000000"/>
                </a:solidFill>
                <a:latin typeface="Quicksand"/>
              </a:rPr>
              <a:t>This exists to ensure our data is properly looked after. </a:t>
            </a:r>
          </a:p>
          <a:p>
            <a:pPr algn="just">
              <a:lnSpc>
                <a:spcPts val="3919"/>
              </a:lnSpc>
            </a:pPr>
            <a:endParaRPr lang="en-US" sz="2799" dirty="0">
              <a:solidFill>
                <a:srgbClr val="000000"/>
              </a:solidFill>
              <a:latin typeface="Quicksand"/>
            </a:endParaRPr>
          </a:p>
          <a:p>
            <a:pPr algn="ctr">
              <a:lnSpc>
                <a:spcPts val="3919"/>
              </a:lnSpc>
            </a:pPr>
            <a:r>
              <a:rPr lang="en-US" sz="2799" dirty="0">
                <a:solidFill>
                  <a:srgbClr val="000000"/>
                </a:solidFill>
                <a:latin typeface="Quicksand Bold"/>
              </a:rPr>
              <a:t>Key Rules</a:t>
            </a:r>
          </a:p>
          <a:p>
            <a:pPr algn="just">
              <a:lnSpc>
                <a:spcPts val="3919"/>
              </a:lnSpc>
            </a:pPr>
            <a:endParaRPr lang="en-US" sz="2799" dirty="0">
              <a:solidFill>
                <a:srgbClr val="000000"/>
              </a:solidFill>
              <a:latin typeface="Quicksand Bold"/>
            </a:endParaRPr>
          </a:p>
          <a:p>
            <a:pPr algn="just">
              <a:lnSpc>
                <a:spcPts val="3919"/>
              </a:lnSpc>
            </a:pPr>
            <a:r>
              <a:rPr lang="en-US" sz="2799" dirty="0">
                <a:solidFill>
                  <a:srgbClr val="000000"/>
                </a:solidFill>
                <a:latin typeface="Quicksand Bold"/>
              </a:rPr>
              <a:t>1 </a:t>
            </a:r>
            <a:r>
              <a:rPr lang="en-US" sz="2799" dirty="0">
                <a:solidFill>
                  <a:srgbClr val="000000"/>
                </a:solidFill>
                <a:latin typeface="Quicksand"/>
              </a:rPr>
              <a:t>You must obtain the user’s permission to collect data about them.</a:t>
            </a:r>
          </a:p>
          <a:p>
            <a:pPr algn="just">
              <a:lnSpc>
                <a:spcPts val="3919"/>
              </a:lnSpc>
            </a:pPr>
            <a:endParaRPr lang="en-US" sz="2799" dirty="0">
              <a:solidFill>
                <a:srgbClr val="000000"/>
              </a:solidFill>
              <a:latin typeface="Quicksand"/>
            </a:endParaRPr>
          </a:p>
          <a:p>
            <a:pPr algn="just">
              <a:lnSpc>
                <a:spcPts val="3919"/>
              </a:lnSpc>
            </a:pPr>
            <a:r>
              <a:rPr lang="en-US" sz="2799" dirty="0">
                <a:solidFill>
                  <a:srgbClr val="000000"/>
                </a:solidFill>
                <a:latin typeface="Quicksand Bold"/>
              </a:rPr>
              <a:t>2 </a:t>
            </a:r>
            <a:r>
              <a:rPr lang="en-US" sz="2799" dirty="0">
                <a:solidFill>
                  <a:srgbClr val="000000"/>
                </a:solidFill>
                <a:latin typeface="Quicksand"/>
              </a:rPr>
              <a:t>You must keep their data secure.</a:t>
            </a:r>
          </a:p>
          <a:p>
            <a:pPr algn="just">
              <a:lnSpc>
                <a:spcPts val="3919"/>
              </a:lnSpc>
            </a:pPr>
            <a:endParaRPr lang="en-US" sz="2799" dirty="0">
              <a:solidFill>
                <a:srgbClr val="000000"/>
              </a:solidFill>
              <a:latin typeface="Quicksand"/>
            </a:endParaRPr>
          </a:p>
          <a:p>
            <a:pPr algn="just">
              <a:lnSpc>
                <a:spcPts val="3919"/>
              </a:lnSpc>
            </a:pPr>
            <a:r>
              <a:rPr lang="en-US" sz="2799" dirty="0">
                <a:solidFill>
                  <a:srgbClr val="000000"/>
                </a:solidFill>
                <a:latin typeface="Quicksand Bold"/>
              </a:rPr>
              <a:t>3</a:t>
            </a:r>
            <a:r>
              <a:rPr lang="en-US" sz="2799" dirty="0">
                <a:solidFill>
                  <a:srgbClr val="000000"/>
                </a:solidFill>
                <a:latin typeface="Quicksand"/>
              </a:rPr>
              <a:t> You must allow them to see the data you hold about them, and correct or delete it when requested.</a:t>
            </a:r>
          </a:p>
        </p:txBody>
      </p:sp>
      <p:sp>
        <p:nvSpPr>
          <p:cNvPr id="6" name="TextBox 6"/>
          <p:cNvSpPr txBox="1"/>
          <p:nvPr/>
        </p:nvSpPr>
        <p:spPr>
          <a:xfrm>
            <a:off x="2166556" y="971894"/>
            <a:ext cx="13954887" cy="679450"/>
          </a:xfrm>
          <a:prstGeom prst="rect">
            <a:avLst/>
          </a:prstGeom>
        </p:spPr>
        <p:txBody>
          <a:bodyPr lIns="0" tIns="0" rIns="0" bIns="0" rtlCol="0" anchor="t">
            <a:spAutoFit/>
          </a:bodyPr>
          <a:lstStyle/>
          <a:p>
            <a:pPr algn="ctr">
              <a:lnSpc>
                <a:spcPts val="5599"/>
              </a:lnSpc>
            </a:pPr>
            <a:r>
              <a:rPr lang="en-US" sz="3999" spc="167">
                <a:solidFill>
                  <a:srgbClr val="000000"/>
                </a:solidFill>
                <a:latin typeface="Quicksand Bold"/>
              </a:rPr>
              <a:t>Online rights in the UK (1/2)</a:t>
            </a:r>
          </a:p>
        </p:txBody>
      </p:sp>
      <p:sp>
        <p:nvSpPr>
          <p:cNvPr id="7" name="Freeform 7"/>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8"/>
            <a:stretch>
              <a:fillRect/>
            </a:stretch>
          </a:blipFill>
        </p:spPr>
        <p:txBody>
          <a:bodyPr/>
          <a:lstStyle/>
          <a:p>
            <a:endParaRPr lang="en-GB"/>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1737</Words>
  <Application>Microsoft Office PowerPoint</Application>
  <PresentationFormat>Custom</PresentationFormat>
  <Paragraphs>190</Paragraphs>
  <Slides>14</Slides>
  <Notes>8</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Aptos</vt:lpstr>
      <vt:lpstr>Quicksand</vt:lpstr>
      <vt:lpstr>Calibri</vt:lpstr>
      <vt:lpstr>Arial</vt:lpstr>
      <vt:lpstr>Quicksand Bold</vt:lpstr>
      <vt:lpstr>Barlow Bold</vt:lpstr>
      <vt:lpstr>Barlow SemiCondensed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Protecting Privacy and Online Rights</dc:title>
  <cp:lastModifiedBy>Helen Jones</cp:lastModifiedBy>
  <cp:revision>3</cp:revision>
  <dcterms:created xsi:type="dcterms:W3CDTF">2006-08-16T00:00:00Z</dcterms:created>
  <dcterms:modified xsi:type="dcterms:W3CDTF">2023-12-21T11:53:49Z</dcterms:modified>
  <dc:identifier>DAFpPoa_XkM</dc:identifier>
</cp:coreProperties>
</file>