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8" r:id="rId6"/>
    <p:sldId id="261" r:id="rId7"/>
    <p:sldId id="260" r:id="rId8"/>
    <p:sldId id="263" r:id="rId9"/>
    <p:sldId id="264" r:id="rId10"/>
    <p:sldId id="267" r:id="rId11"/>
    <p:sldId id="265" r:id="rId12"/>
    <p:sldId id="266" r:id="rId13"/>
    <p:sldId id="269" r:id="rId14"/>
    <p:sldId id="274" r:id="rId15"/>
    <p:sldId id="270" r:id="rId16"/>
    <p:sldId id="262" r:id="rId17"/>
    <p:sldId id="271" r:id="rId18"/>
    <p:sldId id="272" r:id="rId19"/>
    <p:sldId id="268" r:id="rId20"/>
    <p:sldId id="276" r:id="rId21"/>
    <p:sldId id="278" r:id="rId22"/>
    <p:sldId id="273" r:id="rId23"/>
    <p:sldId id="275" r:id="rId24"/>
    <p:sldId id="279" r:id="rId25"/>
    <p:sldId id="280" r:id="rId26"/>
    <p:sldId id="281"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9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3" autoAdjust="0"/>
    <p:restoredTop sz="94618"/>
  </p:normalViewPr>
  <p:slideViewPr>
    <p:cSldViewPr snapToGrid="0">
      <p:cViewPr varScale="1">
        <p:scale>
          <a:sx n="105" d="100"/>
          <a:sy n="105" d="100"/>
        </p:scale>
        <p:origin x="4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uob.sharepoint.com/teams/grp-CyBOK/Shared%20Documents/Phase%20VI/International/Singapore/Shared%20CyBOK%20+%20IS-BOK%20documents/CyBOK%20Authors%20&amp;%20Affiliat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ob.sharepoint.com/teams/grp-CyBOK/Shared%20Documents/Phase%20VI/International/Singapore/Shared%20CyBOK%20+%20IS-BOK%20documents/IS-BOK_Contributo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637CEF"/>
              </a:solidFill>
              <a:ln w="19050">
                <a:solidFill>
                  <a:schemeClr val="lt1"/>
                </a:solidFill>
              </a:ln>
              <a:effectLst/>
            </c:spPr>
            <c:extLst>
              <c:ext xmlns:c16="http://schemas.microsoft.com/office/drawing/2014/chart" uri="{C3380CC4-5D6E-409C-BE32-E72D297353CC}">
                <c16:uniqueId val="{00000001-DF33-FC42-94EB-F1E12C2C4D29}"/>
              </c:ext>
            </c:extLst>
          </c:dPt>
          <c:dPt>
            <c:idx val="1"/>
            <c:bubble3D val="0"/>
            <c:spPr>
              <a:solidFill>
                <a:srgbClr val="E3008C"/>
              </a:solidFill>
              <a:ln w="19050">
                <a:solidFill>
                  <a:schemeClr val="lt1"/>
                </a:solidFill>
              </a:ln>
              <a:effectLst/>
            </c:spPr>
            <c:extLst>
              <c:ext xmlns:c16="http://schemas.microsoft.com/office/drawing/2014/chart" uri="{C3380CC4-5D6E-409C-BE32-E72D297353CC}">
                <c16:uniqueId val="{00000003-DF33-FC42-94EB-F1E12C2C4D29}"/>
              </c:ext>
            </c:extLst>
          </c:dPt>
          <c:val>
            <c:numRef>
              <c:f>'CYBOK 1.1 No Duplicates AC-IN'!$C$109:$C$110</c:f>
              <c:numCache>
                <c:formatCode>General</c:formatCode>
                <c:ptCount val="2"/>
                <c:pt idx="0">
                  <c:v>16</c:v>
                </c:pt>
                <c:pt idx="1">
                  <c:v>90</c:v>
                </c:pt>
              </c:numCache>
            </c:numRef>
          </c:val>
          <c:extLst>
            <c:ext xmlns:c16="http://schemas.microsoft.com/office/drawing/2014/chart" uri="{C3380CC4-5D6E-409C-BE32-E72D297353CC}">
              <c16:uniqueId val="{00000004-DF33-FC42-94EB-F1E12C2C4D2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637CEF"/>
              </a:solidFill>
              <a:ln w="19050">
                <a:solidFill>
                  <a:schemeClr val="lt1"/>
                </a:solidFill>
              </a:ln>
              <a:effectLst/>
            </c:spPr>
            <c:extLst>
              <c:ext xmlns:c16="http://schemas.microsoft.com/office/drawing/2014/chart" uri="{C3380CC4-5D6E-409C-BE32-E72D297353CC}">
                <c16:uniqueId val="{00000001-8709-F54C-A772-A3B0D56CD5DA}"/>
              </c:ext>
            </c:extLst>
          </c:dPt>
          <c:dPt>
            <c:idx val="1"/>
            <c:bubble3D val="0"/>
            <c:spPr>
              <a:solidFill>
                <a:srgbClr val="E3008C"/>
              </a:solidFill>
              <a:ln w="19050">
                <a:solidFill>
                  <a:schemeClr val="lt1"/>
                </a:solidFill>
              </a:ln>
              <a:effectLst/>
            </c:spPr>
            <c:extLst>
              <c:ext xmlns:c16="http://schemas.microsoft.com/office/drawing/2014/chart" uri="{C3380CC4-5D6E-409C-BE32-E72D297353CC}">
                <c16:uniqueId val="{00000003-8709-F54C-A772-A3B0D56CD5DA}"/>
              </c:ext>
            </c:extLst>
          </c:dPt>
          <c:cat>
            <c:strRef>
              <c:f>Sheet1!$B$37:$B$38</c:f>
              <c:strCache>
                <c:ptCount val="2"/>
                <c:pt idx="0">
                  <c:v>Industry</c:v>
                </c:pt>
                <c:pt idx="1">
                  <c:v>Academic</c:v>
                </c:pt>
              </c:strCache>
            </c:strRef>
          </c:cat>
          <c:val>
            <c:numRef>
              <c:f>Sheet1!$C$37:$C$38</c:f>
              <c:numCache>
                <c:formatCode>General</c:formatCode>
                <c:ptCount val="2"/>
                <c:pt idx="0">
                  <c:v>26</c:v>
                </c:pt>
                <c:pt idx="1">
                  <c:v>9</c:v>
                </c:pt>
              </c:numCache>
            </c:numRef>
          </c:val>
          <c:extLst>
            <c:ext xmlns:c16="http://schemas.microsoft.com/office/drawing/2014/chart" uri="{C3380CC4-5D6E-409C-BE32-E72D297353CC}">
              <c16:uniqueId val="{00000004-8709-F54C-A772-A3B0D56CD5D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000">
  <a:srgbClr val="637CEF"/>
  <a:srgbClr val="E3008C"/>
  <a:srgbClr val="2AA0A4"/>
  <a:srgbClr val="9373C0"/>
  <a:srgbClr val="13A10E"/>
  <a:srgbClr val="3A96DD"/>
  <a:srgbClr val="CA5010"/>
  <a:srgbClr val="57811B"/>
  <a:srgbClr val="B146C2"/>
  <a:srgbClr val="AE8C00"/>
  <a:srgbClr val="AE8C00"/>
  <a:srgbClr val="637CEF"/>
  <a:srgbClr val="EE5FB7"/>
  <a:srgbClr val="008B94"/>
  <a:srgbClr val="D77440"/>
  <a:srgbClr val="BA58C9"/>
  <a:srgbClr val="3A96DD"/>
  <a:srgbClr val="E3008C"/>
  <a:srgbClr val="C36BD1"/>
  <a:srgbClr val="D06228"/>
  <a:srgbClr val="57811B"/>
</cs:colorStyle>
</file>

<file path=ppt/charts/colors2.xml><?xml version="1.0" encoding="utf-8"?>
<cs:colorStyle xmlns:cs="http://schemas.microsoft.com/office/drawing/2012/chartStyle" xmlns:a="http://schemas.openxmlformats.org/drawingml/2006/main" meth="cycle" id="10000">
  <a:srgbClr val="637CEF"/>
  <a:srgbClr val="E3008C"/>
  <a:srgbClr val="2AA0A4"/>
  <a:srgbClr val="9373C0"/>
  <a:srgbClr val="13A10E"/>
  <a:srgbClr val="3A96DD"/>
  <a:srgbClr val="CA5010"/>
  <a:srgbClr val="57811B"/>
  <a:srgbClr val="B146C2"/>
  <a:srgbClr val="AE8C00"/>
  <a:srgbClr val="AE8C00"/>
  <a:srgbClr val="637CEF"/>
  <a:srgbClr val="EE5FB7"/>
  <a:srgbClr val="008B94"/>
  <a:srgbClr val="D77440"/>
  <a:srgbClr val="BA58C9"/>
  <a:srgbClr val="3A96DD"/>
  <a:srgbClr val="E3008C"/>
  <a:srgbClr val="C36BD1"/>
  <a:srgbClr val="D06228"/>
  <a:srgbClr val="57811B"/>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89D68-76E4-49DB-AE4A-E8C28E910B7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SG"/>
        </a:p>
      </dgm:t>
    </dgm:pt>
    <dgm:pt modelId="{45A47E17-1EFC-41E5-A64E-9382A1B42B52}">
      <dgm:prSet/>
      <dgm:spPr/>
      <dgm:t>
        <a:bodyPr/>
        <a:lstStyle/>
        <a:p>
          <a:r>
            <a:rPr lang="en-GB" b="0" i="0" dirty="0"/>
            <a:t>Information Security Body of Knowledge (IS-BOK) 2.0</a:t>
          </a:r>
          <a:endParaRPr lang="en-SG" dirty="0"/>
        </a:p>
      </dgm:t>
    </dgm:pt>
    <dgm:pt modelId="{8EEEDCE0-10A1-457F-A76F-93D720128CE0}" type="parTrans" cxnId="{B931AC96-FA3C-424B-B83D-F2B16DD414DB}">
      <dgm:prSet/>
      <dgm:spPr/>
      <dgm:t>
        <a:bodyPr/>
        <a:lstStyle/>
        <a:p>
          <a:endParaRPr lang="en-SG"/>
        </a:p>
      </dgm:t>
    </dgm:pt>
    <dgm:pt modelId="{B8B3ED22-84ED-4A32-AD3F-EF5AC87079A8}" type="sibTrans" cxnId="{B931AC96-FA3C-424B-B83D-F2B16DD414DB}">
      <dgm:prSet/>
      <dgm:spPr/>
      <dgm:t>
        <a:bodyPr/>
        <a:lstStyle/>
        <a:p>
          <a:endParaRPr lang="en-SG"/>
        </a:p>
      </dgm:t>
    </dgm:pt>
    <dgm:pt modelId="{B36FB095-FAD7-4F72-BB32-0D540F660B1A}">
      <dgm:prSet/>
      <dgm:spPr/>
      <dgm:t>
        <a:bodyPr/>
        <a:lstStyle/>
        <a:p>
          <a:r>
            <a:rPr lang="en-GB" b="0" i="0"/>
            <a:t>Bridging Knowledge Framework and Certification for IT Professionals moving into Information Security</a:t>
          </a:r>
          <a:endParaRPr lang="en-SG"/>
        </a:p>
      </dgm:t>
    </dgm:pt>
    <dgm:pt modelId="{5E1099F7-8633-4F00-80CB-21B18D97AE61}" type="parTrans" cxnId="{C0F7CC36-22A7-4949-863D-3E95AEA0CB63}">
      <dgm:prSet/>
      <dgm:spPr/>
      <dgm:t>
        <a:bodyPr/>
        <a:lstStyle/>
        <a:p>
          <a:endParaRPr lang="en-SG"/>
        </a:p>
      </dgm:t>
    </dgm:pt>
    <dgm:pt modelId="{E75EE926-349B-4956-A24B-E505985E73B6}" type="sibTrans" cxnId="{C0F7CC36-22A7-4949-863D-3E95AEA0CB63}">
      <dgm:prSet/>
      <dgm:spPr/>
      <dgm:t>
        <a:bodyPr/>
        <a:lstStyle/>
        <a:p>
          <a:endParaRPr lang="en-SG"/>
        </a:p>
      </dgm:t>
    </dgm:pt>
    <dgm:pt modelId="{03E94342-6923-4487-AA74-BC2B4EDEEFE4}">
      <dgm:prSet/>
      <dgm:spPr/>
      <dgm:t>
        <a:bodyPr/>
        <a:lstStyle/>
        <a:p>
          <a:r>
            <a:rPr lang="en-GB" b="0" i="0"/>
            <a:t>Enhance knowledge for practitioners and interested parties through knowledge-sharing events based on </a:t>
          </a:r>
          <a:r>
            <a:rPr lang="en-GB" b="0" i="0" u="sng"/>
            <a:t>BOK topics</a:t>
          </a:r>
          <a:r>
            <a:rPr lang="en-GB" b="0" i="0"/>
            <a:t>.</a:t>
          </a:r>
          <a:endParaRPr lang="en-SG"/>
        </a:p>
      </dgm:t>
    </dgm:pt>
    <dgm:pt modelId="{DDEABAD9-6DF4-4DE1-842B-5823901DD469}" type="parTrans" cxnId="{3C76D0A8-7BC1-4F34-9216-42D520DCEA74}">
      <dgm:prSet/>
      <dgm:spPr/>
      <dgm:t>
        <a:bodyPr/>
        <a:lstStyle/>
        <a:p>
          <a:endParaRPr lang="en-SG"/>
        </a:p>
      </dgm:t>
    </dgm:pt>
    <dgm:pt modelId="{17621C7D-C0C5-4428-9662-C22E8B948405}" type="sibTrans" cxnId="{3C76D0A8-7BC1-4F34-9216-42D520DCEA74}">
      <dgm:prSet/>
      <dgm:spPr/>
      <dgm:t>
        <a:bodyPr/>
        <a:lstStyle/>
        <a:p>
          <a:endParaRPr lang="en-SG"/>
        </a:p>
      </dgm:t>
    </dgm:pt>
    <dgm:pt modelId="{3F5201D9-9E47-4879-A210-DA5F7BD598B9}">
      <dgm:prSet/>
      <dgm:spPr/>
      <dgm:t>
        <a:bodyPr/>
        <a:lstStyle/>
        <a:p>
          <a:r>
            <a:rPr lang="en-GB" b="0" i="0"/>
            <a:t>Assurance through industry validation for IS-BOK 2.0.  </a:t>
          </a:r>
          <a:endParaRPr lang="en-SG"/>
        </a:p>
      </dgm:t>
    </dgm:pt>
    <dgm:pt modelId="{C2CC6A2E-DB27-4431-B5E8-C6FF4350340A}" type="parTrans" cxnId="{A69A3C27-9214-47F2-B63A-F5ABFF94F960}">
      <dgm:prSet/>
      <dgm:spPr/>
      <dgm:t>
        <a:bodyPr/>
        <a:lstStyle/>
        <a:p>
          <a:endParaRPr lang="en-SG"/>
        </a:p>
      </dgm:t>
    </dgm:pt>
    <dgm:pt modelId="{8590981B-CC2B-40C9-B883-0D028BBD4CC2}" type="sibTrans" cxnId="{A69A3C27-9214-47F2-B63A-F5ABFF94F960}">
      <dgm:prSet/>
      <dgm:spPr/>
      <dgm:t>
        <a:bodyPr/>
        <a:lstStyle/>
        <a:p>
          <a:endParaRPr lang="en-SG"/>
        </a:p>
      </dgm:t>
    </dgm:pt>
    <dgm:pt modelId="{E07C0C73-F2DA-4017-A39F-3B850750E0B8}">
      <dgm:prSet/>
      <dgm:spPr/>
      <dgm:t>
        <a:bodyPr/>
        <a:lstStyle/>
        <a:p>
          <a:r>
            <a:rPr lang="en-GB" b="0" i="0"/>
            <a:t>The stakeholders’ input together with our consultation with MOU partners would enable us to cross recognise IS domains for Singapore professionals in the region.</a:t>
          </a:r>
          <a:endParaRPr lang="en-SG"/>
        </a:p>
      </dgm:t>
    </dgm:pt>
    <dgm:pt modelId="{6D618CE5-F0E4-4CCB-ABD6-F3660F171AC8}" type="parTrans" cxnId="{FDDBB82D-9E28-4184-98FC-C2013A43B688}">
      <dgm:prSet/>
      <dgm:spPr/>
      <dgm:t>
        <a:bodyPr/>
        <a:lstStyle/>
        <a:p>
          <a:endParaRPr lang="en-SG"/>
        </a:p>
      </dgm:t>
    </dgm:pt>
    <dgm:pt modelId="{3FAF0921-96DE-4629-9B6D-A1ED960D53DC}" type="sibTrans" cxnId="{FDDBB82D-9E28-4184-98FC-C2013A43B688}">
      <dgm:prSet/>
      <dgm:spPr/>
      <dgm:t>
        <a:bodyPr/>
        <a:lstStyle/>
        <a:p>
          <a:endParaRPr lang="en-SG"/>
        </a:p>
      </dgm:t>
    </dgm:pt>
    <dgm:pt modelId="{BA0F7B4E-D7BD-48B7-8A64-1BDBC5F77B79}">
      <dgm:prSet/>
      <dgm:spPr/>
      <dgm:t>
        <a:bodyPr/>
        <a:lstStyle/>
        <a:p>
          <a:r>
            <a:rPr lang="en-GB" b="0" i="0"/>
            <a:t>The Core Modules are used for courseware development for the updated Qualified Information Security Professional (QISP</a:t>
          </a:r>
          <a:r>
            <a:rPr lang="en-GB" b="0" i="0" baseline="30000"/>
            <a:t>®</a:t>
          </a:r>
          <a:r>
            <a:rPr lang="en-GB" b="0" i="0"/>
            <a:t>) certification.</a:t>
          </a:r>
          <a:endParaRPr lang="en-SG"/>
        </a:p>
      </dgm:t>
    </dgm:pt>
    <dgm:pt modelId="{ADAB2851-5C91-4CC6-90AB-975222C47E9B}" type="parTrans" cxnId="{E22CF447-4611-446F-B705-ACD04C354DE4}">
      <dgm:prSet/>
      <dgm:spPr/>
      <dgm:t>
        <a:bodyPr/>
        <a:lstStyle/>
        <a:p>
          <a:endParaRPr lang="en-SG"/>
        </a:p>
      </dgm:t>
    </dgm:pt>
    <dgm:pt modelId="{647766FE-39D6-4AED-AED6-D1942BFA6962}" type="sibTrans" cxnId="{E22CF447-4611-446F-B705-ACD04C354DE4}">
      <dgm:prSet/>
      <dgm:spPr/>
      <dgm:t>
        <a:bodyPr/>
        <a:lstStyle/>
        <a:p>
          <a:endParaRPr lang="en-SG"/>
        </a:p>
      </dgm:t>
    </dgm:pt>
    <dgm:pt modelId="{80604D3C-A963-4E81-BC28-198998E90511}">
      <dgm:prSet/>
      <dgm:spPr/>
      <dgm:t>
        <a:bodyPr/>
        <a:lstStyle/>
        <a:p>
          <a:r>
            <a:rPr lang="en-SG"/>
            <a:t>This serves as a platform for ease of access to experts in the different domains as well as to gain visibility into the concerns of industry.</a:t>
          </a:r>
        </a:p>
      </dgm:t>
    </dgm:pt>
    <dgm:pt modelId="{CEFDEBC0-EB93-446B-9A42-1F004EB6F386}" type="parTrans" cxnId="{C1001461-6683-43E2-9956-796B332E8C8C}">
      <dgm:prSet/>
      <dgm:spPr/>
      <dgm:t>
        <a:bodyPr/>
        <a:lstStyle/>
        <a:p>
          <a:endParaRPr lang="en-SG"/>
        </a:p>
      </dgm:t>
    </dgm:pt>
    <dgm:pt modelId="{F95DF5E1-186A-4BD4-BB3A-4D07C7654511}" type="sibTrans" cxnId="{C1001461-6683-43E2-9956-796B332E8C8C}">
      <dgm:prSet/>
      <dgm:spPr/>
      <dgm:t>
        <a:bodyPr/>
        <a:lstStyle/>
        <a:p>
          <a:endParaRPr lang="en-SG"/>
        </a:p>
      </dgm:t>
    </dgm:pt>
    <dgm:pt modelId="{074A4FAD-E411-4184-A435-6975FBD29300}" type="pres">
      <dgm:prSet presAssocID="{BCA89D68-76E4-49DB-AE4A-E8C28E910B72}" presName="vert0" presStyleCnt="0">
        <dgm:presLayoutVars>
          <dgm:dir/>
          <dgm:animOne val="branch"/>
          <dgm:animLvl val="lvl"/>
        </dgm:presLayoutVars>
      </dgm:prSet>
      <dgm:spPr/>
    </dgm:pt>
    <dgm:pt modelId="{5F1828EE-6F93-415F-996B-90D1BAEE9A6F}" type="pres">
      <dgm:prSet presAssocID="{45A47E17-1EFC-41E5-A64E-9382A1B42B52}" presName="thickLine" presStyleLbl="alignNode1" presStyleIdx="0" presStyleCnt="1"/>
      <dgm:spPr/>
    </dgm:pt>
    <dgm:pt modelId="{AFFAD69B-8B3F-4264-B0C7-226423CBC23D}" type="pres">
      <dgm:prSet presAssocID="{45A47E17-1EFC-41E5-A64E-9382A1B42B52}" presName="horz1" presStyleCnt="0"/>
      <dgm:spPr/>
    </dgm:pt>
    <dgm:pt modelId="{F4866263-537F-47FD-B607-5B7C3B7261EE}" type="pres">
      <dgm:prSet presAssocID="{45A47E17-1EFC-41E5-A64E-9382A1B42B52}" presName="tx1" presStyleLbl="revTx" presStyleIdx="0" presStyleCnt="7"/>
      <dgm:spPr/>
    </dgm:pt>
    <dgm:pt modelId="{E8989904-C7DB-42E2-948B-FD07C439E693}" type="pres">
      <dgm:prSet presAssocID="{45A47E17-1EFC-41E5-A64E-9382A1B42B52}" presName="vert1" presStyleCnt="0"/>
      <dgm:spPr/>
    </dgm:pt>
    <dgm:pt modelId="{076B1E8C-9B93-479D-B23C-0DC5F0DC1955}" type="pres">
      <dgm:prSet presAssocID="{B36FB095-FAD7-4F72-BB32-0D540F660B1A}" presName="vertSpace2a" presStyleCnt="0"/>
      <dgm:spPr/>
    </dgm:pt>
    <dgm:pt modelId="{8C9154C7-38AE-45AF-B4EF-586759D9DB55}" type="pres">
      <dgm:prSet presAssocID="{B36FB095-FAD7-4F72-BB32-0D540F660B1A}" presName="horz2" presStyleCnt="0"/>
      <dgm:spPr/>
    </dgm:pt>
    <dgm:pt modelId="{D96D3AAC-82ED-4078-A2BE-62153B1782BE}" type="pres">
      <dgm:prSet presAssocID="{B36FB095-FAD7-4F72-BB32-0D540F660B1A}" presName="horzSpace2" presStyleCnt="0"/>
      <dgm:spPr/>
    </dgm:pt>
    <dgm:pt modelId="{C23F9C6D-ABA8-4A08-AF42-EE9BEF165C9B}" type="pres">
      <dgm:prSet presAssocID="{B36FB095-FAD7-4F72-BB32-0D540F660B1A}" presName="tx2" presStyleLbl="revTx" presStyleIdx="1" presStyleCnt="7"/>
      <dgm:spPr/>
    </dgm:pt>
    <dgm:pt modelId="{F3090DB1-854D-40C8-B214-2AF28C7AD2F2}" type="pres">
      <dgm:prSet presAssocID="{B36FB095-FAD7-4F72-BB32-0D540F660B1A}" presName="vert2" presStyleCnt="0"/>
      <dgm:spPr/>
    </dgm:pt>
    <dgm:pt modelId="{653D1F1F-6D46-4765-BDE6-4EF6CDA2CA18}" type="pres">
      <dgm:prSet presAssocID="{BA0F7B4E-D7BD-48B7-8A64-1BDBC5F77B79}" presName="horz3" presStyleCnt="0"/>
      <dgm:spPr/>
    </dgm:pt>
    <dgm:pt modelId="{9549D71F-02AF-422F-A18F-1FB2C5059667}" type="pres">
      <dgm:prSet presAssocID="{BA0F7B4E-D7BD-48B7-8A64-1BDBC5F77B79}" presName="horzSpace3" presStyleCnt="0"/>
      <dgm:spPr/>
    </dgm:pt>
    <dgm:pt modelId="{65F9648B-A49B-45E1-9E6B-EE051B7383A6}" type="pres">
      <dgm:prSet presAssocID="{BA0F7B4E-D7BD-48B7-8A64-1BDBC5F77B79}" presName="tx3" presStyleLbl="revTx" presStyleIdx="2" presStyleCnt="7"/>
      <dgm:spPr/>
    </dgm:pt>
    <dgm:pt modelId="{84EAFF73-9FBB-4AA8-A877-AF2FE65D01FE}" type="pres">
      <dgm:prSet presAssocID="{BA0F7B4E-D7BD-48B7-8A64-1BDBC5F77B79}" presName="vert3" presStyleCnt="0"/>
      <dgm:spPr/>
    </dgm:pt>
    <dgm:pt modelId="{C1FBF8E1-5090-432D-8A2B-533DC1E6B75A}" type="pres">
      <dgm:prSet presAssocID="{B36FB095-FAD7-4F72-BB32-0D540F660B1A}" presName="thinLine2b" presStyleLbl="callout" presStyleIdx="0" presStyleCnt="3"/>
      <dgm:spPr/>
    </dgm:pt>
    <dgm:pt modelId="{FC4CD8AD-2598-424E-95AA-D07A1C2548C8}" type="pres">
      <dgm:prSet presAssocID="{B36FB095-FAD7-4F72-BB32-0D540F660B1A}" presName="vertSpace2b" presStyleCnt="0"/>
      <dgm:spPr/>
    </dgm:pt>
    <dgm:pt modelId="{55145FAD-7E43-4CAD-A9C0-EF84F0181A59}" type="pres">
      <dgm:prSet presAssocID="{03E94342-6923-4487-AA74-BC2B4EDEEFE4}" presName="horz2" presStyleCnt="0"/>
      <dgm:spPr/>
    </dgm:pt>
    <dgm:pt modelId="{C6CE9CEF-E6C5-4017-872F-A757822B5813}" type="pres">
      <dgm:prSet presAssocID="{03E94342-6923-4487-AA74-BC2B4EDEEFE4}" presName="horzSpace2" presStyleCnt="0"/>
      <dgm:spPr/>
    </dgm:pt>
    <dgm:pt modelId="{65DC1702-1916-40B0-A78D-082F67614E8B}" type="pres">
      <dgm:prSet presAssocID="{03E94342-6923-4487-AA74-BC2B4EDEEFE4}" presName="tx2" presStyleLbl="revTx" presStyleIdx="3" presStyleCnt="7"/>
      <dgm:spPr/>
    </dgm:pt>
    <dgm:pt modelId="{9ACC4AB8-C9CA-4471-B587-E6013B5A3E16}" type="pres">
      <dgm:prSet presAssocID="{03E94342-6923-4487-AA74-BC2B4EDEEFE4}" presName="vert2" presStyleCnt="0"/>
      <dgm:spPr/>
    </dgm:pt>
    <dgm:pt modelId="{C2B4ECE0-C8A0-401A-8A8A-C5ED90D5AB1C}" type="pres">
      <dgm:prSet presAssocID="{80604D3C-A963-4E81-BC28-198998E90511}" presName="horz3" presStyleCnt="0"/>
      <dgm:spPr/>
    </dgm:pt>
    <dgm:pt modelId="{293CD113-9BF2-453B-88C8-320683A36071}" type="pres">
      <dgm:prSet presAssocID="{80604D3C-A963-4E81-BC28-198998E90511}" presName="horzSpace3" presStyleCnt="0"/>
      <dgm:spPr/>
    </dgm:pt>
    <dgm:pt modelId="{DCEF994D-DB21-47D4-8B39-7B06B072265D}" type="pres">
      <dgm:prSet presAssocID="{80604D3C-A963-4E81-BC28-198998E90511}" presName="tx3" presStyleLbl="revTx" presStyleIdx="4" presStyleCnt="7"/>
      <dgm:spPr/>
    </dgm:pt>
    <dgm:pt modelId="{C8B61A9C-9CDD-4210-8083-DF1C8E229818}" type="pres">
      <dgm:prSet presAssocID="{80604D3C-A963-4E81-BC28-198998E90511}" presName="vert3" presStyleCnt="0"/>
      <dgm:spPr/>
    </dgm:pt>
    <dgm:pt modelId="{F6F30352-CB64-474C-87B4-4779A91F0CCC}" type="pres">
      <dgm:prSet presAssocID="{03E94342-6923-4487-AA74-BC2B4EDEEFE4}" presName="thinLine2b" presStyleLbl="callout" presStyleIdx="1" presStyleCnt="3"/>
      <dgm:spPr/>
    </dgm:pt>
    <dgm:pt modelId="{EF6235E9-A221-491D-BC70-8F1F6F059BE2}" type="pres">
      <dgm:prSet presAssocID="{03E94342-6923-4487-AA74-BC2B4EDEEFE4}" presName="vertSpace2b" presStyleCnt="0"/>
      <dgm:spPr/>
    </dgm:pt>
    <dgm:pt modelId="{2A38062D-4040-4264-8043-7716D911401F}" type="pres">
      <dgm:prSet presAssocID="{3F5201D9-9E47-4879-A210-DA5F7BD598B9}" presName="horz2" presStyleCnt="0"/>
      <dgm:spPr/>
    </dgm:pt>
    <dgm:pt modelId="{3C45E23C-029F-4111-B61F-E66D9CDE1197}" type="pres">
      <dgm:prSet presAssocID="{3F5201D9-9E47-4879-A210-DA5F7BD598B9}" presName="horzSpace2" presStyleCnt="0"/>
      <dgm:spPr/>
    </dgm:pt>
    <dgm:pt modelId="{490E7981-261A-4DEF-88BF-13D112053B82}" type="pres">
      <dgm:prSet presAssocID="{3F5201D9-9E47-4879-A210-DA5F7BD598B9}" presName="tx2" presStyleLbl="revTx" presStyleIdx="5" presStyleCnt="7"/>
      <dgm:spPr/>
    </dgm:pt>
    <dgm:pt modelId="{F0045522-626C-4805-92D1-5C098B1A4E81}" type="pres">
      <dgm:prSet presAssocID="{3F5201D9-9E47-4879-A210-DA5F7BD598B9}" presName="vert2" presStyleCnt="0"/>
      <dgm:spPr/>
    </dgm:pt>
    <dgm:pt modelId="{C814E412-DD82-4234-95D9-8D1F222E1F78}" type="pres">
      <dgm:prSet presAssocID="{E07C0C73-F2DA-4017-A39F-3B850750E0B8}" presName="horz3" presStyleCnt="0"/>
      <dgm:spPr/>
    </dgm:pt>
    <dgm:pt modelId="{A06BCE28-0EA2-49EF-ADA2-E0947D6341BE}" type="pres">
      <dgm:prSet presAssocID="{E07C0C73-F2DA-4017-A39F-3B850750E0B8}" presName="horzSpace3" presStyleCnt="0"/>
      <dgm:spPr/>
    </dgm:pt>
    <dgm:pt modelId="{5ABF71BE-3496-4973-828B-00EB2FFE9B05}" type="pres">
      <dgm:prSet presAssocID="{E07C0C73-F2DA-4017-A39F-3B850750E0B8}" presName="tx3" presStyleLbl="revTx" presStyleIdx="6" presStyleCnt="7"/>
      <dgm:spPr/>
    </dgm:pt>
    <dgm:pt modelId="{4A586C50-3C1A-4E4B-B429-9D853C889E8F}" type="pres">
      <dgm:prSet presAssocID="{E07C0C73-F2DA-4017-A39F-3B850750E0B8}" presName="vert3" presStyleCnt="0"/>
      <dgm:spPr/>
    </dgm:pt>
    <dgm:pt modelId="{D326ADD5-0B42-403B-9B4F-BEC5761F65A6}" type="pres">
      <dgm:prSet presAssocID="{3F5201D9-9E47-4879-A210-DA5F7BD598B9}" presName="thinLine2b" presStyleLbl="callout" presStyleIdx="2" presStyleCnt="3"/>
      <dgm:spPr/>
    </dgm:pt>
    <dgm:pt modelId="{82040EAA-66FC-4213-BC6E-D828BD4B8C97}" type="pres">
      <dgm:prSet presAssocID="{3F5201D9-9E47-4879-A210-DA5F7BD598B9}" presName="vertSpace2b" presStyleCnt="0"/>
      <dgm:spPr/>
    </dgm:pt>
  </dgm:ptLst>
  <dgm:cxnLst>
    <dgm:cxn modelId="{4491870D-841D-4064-930D-766CF7937374}" type="presOf" srcId="{3F5201D9-9E47-4879-A210-DA5F7BD598B9}" destId="{490E7981-261A-4DEF-88BF-13D112053B82}" srcOrd="0" destOrd="0" presId="urn:microsoft.com/office/officeart/2008/layout/LinedList"/>
    <dgm:cxn modelId="{A69A3C27-9214-47F2-B63A-F5ABFF94F960}" srcId="{45A47E17-1EFC-41E5-A64E-9382A1B42B52}" destId="{3F5201D9-9E47-4879-A210-DA5F7BD598B9}" srcOrd="2" destOrd="0" parTransId="{C2CC6A2E-DB27-4431-B5E8-C6FF4350340A}" sibTransId="{8590981B-CC2B-40C9-B883-0D028BBD4CC2}"/>
    <dgm:cxn modelId="{FDDBB82D-9E28-4184-98FC-C2013A43B688}" srcId="{3F5201D9-9E47-4879-A210-DA5F7BD598B9}" destId="{E07C0C73-F2DA-4017-A39F-3B850750E0B8}" srcOrd="0" destOrd="0" parTransId="{6D618CE5-F0E4-4CCB-ABD6-F3660F171AC8}" sibTransId="{3FAF0921-96DE-4629-9B6D-A1ED960D53DC}"/>
    <dgm:cxn modelId="{C0F7CC36-22A7-4949-863D-3E95AEA0CB63}" srcId="{45A47E17-1EFC-41E5-A64E-9382A1B42B52}" destId="{B36FB095-FAD7-4F72-BB32-0D540F660B1A}" srcOrd="0" destOrd="0" parTransId="{5E1099F7-8633-4F00-80CB-21B18D97AE61}" sibTransId="{E75EE926-349B-4956-A24B-E505985E73B6}"/>
    <dgm:cxn modelId="{C1001461-6683-43E2-9956-796B332E8C8C}" srcId="{03E94342-6923-4487-AA74-BC2B4EDEEFE4}" destId="{80604D3C-A963-4E81-BC28-198998E90511}" srcOrd="0" destOrd="0" parTransId="{CEFDEBC0-EB93-446B-9A42-1F004EB6F386}" sibTransId="{F95DF5E1-186A-4BD4-BB3A-4D07C7654511}"/>
    <dgm:cxn modelId="{E22CF447-4611-446F-B705-ACD04C354DE4}" srcId="{B36FB095-FAD7-4F72-BB32-0D540F660B1A}" destId="{BA0F7B4E-D7BD-48B7-8A64-1BDBC5F77B79}" srcOrd="0" destOrd="0" parTransId="{ADAB2851-5C91-4CC6-90AB-975222C47E9B}" sibTransId="{647766FE-39D6-4AED-AED6-D1942BFA6962}"/>
    <dgm:cxn modelId="{7B4E236E-FC01-4D20-B536-4A80DAA97CB3}" type="presOf" srcId="{45A47E17-1EFC-41E5-A64E-9382A1B42B52}" destId="{F4866263-537F-47FD-B607-5B7C3B7261EE}" srcOrd="0" destOrd="0" presId="urn:microsoft.com/office/officeart/2008/layout/LinedList"/>
    <dgm:cxn modelId="{CDA27183-2F49-48DB-910B-3A62FBF83AF9}" type="presOf" srcId="{E07C0C73-F2DA-4017-A39F-3B850750E0B8}" destId="{5ABF71BE-3496-4973-828B-00EB2FFE9B05}" srcOrd="0" destOrd="0" presId="urn:microsoft.com/office/officeart/2008/layout/LinedList"/>
    <dgm:cxn modelId="{B931AC96-FA3C-424B-B83D-F2B16DD414DB}" srcId="{BCA89D68-76E4-49DB-AE4A-E8C28E910B72}" destId="{45A47E17-1EFC-41E5-A64E-9382A1B42B52}" srcOrd="0" destOrd="0" parTransId="{8EEEDCE0-10A1-457F-A76F-93D720128CE0}" sibTransId="{B8B3ED22-84ED-4A32-AD3F-EF5AC87079A8}"/>
    <dgm:cxn modelId="{83DC55A4-2129-42BA-BE28-5B3152A4E957}" type="presOf" srcId="{BA0F7B4E-D7BD-48B7-8A64-1BDBC5F77B79}" destId="{65F9648B-A49B-45E1-9E6B-EE051B7383A6}" srcOrd="0" destOrd="0" presId="urn:microsoft.com/office/officeart/2008/layout/LinedList"/>
    <dgm:cxn modelId="{3C76D0A8-7BC1-4F34-9216-42D520DCEA74}" srcId="{45A47E17-1EFC-41E5-A64E-9382A1B42B52}" destId="{03E94342-6923-4487-AA74-BC2B4EDEEFE4}" srcOrd="1" destOrd="0" parTransId="{DDEABAD9-6DF4-4DE1-842B-5823901DD469}" sibTransId="{17621C7D-C0C5-4428-9662-C22E8B948405}"/>
    <dgm:cxn modelId="{E7D6DAB9-8922-45E3-81C9-2491A4FDE2DA}" type="presOf" srcId="{80604D3C-A963-4E81-BC28-198998E90511}" destId="{DCEF994D-DB21-47D4-8B39-7B06B072265D}" srcOrd="0" destOrd="0" presId="urn:microsoft.com/office/officeart/2008/layout/LinedList"/>
    <dgm:cxn modelId="{FE0F9FDB-B4D3-458F-AB90-5F4F519F921C}" type="presOf" srcId="{03E94342-6923-4487-AA74-BC2B4EDEEFE4}" destId="{65DC1702-1916-40B0-A78D-082F67614E8B}" srcOrd="0" destOrd="0" presId="urn:microsoft.com/office/officeart/2008/layout/LinedList"/>
    <dgm:cxn modelId="{63E854E5-7D37-4F27-8E75-B90191B9A280}" type="presOf" srcId="{B36FB095-FAD7-4F72-BB32-0D540F660B1A}" destId="{C23F9C6D-ABA8-4A08-AF42-EE9BEF165C9B}" srcOrd="0" destOrd="0" presId="urn:microsoft.com/office/officeart/2008/layout/LinedList"/>
    <dgm:cxn modelId="{107349F5-CCB7-4AFB-9879-CE95A250A791}" type="presOf" srcId="{BCA89D68-76E4-49DB-AE4A-E8C28E910B72}" destId="{074A4FAD-E411-4184-A435-6975FBD29300}" srcOrd="0" destOrd="0" presId="urn:microsoft.com/office/officeart/2008/layout/LinedList"/>
    <dgm:cxn modelId="{43A0ECE3-F049-4AE1-AD28-4FA8BD623BEF}" type="presParOf" srcId="{074A4FAD-E411-4184-A435-6975FBD29300}" destId="{5F1828EE-6F93-415F-996B-90D1BAEE9A6F}" srcOrd="0" destOrd="0" presId="urn:microsoft.com/office/officeart/2008/layout/LinedList"/>
    <dgm:cxn modelId="{6E853FFC-CEF2-4A28-9089-63E47DB9EDA3}" type="presParOf" srcId="{074A4FAD-E411-4184-A435-6975FBD29300}" destId="{AFFAD69B-8B3F-4264-B0C7-226423CBC23D}" srcOrd="1" destOrd="0" presId="urn:microsoft.com/office/officeart/2008/layout/LinedList"/>
    <dgm:cxn modelId="{8EAEC9BF-7AD2-4315-9974-296EA513286F}" type="presParOf" srcId="{AFFAD69B-8B3F-4264-B0C7-226423CBC23D}" destId="{F4866263-537F-47FD-B607-5B7C3B7261EE}" srcOrd="0" destOrd="0" presId="urn:microsoft.com/office/officeart/2008/layout/LinedList"/>
    <dgm:cxn modelId="{965E098E-48A7-4E8B-A67F-EF2DC3B4CCA1}" type="presParOf" srcId="{AFFAD69B-8B3F-4264-B0C7-226423CBC23D}" destId="{E8989904-C7DB-42E2-948B-FD07C439E693}" srcOrd="1" destOrd="0" presId="urn:microsoft.com/office/officeart/2008/layout/LinedList"/>
    <dgm:cxn modelId="{C3C9100A-4FFE-45C2-A673-9EDA44C33F4C}" type="presParOf" srcId="{E8989904-C7DB-42E2-948B-FD07C439E693}" destId="{076B1E8C-9B93-479D-B23C-0DC5F0DC1955}" srcOrd="0" destOrd="0" presId="urn:microsoft.com/office/officeart/2008/layout/LinedList"/>
    <dgm:cxn modelId="{C35B59FD-3B69-4275-9EDA-DF5F76EF7624}" type="presParOf" srcId="{E8989904-C7DB-42E2-948B-FD07C439E693}" destId="{8C9154C7-38AE-45AF-B4EF-586759D9DB55}" srcOrd="1" destOrd="0" presId="urn:microsoft.com/office/officeart/2008/layout/LinedList"/>
    <dgm:cxn modelId="{30041A9E-5D09-41B0-A9BE-990F89418127}" type="presParOf" srcId="{8C9154C7-38AE-45AF-B4EF-586759D9DB55}" destId="{D96D3AAC-82ED-4078-A2BE-62153B1782BE}" srcOrd="0" destOrd="0" presId="urn:microsoft.com/office/officeart/2008/layout/LinedList"/>
    <dgm:cxn modelId="{2DC01ECE-85D7-488C-8918-55D45AE446BA}" type="presParOf" srcId="{8C9154C7-38AE-45AF-B4EF-586759D9DB55}" destId="{C23F9C6D-ABA8-4A08-AF42-EE9BEF165C9B}" srcOrd="1" destOrd="0" presId="urn:microsoft.com/office/officeart/2008/layout/LinedList"/>
    <dgm:cxn modelId="{9F33C029-DAD8-47EB-9CAC-C5F3EAB55AC4}" type="presParOf" srcId="{8C9154C7-38AE-45AF-B4EF-586759D9DB55}" destId="{F3090DB1-854D-40C8-B214-2AF28C7AD2F2}" srcOrd="2" destOrd="0" presId="urn:microsoft.com/office/officeart/2008/layout/LinedList"/>
    <dgm:cxn modelId="{4BFADD73-3570-46F3-A8EF-AD5BA286F623}" type="presParOf" srcId="{F3090DB1-854D-40C8-B214-2AF28C7AD2F2}" destId="{653D1F1F-6D46-4765-BDE6-4EF6CDA2CA18}" srcOrd="0" destOrd="0" presId="urn:microsoft.com/office/officeart/2008/layout/LinedList"/>
    <dgm:cxn modelId="{0A7E30E9-F666-4752-87A5-D3A26B65B325}" type="presParOf" srcId="{653D1F1F-6D46-4765-BDE6-4EF6CDA2CA18}" destId="{9549D71F-02AF-422F-A18F-1FB2C5059667}" srcOrd="0" destOrd="0" presId="urn:microsoft.com/office/officeart/2008/layout/LinedList"/>
    <dgm:cxn modelId="{D76138E5-D7BB-4245-87DD-F958A1D79E5E}" type="presParOf" srcId="{653D1F1F-6D46-4765-BDE6-4EF6CDA2CA18}" destId="{65F9648B-A49B-45E1-9E6B-EE051B7383A6}" srcOrd="1" destOrd="0" presId="urn:microsoft.com/office/officeart/2008/layout/LinedList"/>
    <dgm:cxn modelId="{4043FE2C-9230-43DA-9861-557905E30831}" type="presParOf" srcId="{653D1F1F-6D46-4765-BDE6-4EF6CDA2CA18}" destId="{84EAFF73-9FBB-4AA8-A877-AF2FE65D01FE}" srcOrd="2" destOrd="0" presId="urn:microsoft.com/office/officeart/2008/layout/LinedList"/>
    <dgm:cxn modelId="{13548DFA-B98E-40E9-A814-FD2D127C057A}" type="presParOf" srcId="{E8989904-C7DB-42E2-948B-FD07C439E693}" destId="{C1FBF8E1-5090-432D-8A2B-533DC1E6B75A}" srcOrd="2" destOrd="0" presId="urn:microsoft.com/office/officeart/2008/layout/LinedList"/>
    <dgm:cxn modelId="{1B92FF67-7379-45EB-A44E-AA2C84D0738B}" type="presParOf" srcId="{E8989904-C7DB-42E2-948B-FD07C439E693}" destId="{FC4CD8AD-2598-424E-95AA-D07A1C2548C8}" srcOrd="3" destOrd="0" presId="urn:microsoft.com/office/officeart/2008/layout/LinedList"/>
    <dgm:cxn modelId="{78367E75-6099-42E3-A342-8B401A4086CC}" type="presParOf" srcId="{E8989904-C7DB-42E2-948B-FD07C439E693}" destId="{55145FAD-7E43-4CAD-A9C0-EF84F0181A59}" srcOrd="4" destOrd="0" presId="urn:microsoft.com/office/officeart/2008/layout/LinedList"/>
    <dgm:cxn modelId="{B63B7B41-B5D1-4637-B2E7-5AED93B26DB1}" type="presParOf" srcId="{55145FAD-7E43-4CAD-A9C0-EF84F0181A59}" destId="{C6CE9CEF-E6C5-4017-872F-A757822B5813}" srcOrd="0" destOrd="0" presId="urn:microsoft.com/office/officeart/2008/layout/LinedList"/>
    <dgm:cxn modelId="{CD9C8E30-1982-4AC3-8AE2-CAB0D44CD40F}" type="presParOf" srcId="{55145FAD-7E43-4CAD-A9C0-EF84F0181A59}" destId="{65DC1702-1916-40B0-A78D-082F67614E8B}" srcOrd="1" destOrd="0" presId="urn:microsoft.com/office/officeart/2008/layout/LinedList"/>
    <dgm:cxn modelId="{B678E7A3-1B16-4488-BFA5-FC8E5B44A03E}" type="presParOf" srcId="{55145FAD-7E43-4CAD-A9C0-EF84F0181A59}" destId="{9ACC4AB8-C9CA-4471-B587-E6013B5A3E16}" srcOrd="2" destOrd="0" presId="urn:microsoft.com/office/officeart/2008/layout/LinedList"/>
    <dgm:cxn modelId="{3BC245EA-64E4-4215-901B-96D9F3CE17CB}" type="presParOf" srcId="{9ACC4AB8-C9CA-4471-B587-E6013B5A3E16}" destId="{C2B4ECE0-C8A0-401A-8A8A-C5ED90D5AB1C}" srcOrd="0" destOrd="0" presId="urn:microsoft.com/office/officeart/2008/layout/LinedList"/>
    <dgm:cxn modelId="{9CE1CA47-0A5D-4DA9-B4A4-3DFF8A7A9D0C}" type="presParOf" srcId="{C2B4ECE0-C8A0-401A-8A8A-C5ED90D5AB1C}" destId="{293CD113-9BF2-453B-88C8-320683A36071}" srcOrd="0" destOrd="0" presId="urn:microsoft.com/office/officeart/2008/layout/LinedList"/>
    <dgm:cxn modelId="{854FCFE0-1F22-4029-9892-53CF10D9780C}" type="presParOf" srcId="{C2B4ECE0-C8A0-401A-8A8A-C5ED90D5AB1C}" destId="{DCEF994D-DB21-47D4-8B39-7B06B072265D}" srcOrd="1" destOrd="0" presId="urn:microsoft.com/office/officeart/2008/layout/LinedList"/>
    <dgm:cxn modelId="{16AE0FD7-E083-4A45-8282-409615FEA25E}" type="presParOf" srcId="{C2B4ECE0-C8A0-401A-8A8A-C5ED90D5AB1C}" destId="{C8B61A9C-9CDD-4210-8083-DF1C8E229818}" srcOrd="2" destOrd="0" presId="urn:microsoft.com/office/officeart/2008/layout/LinedList"/>
    <dgm:cxn modelId="{5FBDB733-8556-4F9B-AF8A-339302056193}" type="presParOf" srcId="{E8989904-C7DB-42E2-948B-FD07C439E693}" destId="{F6F30352-CB64-474C-87B4-4779A91F0CCC}" srcOrd="5" destOrd="0" presId="urn:microsoft.com/office/officeart/2008/layout/LinedList"/>
    <dgm:cxn modelId="{079E0388-2F47-4A64-90C3-9BD863F7C632}" type="presParOf" srcId="{E8989904-C7DB-42E2-948B-FD07C439E693}" destId="{EF6235E9-A221-491D-BC70-8F1F6F059BE2}" srcOrd="6" destOrd="0" presId="urn:microsoft.com/office/officeart/2008/layout/LinedList"/>
    <dgm:cxn modelId="{0A923CA2-733F-448A-A86B-E4B294F193DF}" type="presParOf" srcId="{E8989904-C7DB-42E2-948B-FD07C439E693}" destId="{2A38062D-4040-4264-8043-7716D911401F}" srcOrd="7" destOrd="0" presId="urn:microsoft.com/office/officeart/2008/layout/LinedList"/>
    <dgm:cxn modelId="{9CD69B69-8AF6-405C-B658-137A7C9A97F0}" type="presParOf" srcId="{2A38062D-4040-4264-8043-7716D911401F}" destId="{3C45E23C-029F-4111-B61F-E66D9CDE1197}" srcOrd="0" destOrd="0" presId="urn:microsoft.com/office/officeart/2008/layout/LinedList"/>
    <dgm:cxn modelId="{03BE6826-F1DA-4488-9D27-FB51CC735D4A}" type="presParOf" srcId="{2A38062D-4040-4264-8043-7716D911401F}" destId="{490E7981-261A-4DEF-88BF-13D112053B82}" srcOrd="1" destOrd="0" presId="urn:microsoft.com/office/officeart/2008/layout/LinedList"/>
    <dgm:cxn modelId="{B07C4CB3-DFE5-4689-BCE1-5B0FE8EDAAF6}" type="presParOf" srcId="{2A38062D-4040-4264-8043-7716D911401F}" destId="{F0045522-626C-4805-92D1-5C098B1A4E81}" srcOrd="2" destOrd="0" presId="urn:microsoft.com/office/officeart/2008/layout/LinedList"/>
    <dgm:cxn modelId="{F2540EB0-6BCC-4258-898E-067D6CCE027A}" type="presParOf" srcId="{F0045522-626C-4805-92D1-5C098B1A4E81}" destId="{C814E412-DD82-4234-95D9-8D1F222E1F78}" srcOrd="0" destOrd="0" presId="urn:microsoft.com/office/officeart/2008/layout/LinedList"/>
    <dgm:cxn modelId="{2BCD6772-DC33-436F-9A36-BD563E994579}" type="presParOf" srcId="{C814E412-DD82-4234-95D9-8D1F222E1F78}" destId="{A06BCE28-0EA2-49EF-ADA2-E0947D6341BE}" srcOrd="0" destOrd="0" presId="urn:microsoft.com/office/officeart/2008/layout/LinedList"/>
    <dgm:cxn modelId="{6165175F-91CE-4978-9A0E-A28EBD613554}" type="presParOf" srcId="{C814E412-DD82-4234-95D9-8D1F222E1F78}" destId="{5ABF71BE-3496-4973-828B-00EB2FFE9B05}" srcOrd="1" destOrd="0" presId="urn:microsoft.com/office/officeart/2008/layout/LinedList"/>
    <dgm:cxn modelId="{515D5B6A-CF31-4BC9-B04B-1693217F7DD3}" type="presParOf" srcId="{C814E412-DD82-4234-95D9-8D1F222E1F78}" destId="{4A586C50-3C1A-4E4B-B429-9D853C889E8F}" srcOrd="2" destOrd="0" presId="urn:microsoft.com/office/officeart/2008/layout/LinedList"/>
    <dgm:cxn modelId="{2F0C50A2-58A7-47D4-B52B-007A0241F4B2}" type="presParOf" srcId="{E8989904-C7DB-42E2-948B-FD07C439E693}" destId="{D326ADD5-0B42-403B-9B4F-BEC5761F65A6}" srcOrd="8" destOrd="0" presId="urn:microsoft.com/office/officeart/2008/layout/LinedList"/>
    <dgm:cxn modelId="{D99E7E79-9BF6-4841-9E48-4AB44A73B164}" type="presParOf" srcId="{E8989904-C7DB-42E2-948B-FD07C439E693}" destId="{82040EAA-66FC-4213-BC6E-D828BD4B8C9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723C9B-A487-3741-AAF3-72F6540177B2}" type="doc">
      <dgm:prSet loTypeId="urn:microsoft.com/office/officeart/2005/8/layout/chevron1" loCatId="" qsTypeId="urn:microsoft.com/office/officeart/2005/8/quickstyle/simple1" qsCatId="simple" csTypeId="urn:microsoft.com/office/officeart/2005/8/colors/accent1_2" csCatId="accent1" phldr="1"/>
      <dgm:spPr/>
    </dgm:pt>
    <dgm:pt modelId="{DE3D2E59-22E3-6B43-BE13-6723A3532482}">
      <dgm:prSet phldrT="[Text]" custT="1"/>
      <dgm:spPr/>
      <dgm:t>
        <a:bodyPr/>
        <a:lstStyle/>
        <a:p>
          <a:r>
            <a:rPr lang="en-GB" sz="1400" b="1" i="0">
              <a:latin typeface="HELVETICA NEUE LIGHT" panose="02000403000000020004" pitchFamily="2" charset="0"/>
              <a:ea typeface="HELVETICA NEUE LIGHT" panose="02000403000000020004" pitchFamily="2" charset="0"/>
            </a:rPr>
            <a:t>Q4 2017 – Q4 2021</a:t>
          </a:r>
        </a:p>
        <a:p>
          <a:r>
            <a:rPr lang="en-GB" sz="1400" b="0" i="0">
              <a:latin typeface="Helvetica Neue Light" panose="02000403000000020004" pitchFamily="2" charset="0"/>
              <a:ea typeface="Helvetica Neue Light" panose="02000403000000020004" pitchFamily="2" charset="0"/>
            </a:rPr>
            <a:t>BOK1.0 &gt;&gt;&gt; BOK2.0</a:t>
          </a:r>
        </a:p>
      </dgm:t>
    </dgm:pt>
    <dgm:pt modelId="{E49972BD-956C-2A4B-A1E1-95EF2B165C8E}" type="parTrans" cxnId="{4ED709EA-E6F6-B04B-B298-E91873D83AC4}">
      <dgm:prSet/>
      <dgm:spPr/>
      <dgm:t>
        <a:bodyPr/>
        <a:lstStyle/>
        <a:p>
          <a:endParaRPr lang="en-GB"/>
        </a:p>
      </dgm:t>
    </dgm:pt>
    <dgm:pt modelId="{B4072D98-E140-1249-8A09-C80C64230743}" type="sibTrans" cxnId="{4ED709EA-E6F6-B04B-B298-E91873D83AC4}">
      <dgm:prSet/>
      <dgm:spPr/>
      <dgm:t>
        <a:bodyPr/>
        <a:lstStyle/>
        <a:p>
          <a:endParaRPr lang="en-GB"/>
        </a:p>
      </dgm:t>
    </dgm:pt>
    <dgm:pt modelId="{2A717A67-77C9-5A4F-9F7F-D000EBFFE1BD}">
      <dgm:prSet phldrT="[Text]" custT="1"/>
      <dgm:spPr/>
      <dgm:t>
        <a:bodyPr/>
        <a:lstStyle/>
        <a:p>
          <a:r>
            <a:rPr lang="en-GB" sz="1400" b="1" i="0" dirty="0">
              <a:latin typeface="HELVETICA NEUE LIGHT" panose="02000403000000020004" pitchFamily="2" charset="0"/>
              <a:ea typeface="HELVETICA NEUE LIGHT" panose="02000403000000020004" pitchFamily="2" charset="0"/>
            </a:rPr>
            <a:t>Q4 2021 – Q2 2023</a:t>
          </a:r>
        </a:p>
        <a:p>
          <a:r>
            <a:rPr lang="en-GB" sz="1400" b="0" i="0" dirty="0">
              <a:latin typeface="Helvetica Neue Light" panose="02000403000000020004" pitchFamily="2" charset="0"/>
              <a:ea typeface="Helvetica Neue Light" panose="02000403000000020004" pitchFamily="2" charset="0"/>
            </a:rPr>
            <a:t>Develop Courseware for QISP Certification &amp; Validation on Core Modules</a:t>
          </a:r>
        </a:p>
      </dgm:t>
    </dgm:pt>
    <dgm:pt modelId="{A6FC7FF6-B975-FB47-9A11-37D50C8FBBC9}" type="parTrans" cxnId="{279CFA6E-D182-8F43-9CAD-EDE8D92FF2CF}">
      <dgm:prSet/>
      <dgm:spPr/>
      <dgm:t>
        <a:bodyPr/>
        <a:lstStyle/>
        <a:p>
          <a:endParaRPr lang="en-GB"/>
        </a:p>
      </dgm:t>
    </dgm:pt>
    <dgm:pt modelId="{9473CDAC-55EE-A148-937E-A2D0E3B4DA20}" type="sibTrans" cxnId="{279CFA6E-D182-8F43-9CAD-EDE8D92FF2CF}">
      <dgm:prSet/>
      <dgm:spPr/>
      <dgm:t>
        <a:bodyPr/>
        <a:lstStyle/>
        <a:p>
          <a:endParaRPr lang="en-GB"/>
        </a:p>
      </dgm:t>
    </dgm:pt>
    <dgm:pt modelId="{1786E4B3-8D60-114D-83D1-F4973ACF539D}">
      <dgm:prSet phldrT="[Text]" custT="1"/>
      <dgm:spPr/>
      <dgm:t>
        <a:bodyPr/>
        <a:lstStyle/>
        <a:p>
          <a:r>
            <a:rPr lang="en-GB" sz="1400" b="1" i="0" dirty="0">
              <a:latin typeface="HELVETICA NEUE LIGHT" panose="02000403000000020004" pitchFamily="2" charset="0"/>
              <a:ea typeface="HELVETICA NEUE LIGHT" panose="02000403000000020004" pitchFamily="2" charset="0"/>
            </a:rPr>
            <a:t>Q2 2023</a:t>
          </a:r>
        </a:p>
        <a:p>
          <a:r>
            <a:rPr lang="en-GB" sz="1400" b="0" i="0" dirty="0">
              <a:latin typeface="Helvetica Neue Light" panose="02000403000000020004" pitchFamily="2" charset="0"/>
              <a:ea typeface="Helvetica Neue Light" panose="02000403000000020004" pitchFamily="2" charset="0"/>
            </a:rPr>
            <a:t>Launching of QISP based on BOK2.0</a:t>
          </a:r>
        </a:p>
      </dgm:t>
    </dgm:pt>
    <dgm:pt modelId="{3110A6CC-EBC0-D74C-96FC-2FD5F6DAD815}" type="parTrans" cxnId="{550A3164-11F9-1C4C-A261-6F57A0B33238}">
      <dgm:prSet/>
      <dgm:spPr/>
      <dgm:t>
        <a:bodyPr/>
        <a:lstStyle/>
        <a:p>
          <a:endParaRPr lang="en-GB"/>
        </a:p>
      </dgm:t>
    </dgm:pt>
    <dgm:pt modelId="{6C4FB50C-9394-0846-95AF-DAEB262130C2}" type="sibTrans" cxnId="{550A3164-11F9-1C4C-A261-6F57A0B33238}">
      <dgm:prSet/>
      <dgm:spPr/>
      <dgm:t>
        <a:bodyPr/>
        <a:lstStyle/>
        <a:p>
          <a:endParaRPr lang="en-GB"/>
        </a:p>
      </dgm:t>
    </dgm:pt>
    <dgm:pt modelId="{AFEFB8BD-E386-F14C-9FFD-424F0F22B2FF}" type="pres">
      <dgm:prSet presAssocID="{FF723C9B-A487-3741-AAF3-72F6540177B2}" presName="Name0" presStyleCnt="0">
        <dgm:presLayoutVars>
          <dgm:dir/>
          <dgm:animLvl val="lvl"/>
          <dgm:resizeHandles val="exact"/>
        </dgm:presLayoutVars>
      </dgm:prSet>
      <dgm:spPr/>
    </dgm:pt>
    <dgm:pt modelId="{E7DB06DF-B23A-D94B-B114-9A3356979089}" type="pres">
      <dgm:prSet presAssocID="{DE3D2E59-22E3-6B43-BE13-6723A3532482}" presName="parTxOnly" presStyleLbl="node1" presStyleIdx="0" presStyleCnt="3">
        <dgm:presLayoutVars>
          <dgm:chMax val="0"/>
          <dgm:chPref val="0"/>
          <dgm:bulletEnabled val="1"/>
        </dgm:presLayoutVars>
      </dgm:prSet>
      <dgm:spPr/>
    </dgm:pt>
    <dgm:pt modelId="{8DDD64B1-FA29-E042-8134-6EB8291B889F}" type="pres">
      <dgm:prSet presAssocID="{B4072D98-E140-1249-8A09-C80C64230743}" presName="parTxOnlySpace" presStyleCnt="0"/>
      <dgm:spPr/>
    </dgm:pt>
    <dgm:pt modelId="{20C9F375-0078-C944-A019-33C8722613F6}" type="pres">
      <dgm:prSet presAssocID="{2A717A67-77C9-5A4F-9F7F-D000EBFFE1BD}" presName="parTxOnly" presStyleLbl="node1" presStyleIdx="1" presStyleCnt="3" custScaleX="117164">
        <dgm:presLayoutVars>
          <dgm:chMax val="0"/>
          <dgm:chPref val="0"/>
          <dgm:bulletEnabled val="1"/>
        </dgm:presLayoutVars>
      </dgm:prSet>
      <dgm:spPr/>
    </dgm:pt>
    <dgm:pt modelId="{6653967F-34F5-1F43-8A6E-E734742CCB8B}" type="pres">
      <dgm:prSet presAssocID="{9473CDAC-55EE-A148-937E-A2D0E3B4DA20}" presName="parTxOnlySpace" presStyleCnt="0"/>
      <dgm:spPr/>
    </dgm:pt>
    <dgm:pt modelId="{69A2BF03-82FB-C44D-9014-D4F2AA99E93D}" type="pres">
      <dgm:prSet presAssocID="{1786E4B3-8D60-114D-83D1-F4973ACF539D}" presName="parTxOnly" presStyleLbl="node1" presStyleIdx="2" presStyleCnt="3" custLinFactNeighborX="4666" custLinFactNeighborY="-1279">
        <dgm:presLayoutVars>
          <dgm:chMax val="0"/>
          <dgm:chPref val="0"/>
          <dgm:bulletEnabled val="1"/>
        </dgm:presLayoutVars>
      </dgm:prSet>
      <dgm:spPr/>
    </dgm:pt>
  </dgm:ptLst>
  <dgm:cxnLst>
    <dgm:cxn modelId="{550A3164-11F9-1C4C-A261-6F57A0B33238}" srcId="{FF723C9B-A487-3741-AAF3-72F6540177B2}" destId="{1786E4B3-8D60-114D-83D1-F4973ACF539D}" srcOrd="2" destOrd="0" parTransId="{3110A6CC-EBC0-D74C-96FC-2FD5F6DAD815}" sibTransId="{6C4FB50C-9394-0846-95AF-DAEB262130C2}"/>
    <dgm:cxn modelId="{279CFA6E-D182-8F43-9CAD-EDE8D92FF2CF}" srcId="{FF723C9B-A487-3741-AAF3-72F6540177B2}" destId="{2A717A67-77C9-5A4F-9F7F-D000EBFFE1BD}" srcOrd="1" destOrd="0" parTransId="{A6FC7FF6-B975-FB47-9A11-37D50C8FBBC9}" sibTransId="{9473CDAC-55EE-A148-937E-A2D0E3B4DA20}"/>
    <dgm:cxn modelId="{31A58B58-8FF9-2746-ADBA-9EDDB60C37B9}" type="presOf" srcId="{FF723C9B-A487-3741-AAF3-72F6540177B2}" destId="{AFEFB8BD-E386-F14C-9FFD-424F0F22B2FF}" srcOrd="0" destOrd="0" presId="urn:microsoft.com/office/officeart/2005/8/layout/chevron1"/>
    <dgm:cxn modelId="{18BA2F84-2E63-CE4B-AE23-8A7CC1323B1A}" type="presOf" srcId="{2A717A67-77C9-5A4F-9F7F-D000EBFFE1BD}" destId="{20C9F375-0078-C944-A019-33C8722613F6}" srcOrd="0" destOrd="0" presId="urn:microsoft.com/office/officeart/2005/8/layout/chevron1"/>
    <dgm:cxn modelId="{B9ED7898-8B03-064D-8A97-7ADC49F4D9C6}" type="presOf" srcId="{DE3D2E59-22E3-6B43-BE13-6723A3532482}" destId="{E7DB06DF-B23A-D94B-B114-9A3356979089}" srcOrd="0" destOrd="0" presId="urn:microsoft.com/office/officeart/2005/8/layout/chevron1"/>
    <dgm:cxn modelId="{289935C5-75E7-5D49-AEB8-2F29B212862B}" type="presOf" srcId="{1786E4B3-8D60-114D-83D1-F4973ACF539D}" destId="{69A2BF03-82FB-C44D-9014-D4F2AA99E93D}" srcOrd="0" destOrd="0" presId="urn:microsoft.com/office/officeart/2005/8/layout/chevron1"/>
    <dgm:cxn modelId="{4ED709EA-E6F6-B04B-B298-E91873D83AC4}" srcId="{FF723C9B-A487-3741-AAF3-72F6540177B2}" destId="{DE3D2E59-22E3-6B43-BE13-6723A3532482}" srcOrd="0" destOrd="0" parTransId="{E49972BD-956C-2A4B-A1E1-95EF2B165C8E}" sibTransId="{B4072D98-E140-1249-8A09-C80C64230743}"/>
    <dgm:cxn modelId="{23EE8351-4E3E-0F4F-B837-FAEC2141F494}" type="presParOf" srcId="{AFEFB8BD-E386-F14C-9FFD-424F0F22B2FF}" destId="{E7DB06DF-B23A-D94B-B114-9A3356979089}" srcOrd="0" destOrd="0" presId="urn:microsoft.com/office/officeart/2005/8/layout/chevron1"/>
    <dgm:cxn modelId="{97938083-AB6A-6F4C-9794-056B44DEADA0}" type="presParOf" srcId="{AFEFB8BD-E386-F14C-9FFD-424F0F22B2FF}" destId="{8DDD64B1-FA29-E042-8134-6EB8291B889F}" srcOrd="1" destOrd="0" presId="urn:microsoft.com/office/officeart/2005/8/layout/chevron1"/>
    <dgm:cxn modelId="{73C475F2-42C5-A944-A55A-D2EBE6B0028F}" type="presParOf" srcId="{AFEFB8BD-E386-F14C-9FFD-424F0F22B2FF}" destId="{20C9F375-0078-C944-A019-33C8722613F6}" srcOrd="2" destOrd="0" presId="urn:microsoft.com/office/officeart/2005/8/layout/chevron1"/>
    <dgm:cxn modelId="{23EE0061-09AA-D442-8803-50D2D4DE472F}" type="presParOf" srcId="{AFEFB8BD-E386-F14C-9FFD-424F0F22B2FF}" destId="{6653967F-34F5-1F43-8A6E-E734742CCB8B}" srcOrd="3" destOrd="0" presId="urn:microsoft.com/office/officeart/2005/8/layout/chevron1"/>
    <dgm:cxn modelId="{3510F99B-D0CE-AE44-ADB4-90E595C80838}" type="presParOf" srcId="{AFEFB8BD-E386-F14C-9FFD-424F0F22B2FF}" destId="{69A2BF03-82FB-C44D-9014-D4F2AA99E93D}"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A89D68-76E4-49DB-AE4A-E8C28E910B7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SG"/>
        </a:p>
      </dgm:t>
    </dgm:pt>
    <dgm:pt modelId="{E07C0C73-F2DA-4017-A39F-3B850750E0B8}">
      <dgm:prSet/>
      <dgm:spPr/>
      <dgm:t>
        <a:bodyPr/>
        <a:lstStyle/>
        <a:p>
          <a:endParaRPr lang="en-SG"/>
        </a:p>
      </dgm:t>
    </dgm:pt>
    <dgm:pt modelId="{6D618CE5-F0E4-4CCB-ABD6-F3660F171AC8}" type="parTrans" cxnId="{FDDBB82D-9E28-4184-98FC-C2013A43B688}">
      <dgm:prSet/>
      <dgm:spPr/>
      <dgm:t>
        <a:bodyPr/>
        <a:lstStyle/>
        <a:p>
          <a:endParaRPr lang="en-SG"/>
        </a:p>
      </dgm:t>
    </dgm:pt>
    <dgm:pt modelId="{3FAF0921-96DE-4629-9B6D-A1ED960D53DC}" type="sibTrans" cxnId="{FDDBB82D-9E28-4184-98FC-C2013A43B688}">
      <dgm:prSet/>
      <dgm:spPr/>
      <dgm:t>
        <a:bodyPr/>
        <a:lstStyle/>
        <a:p>
          <a:endParaRPr lang="en-SG"/>
        </a:p>
      </dgm:t>
    </dgm:pt>
    <dgm:pt modelId="{074A4FAD-E411-4184-A435-6975FBD29300}" type="pres">
      <dgm:prSet presAssocID="{BCA89D68-76E4-49DB-AE4A-E8C28E910B72}" presName="vert0" presStyleCnt="0">
        <dgm:presLayoutVars>
          <dgm:dir/>
          <dgm:animOne val="branch"/>
          <dgm:animLvl val="lvl"/>
        </dgm:presLayoutVars>
      </dgm:prSet>
      <dgm:spPr/>
    </dgm:pt>
    <dgm:pt modelId="{F33596C2-2F64-48E8-A667-FA5D23C184B3}" type="pres">
      <dgm:prSet presAssocID="{E07C0C73-F2DA-4017-A39F-3B850750E0B8}" presName="thickLine" presStyleLbl="alignNode1" presStyleIdx="0" presStyleCnt="1"/>
      <dgm:spPr/>
    </dgm:pt>
    <dgm:pt modelId="{576EE90A-22EC-4EBE-B67B-EB1D8A0941D7}" type="pres">
      <dgm:prSet presAssocID="{E07C0C73-F2DA-4017-A39F-3B850750E0B8}" presName="horz1" presStyleCnt="0"/>
      <dgm:spPr/>
    </dgm:pt>
    <dgm:pt modelId="{C3473234-2FA8-4691-BA8B-BED4AAF6060C}" type="pres">
      <dgm:prSet presAssocID="{E07C0C73-F2DA-4017-A39F-3B850750E0B8}" presName="tx1" presStyleLbl="revTx" presStyleIdx="0" presStyleCnt="1"/>
      <dgm:spPr/>
    </dgm:pt>
    <dgm:pt modelId="{3CE753AC-CFEA-4FA6-9EB8-C6D08D12331C}" type="pres">
      <dgm:prSet presAssocID="{E07C0C73-F2DA-4017-A39F-3B850750E0B8}" presName="vert1" presStyleCnt="0"/>
      <dgm:spPr/>
    </dgm:pt>
  </dgm:ptLst>
  <dgm:cxnLst>
    <dgm:cxn modelId="{5895AC2D-44AB-4A13-89C3-8EA2051DE6F7}" type="presOf" srcId="{E07C0C73-F2DA-4017-A39F-3B850750E0B8}" destId="{C3473234-2FA8-4691-BA8B-BED4AAF6060C}" srcOrd="0" destOrd="0" presId="urn:microsoft.com/office/officeart/2008/layout/LinedList"/>
    <dgm:cxn modelId="{FDDBB82D-9E28-4184-98FC-C2013A43B688}" srcId="{BCA89D68-76E4-49DB-AE4A-E8C28E910B72}" destId="{E07C0C73-F2DA-4017-A39F-3B850750E0B8}" srcOrd="0" destOrd="0" parTransId="{6D618CE5-F0E4-4CCB-ABD6-F3660F171AC8}" sibTransId="{3FAF0921-96DE-4629-9B6D-A1ED960D53DC}"/>
    <dgm:cxn modelId="{107349F5-CCB7-4AFB-9879-CE95A250A791}" type="presOf" srcId="{BCA89D68-76E4-49DB-AE4A-E8C28E910B72}" destId="{074A4FAD-E411-4184-A435-6975FBD29300}" srcOrd="0" destOrd="0" presId="urn:microsoft.com/office/officeart/2008/layout/LinedList"/>
    <dgm:cxn modelId="{217DDFA7-6F17-4E3E-847A-A70007A6FC33}" type="presParOf" srcId="{074A4FAD-E411-4184-A435-6975FBD29300}" destId="{F33596C2-2F64-48E8-A667-FA5D23C184B3}" srcOrd="0" destOrd="0" presId="urn:microsoft.com/office/officeart/2008/layout/LinedList"/>
    <dgm:cxn modelId="{1564B1FF-89D8-458C-8E00-5232DDB7712B}" type="presParOf" srcId="{074A4FAD-E411-4184-A435-6975FBD29300}" destId="{576EE90A-22EC-4EBE-B67B-EB1D8A0941D7}" srcOrd="1" destOrd="0" presId="urn:microsoft.com/office/officeart/2008/layout/LinedList"/>
    <dgm:cxn modelId="{C4715DCB-312A-4867-A67E-519E0F4791C8}" type="presParOf" srcId="{576EE90A-22EC-4EBE-B67B-EB1D8A0941D7}" destId="{C3473234-2FA8-4691-BA8B-BED4AAF6060C}" srcOrd="0" destOrd="0" presId="urn:microsoft.com/office/officeart/2008/layout/LinedList"/>
    <dgm:cxn modelId="{CB0ABF4B-7445-4ACB-8CFB-4B420BBFDE0D}" type="presParOf" srcId="{576EE90A-22EC-4EBE-B67B-EB1D8A0941D7}" destId="{3CE753AC-CFEA-4FA6-9EB8-C6D08D12331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828EE-6F93-415F-996B-90D1BAEE9A6F}">
      <dsp:nvSpPr>
        <dsp:cNvPr id="0" name=""/>
        <dsp:cNvSpPr/>
      </dsp:nvSpPr>
      <dsp:spPr>
        <a:xfrm>
          <a:off x="0" y="0"/>
          <a:ext cx="108914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866263-537F-47FD-B607-5B7C3B7261EE}">
      <dsp:nvSpPr>
        <dsp:cNvPr id="0" name=""/>
        <dsp:cNvSpPr/>
      </dsp:nvSpPr>
      <dsp:spPr>
        <a:xfrm>
          <a:off x="0" y="0"/>
          <a:ext cx="2178293" cy="2464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b="0" i="0" kern="1200" dirty="0"/>
            <a:t>Information Security Body of Knowledge (IS-BOK) 2.0</a:t>
          </a:r>
          <a:endParaRPr lang="en-SG" sz="3100" kern="1200" dirty="0"/>
        </a:p>
      </dsp:txBody>
      <dsp:txXfrm>
        <a:off x="0" y="0"/>
        <a:ext cx="2178293" cy="2464697"/>
      </dsp:txXfrm>
    </dsp:sp>
    <dsp:sp modelId="{C23F9C6D-ABA8-4A08-AF42-EE9BEF165C9B}">
      <dsp:nvSpPr>
        <dsp:cNvPr id="0" name=""/>
        <dsp:cNvSpPr/>
      </dsp:nvSpPr>
      <dsp:spPr>
        <a:xfrm>
          <a:off x="2341665" y="38510"/>
          <a:ext cx="4193215" cy="77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0" i="0" kern="1200"/>
            <a:t>Bridging Knowledge Framework and Certification for IT Professionals moving into Information Security</a:t>
          </a:r>
          <a:endParaRPr lang="en-SG" sz="1500" kern="1200"/>
        </a:p>
      </dsp:txBody>
      <dsp:txXfrm>
        <a:off x="2341665" y="38510"/>
        <a:ext cx="4193215" cy="770218"/>
      </dsp:txXfrm>
    </dsp:sp>
    <dsp:sp modelId="{65F9648B-A49B-45E1-9E6B-EE051B7383A6}">
      <dsp:nvSpPr>
        <dsp:cNvPr id="0" name=""/>
        <dsp:cNvSpPr/>
      </dsp:nvSpPr>
      <dsp:spPr>
        <a:xfrm>
          <a:off x="6698252" y="38510"/>
          <a:ext cx="4193215" cy="77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i="0" kern="1200"/>
            <a:t>The Core Modules are used for courseware development for the updated Qualified Information Security Professional (QISP</a:t>
          </a:r>
          <a:r>
            <a:rPr lang="en-GB" sz="1400" b="0" i="0" kern="1200" baseline="30000"/>
            <a:t>®</a:t>
          </a:r>
          <a:r>
            <a:rPr lang="en-GB" sz="1400" b="0" i="0" kern="1200"/>
            <a:t>) certification.</a:t>
          </a:r>
          <a:endParaRPr lang="en-SG" sz="1400" kern="1200"/>
        </a:p>
      </dsp:txBody>
      <dsp:txXfrm>
        <a:off x="6698252" y="38510"/>
        <a:ext cx="4193215" cy="770218"/>
      </dsp:txXfrm>
    </dsp:sp>
    <dsp:sp modelId="{C1FBF8E1-5090-432D-8A2B-533DC1E6B75A}">
      <dsp:nvSpPr>
        <dsp:cNvPr id="0" name=""/>
        <dsp:cNvSpPr/>
      </dsp:nvSpPr>
      <dsp:spPr>
        <a:xfrm>
          <a:off x="2178293" y="808729"/>
          <a:ext cx="87131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DC1702-1916-40B0-A78D-082F67614E8B}">
      <dsp:nvSpPr>
        <dsp:cNvPr id="0" name=""/>
        <dsp:cNvSpPr/>
      </dsp:nvSpPr>
      <dsp:spPr>
        <a:xfrm>
          <a:off x="2341665" y="847239"/>
          <a:ext cx="4193215" cy="77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0" i="0" kern="1200"/>
            <a:t>Enhance knowledge for practitioners and interested parties through knowledge-sharing events based on </a:t>
          </a:r>
          <a:r>
            <a:rPr lang="en-GB" sz="1500" b="0" i="0" u="sng" kern="1200"/>
            <a:t>BOK topics</a:t>
          </a:r>
          <a:r>
            <a:rPr lang="en-GB" sz="1500" b="0" i="0" kern="1200"/>
            <a:t>.</a:t>
          </a:r>
          <a:endParaRPr lang="en-SG" sz="1500" kern="1200"/>
        </a:p>
      </dsp:txBody>
      <dsp:txXfrm>
        <a:off x="2341665" y="847239"/>
        <a:ext cx="4193215" cy="770218"/>
      </dsp:txXfrm>
    </dsp:sp>
    <dsp:sp modelId="{DCEF994D-DB21-47D4-8B39-7B06B072265D}">
      <dsp:nvSpPr>
        <dsp:cNvPr id="0" name=""/>
        <dsp:cNvSpPr/>
      </dsp:nvSpPr>
      <dsp:spPr>
        <a:xfrm>
          <a:off x="6698252" y="847239"/>
          <a:ext cx="4193215" cy="77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SG" sz="1400" kern="1200"/>
            <a:t>This serves as a platform for ease of access to experts in the different domains as well as to gain visibility into the concerns of industry.</a:t>
          </a:r>
        </a:p>
      </dsp:txBody>
      <dsp:txXfrm>
        <a:off x="6698252" y="847239"/>
        <a:ext cx="4193215" cy="770218"/>
      </dsp:txXfrm>
    </dsp:sp>
    <dsp:sp modelId="{F6F30352-CB64-474C-87B4-4779A91F0CCC}">
      <dsp:nvSpPr>
        <dsp:cNvPr id="0" name=""/>
        <dsp:cNvSpPr/>
      </dsp:nvSpPr>
      <dsp:spPr>
        <a:xfrm>
          <a:off x="2178293" y="1617458"/>
          <a:ext cx="87131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0E7981-261A-4DEF-88BF-13D112053B82}">
      <dsp:nvSpPr>
        <dsp:cNvPr id="0" name=""/>
        <dsp:cNvSpPr/>
      </dsp:nvSpPr>
      <dsp:spPr>
        <a:xfrm>
          <a:off x="2341665" y="1655968"/>
          <a:ext cx="4193215" cy="77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0" i="0" kern="1200"/>
            <a:t>Assurance through industry validation for IS-BOK 2.0.  </a:t>
          </a:r>
          <a:endParaRPr lang="en-SG" sz="1500" kern="1200"/>
        </a:p>
      </dsp:txBody>
      <dsp:txXfrm>
        <a:off x="2341665" y="1655968"/>
        <a:ext cx="4193215" cy="770218"/>
      </dsp:txXfrm>
    </dsp:sp>
    <dsp:sp modelId="{5ABF71BE-3496-4973-828B-00EB2FFE9B05}">
      <dsp:nvSpPr>
        <dsp:cNvPr id="0" name=""/>
        <dsp:cNvSpPr/>
      </dsp:nvSpPr>
      <dsp:spPr>
        <a:xfrm>
          <a:off x="6698252" y="1655968"/>
          <a:ext cx="4193215" cy="77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i="0" kern="1200"/>
            <a:t>The stakeholders’ input together with our consultation with MOU partners would enable us to cross recognise IS domains for Singapore professionals in the region.</a:t>
          </a:r>
          <a:endParaRPr lang="en-SG" sz="1400" kern="1200"/>
        </a:p>
      </dsp:txBody>
      <dsp:txXfrm>
        <a:off x="6698252" y="1655968"/>
        <a:ext cx="4193215" cy="770218"/>
      </dsp:txXfrm>
    </dsp:sp>
    <dsp:sp modelId="{D326ADD5-0B42-403B-9B4F-BEC5761F65A6}">
      <dsp:nvSpPr>
        <dsp:cNvPr id="0" name=""/>
        <dsp:cNvSpPr/>
      </dsp:nvSpPr>
      <dsp:spPr>
        <a:xfrm>
          <a:off x="2178293" y="2426187"/>
          <a:ext cx="87131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B06DF-B23A-D94B-B114-9A3356979089}">
      <dsp:nvSpPr>
        <dsp:cNvPr id="0" name=""/>
        <dsp:cNvSpPr/>
      </dsp:nvSpPr>
      <dsp:spPr>
        <a:xfrm>
          <a:off x="1191" y="0"/>
          <a:ext cx="3040444" cy="105693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i="0" kern="1200">
              <a:latin typeface="HELVETICA NEUE LIGHT" panose="02000403000000020004" pitchFamily="2" charset="0"/>
              <a:ea typeface="HELVETICA NEUE LIGHT" panose="02000403000000020004" pitchFamily="2" charset="0"/>
            </a:rPr>
            <a:t>Q4 2017 – Q4 2021</a:t>
          </a:r>
        </a:p>
        <a:p>
          <a:pPr marL="0" lvl="0" indent="0" algn="ctr" defTabSz="622300">
            <a:lnSpc>
              <a:spcPct val="90000"/>
            </a:lnSpc>
            <a:spcBef>
              <a:spcPct val="0"/>
            </a:spcBef>
            <a:spcAft>
              <a:spcPct val="35000"/>
            </a:spcAft>
            <a:buNone/>
          </a:pPr>
          <a:r>
            <a:rPr lang="en-GB" sz="1400" b="0" i="0" kern="1200">
              <a:latin typeface="Helvetica Neue Light" panose="02000403000000020004" pitchFamily="2" charset="0"/>
              <a:ea typeface="Helvetica Neue Light" panose="02000403000000020004" pitchFamily="2" charset="0"/>
            </a:rPr>
            <a:t>BOK1.0 &gt;&gt;&gt; BOK2.0</a:t>
          </a:r>
        </a:p>
      </dsp:txBody>
      <dsp:txXfrm>
        <a:off x="529660" y="0"/>
        <a:ext cx="1983506" cy="1056938"/>
      </dsp:txXfrm>
    </dsp:sp>
    <dsp:sp modelId="{20C9F375-0078-C944-A019-33C8722613F6}">
      <dsp:nvSpPr>
        <dsp:cNvPr id="0" name=""/>
        <dsp:cNvSpPr/>
      </dsp:nvSpPr>
      <dsp:spPr>
        <a:xfrm>
          <a:off x="2737592" y="0"/>
          <a:ext cx="3562306" cy="105693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i="0" kern="1200" dirty="0">
              <a:latin typeface="HELVETICA NEUE LIGHT" panose="02000403000000020004" pitchFamily="2" charset="0"/>
              <a:ea typeface="HELVETICA NEUE LIGHT" panose="02000403000000020004" pitchFamily="2" charset="0"/>
            </a:rPr>
            <a:t>Q4 2021 – Q2 2023</a:t>
          </a:r>
        </a:p>
        <a:p>
          <a:pPr marL="0" lvl="0" indent="0" algn="ctr" defTabSz="622300">
            <a:lnSpc>
              <a:spcPct val="90000"/>
            </a:lnSpc>
            <a:spcBef>
              <a:spcPct val="0"/>
            </a:spcBef>
            <a:spcAft>
              <a:spcPct val="35000"/>
            </a:spcAft>
            <a:buNone/>
          </a:pPr>
          <a:r>
            <a:rPr lang="en-GB" sz="1400" b="0" i="0" kern="1200" dirty="0">
              <a:latin typeface="Helvetica Neue Light" panose="02000403000000020004" pitchFamily="2" charset="0"/>
              <a:ea typeface="Helvetica Neue Light" panose="02000403000000020004" pitchFamily="2" charset="0"/>
            </a:rPr>
            <a:t>Develop Courseware for QISP Certification &amp; Validation on Core Modules</a:t>
          </a:r>
        </a:p>
      </dsp:txBody>
      <dsp:txXfrm>
        <a:off x="3266061" y="0"/>
        <a:ext cx="2505368" cy="1056938"/>
      </dsp:txXfrm>
    </dsp:sp>
    <dsp:sp modelId="{69A2BF03-82FB-C44D-9014-D4F2AA99E93D}">
      <dsp:nvSpPr>
        <dsp:cNvPr id="0" name=""/>
        <dsp:cNvSpPr/>
      </dsp:nvSpPr>
      <dsp:spPr>
        <a:xfrm>
          <a:off x="5997046" y="0"/>
          <a:ext cx="3040444" cy="105693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i="0" kern="1200" dirty="0">
              <a:latin typeface="HELVETICA NEUE LIGHT" panose="02000403000000020004" pitchFamily="2" charset="0"/>
              <a:ea typeface="HELVETICA NEUE LIGHT" panose="02000403000000020004" pitchFamily="2" charset="0"/>
            </a:rPr>
            <a:t>Q2 2023</a:t>
          </a:r>
        </a:p>
        <a:p>
          <a:pPr marL="0" lvl="0" indent="0" algn="ctr" defTabSz="622300">
            <a:lnSpc>
              <a:spcPct val="90000"/>
            </a:lnSpc>
            <a:spcBef>
              <a:spcPct val="0"/>
            </a:spcBef>
            <a:spcAft>
              <a:spcPct val="35000"/>
            </a:spcAft>
            <a:buNone/>
          </a:pPr>
          <a:r>
            <a:rPr lang="en-GB" sz="1400" b="0" i="0" kern="1200" dirty="0">
              <a:latin typeface="Helvetica Neue Light" panose="02000403000000020004" pitchFamily="2" charset="0"/>
              <a:ea typeface="Helvetica Neue Light" panose="02000403000000020004" pitchFamily="2" charset="0"/>
            </a:rPr>
            <a:t>Launching of QISP based on BOK2.0</a:t>
          </a:r>
        </a:p>
      </dsp:txBody>
      <dsp:txXfrm>
        <a:off x="6525515" y="0"/>
        <a:ext cx="1983506" cy="1056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596C2-2F64-48E8-A667-FA5D23C184B3}">
      <dsp:nvSpPr>
        <dsp:cNvPr id="0" name=""/>
        <dsp:cNvSpPr/>
      </dsp:nvSpPr>
      <dsp:spPr>
        <a:xfrm>
          <a:off x="0" y="0"/>
          <a:ext cx="111556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473234-2FA8-4691-BA8B-BED4AAF6060C}">
      <dsp:nvSpPr>
        <dsp:cNvPr id="0" name=""/>
        <dsp:cNvSpPr/>
      </dsp:nvSpPr>
      <dsp:spPr>
        <a:xfrm>
          <a:off x="0" y="0"/>
          <a:ext cx="11155680" cy="2781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SG" sz="6500" kern="1200"/>
        </a:p>
      </dsp:txBody>
      <dsp:txXfrm>
        <a:off x="0" y="0"/>
        <a:ext cx="11155680" cy="278103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5EDA6-FF2F-4BEA-8629-B8EDE45CEC07}" type="datetimeFigureOut">
              <a:rPr lang="hu-HU" smtClean="0"/>
              <a:t>2025. 10. 30.</a:t>
            </a:fld>
            <a:endParaRPr lang="hu-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7E43E-81E2-472E-9430-6D462027104F}" type="slidenum">
              <a:rPr lang="hu-HU" smtClean="0"/>
              <a:t>‹#›</a:t>
            </a:fld>
            <a:endParaRPr lang="hu-HU"/>
          </a:p>
        </p:txBody>
      </p:sp>
    </p:spTree>
    <p:extLst>
      <p:ext uri="{BB962C8B-B14F-4D97-AF65-F5344CB8AC3E}">
        <p14:creationId xmlns:p14="http://schemas.microsoft.com/office/powerpoint/2010/main" val="261004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4F5FF"/>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B1FA652-C2A7-1841-90CC-F8E9F62B05EF}"/>
              </a:ext>
            </a:extLst>
          </p:cNvPr>
          <p:cNvSpPr txBox="1"/>
          <p:nvPr/>
        </p:nvSpPr>
        <p:spPr>
          <a:xfrm>
            <a:off x="307468" y="1886115"/>
            <a:ext cx="5599845" cy="461665"/>
          </a:xfrm>
          <a:prstGeom prst="rect">
            <a:avLst/>
          </a:prstGeom>
          <a:noFill/>
        </p:spPr>
        <p:txBody>
          <a:bodyPr wrap="square" rtlCol="0">
            <a:spAutoFit/>
          </a:bodyPr>
          <a:lstStyle/>
          <a:p>
            <a:r>
              <a:rPr lang="en-GB" sz="2300" dirty="0">
                <a:latin typeface="Roboto" panose="02000000000000000000" pitchFamily="2" charset="0"/>
                <a:ea typeface="Roboto" panose="02000000000000000000" pitchFamily="2" charset="0"/>
              </a:rPr>
              <a:t>The Cyber Security Body Of Knowledge</a:t>
            </a:r>
          </a:p>
        </p:txBody>
      </p:sp>
      <p:pic>
        <p:nvPicPr>
          <p:cNvPr id="19" name="Picture 18" descr="A black and red logo&#10;&#10;Description automatically generated">
            <a:extLst>
              <a:ext uri="{FF2B5EF4-FFF2-40B4-BE49-F238E27FC236}">
                <a16:creationId xmlns:a16="http://schemas.microsoft.com/office/drawing/2014/main" id="{53A37F58-622D-2526-DA8A-75CC845B7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43" y="275773"/>
            <a:ext cx="5155288" cy="1731590"/>
          </a:xfrm>
          <a:prstGeom prst="rect">
            <a:avLst/>
          </a:prstGeom>
        </p:spPr>
      </p:pic>
      <p:sp>
        <p:nvSpPr>
          <p:cNvPr id="21" name="Rectangle 20">
            <a:extLst>
              <a:ext uri="{FF2B5EF4-FFF2-40B4-BE49-F238E27FC236}">
                <a16:creationId xmlns:a16="http://schemas.microsoft.com/office/drawing/2014/main" id="{70FAFC48-5352-B7F8-877D-9240D08F1B51}"/>
              </a:ext>
            </a:extLst>
          </p:cNvPr>
          <p:cNvSpPr/>
          <p:nvPr/>
        </p:nvSpPr>
        <p:spPr>
          <a:xfrm>
            <a:off x="0" y="2737623"/>
            <a:ext cx="8034381" cy="329019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Rectangle 23">
            <a:extLst>
              <a:ext uri="{FF2B5EF4-FFF2-40B4-BE49-F238E27FC236}">
                <a16:creationId xmlns:a16="http://schemas.microsoft.com/office/drawing/2014/main" id="{EA0B3B4F-E9CC-025E-CD5D-4963DFFDE272}"/>
              </a:ext>
            </a:extLst>
          </p:cNvPr>
          <p:cNvSpPr/>
          <p:nvPr/>
        </p:nvSpPr>
        <p:spPr>
          <a:xfrm>
            <a:off x="11381838" y="5808750"/>
            <a:ext cx="72225" cy="79658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Roboto" panose="02000000000000000000" pitchFamily="2" charset="0"/>
              <a:ea typeface="Roboto" panose="02000000000000000000" pitchFamily="2" charset="0"/>
            </a:endParaRPr>
          </a:p>
        </p:txBody>
      </p:sp>
      <p:grpSp>
        <p:nvGrpSpPr>
          <p:cNvPr id="26" name="Group 25">
            <a:extLst>
              <a:ext uri="{FF2B5EF4-FFF2-40B4-BE49-F238E27FC236}">
                <a16:creationId xmlns:a16="http://schemas.microsoft.com/office/drawing/2014/main" id="{7E7C065F-128D-9885-4A81-21BB4B7EDDCC}"/>
              </a:ext>
            </a:extLst>
          </p:cNvPr>
          <p:cNvGrpSpPr/>
          <p:nvPr/>
        </p:nvGrpSpPr>
        <p:grpSpPr>
          <a:xfrm>
            <a:off x="8771022" y="564621"/>
            <a:ext cx="2735180" cy="2443273"/>
            <a:chOff x="6212114" y="762921"/>
            <a:chExt cx="5341257" cy="4955707"/>
          </a:xfrm>
        </p:grpSpPr>
        <p:pic>
          <p:nvPicPr>
            <p:cNvPr id="27" name="Picture 26">
              <a:extLst>
                <a:ext uri="{FF2B5EF4-FFF2-40B4-BE49-F238E27FC236}">
                  <a16:creationId xmlns:a16="http://schemas.microsoft.com/office/drawing/2014/main" id="{9B312743-6CEA-D41A-BA39-04EBF0DDD918}"/>
                </a:ext>
              </a:extLst>
            </p:cNvPr>
            <p:cNvPicPr>
              <a:picLocks noChangeAspect="1"/>
            </p:cNvPicPr>
            <p:nvPr/>
          </p:nvPicPr>
          <p:blipFill>
            <a:blip r:embed="rId3"/>
            <a:stretch>
              <a:fillRect/>
            </a:stretch>
          </p:blipFill>
          <p:spPr>
            <a:xfrm>
              <a:off x="6388780" y="762921"/>
              <a:ext cx="5164591" cy="4470840"/>
            </a:xfrm>
            <a:prstGeom prst="rect">
              <a:avLst/>
            </a:prstGeom>
          </p:spPr>
        </p:pic>
        <p:sp>
          <p:nvSpPr>
            <p:cNvPr id="28" name="Rectangle 27">
              <a:extLst>
                <a:ext uri="{FF2B5EF4-FFF2-40B4-BE49-F238E27FC236}">
                  <a16:creationId xmlns:a16="http://schemas.microsoft.com/office/drawing/2014/main" id="{036191BD-F134-FBCA-7B2A-2D4FC2E36D8E}"/>
                </a:ext>
              </a:extLst>
            </p:cNvPr>
            <p:cNvSpPr/>
            <p:nvPr/>
          </p:nvSpPr>
          <p:spPr>
            <a:xfrm>
              <a:off x="6212114" y="4804228"/>
              <a:ext cx="914400" cy="914400"/>
            </a:xfrm>
            <a:prstGeom prst="rect">
              <a:avLst/>
            </a:prstGeom>
            <a:solidFill>
              <a:srgbClr val="E4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grpSp>
      <p:sp>
        <p:nvSpPr>
          <p:cNvPr id="2" name="Title 1">
            <a:extLst>
              <a:ext uri="{FF2B5EF4-FFF2-40B4-BE49-F238E27FC236}">
                <a16:creationId xmlns:a16="http://schemas.microsoft.com/office/drawing/2014/main" id="{22A4B92F-3451-A788-88FD-BFEB28498FD9}"/>
              </a:ext>
            </a:extLst>
          </p:cNvPr>
          <p:cNvSpPr>
            <a:spLocks noGrp="1"/>
          </p:cNvSpPr>
          <p:nvPr>
            <p:ph type="ctrTitle"/>
          </p:nvPr>
        </p:nvSpPr>
        <p:spPr>
          <a:xfrm>
            <a:off x="0" y="2746626"/>
            <a:ext cx="7916780" cy="1632869"/>
          </a:xfrm>
        </p:spPr>
        <p:txBody>
          <a:bodyPr anchor="t"/>
          <a:lstStyle>
            <a:lvl1pPr algn="l">
              <a:defRPr sz="6000">
                <a:solidFill>
                  <a:schemeClr val="bg1"/>
                </a:solidFill>
                <a:latin typeface="Roboto" panose="02000000000000000000" pitchFamily="2" charset="0"/>
                <a:ea typeface="Roboto" panose="02000000000000000000"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30008B9-0210-D552-6828-E02C0B153497}"/>
              </a:ext>
            </a:extLst>
          </p:cNvPr>
          <p:cNvSpPr>
            <a:spLocks noGrp="1"/>
          </p:cNvSpPr>
          <p:nvPr>
            <p:ph type="subTitle" idx="1"/>
          </p:nvPr>
        </p:nvSpPr>
        <p:spPr>
          <a:xfrm>
            <a:off x="0" y="4520449"/>
            <a:ext cx="7916779" cy="1391067"/>
          </a:xfrm>
        </p:spPr>
        <p:txBody>
          <a:bodyPr/>
          <a:lstStyle>
            <a:lvl1pPr marL="0" indent="0" algn="l">
              <a:buNone/>
              <a:defRPr sz="240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32" name="Subtitle 2">
            <a:extLst>
              <a:ext uri="{FF2B5EF4-FFF2-40B4-BE49-F238E27FC236}">
                <a16:creationId xmlns:a16="http://schemas.microsoft.com/office/drawing/2014/main" id="{0D1A9DD4-0A87-9C4D-3AC0-A2A6B2C1C313}"/>
              </a:ext>
            </a:extLst>
          </p:cNvPr>
          <p:cNvSpPr txBox="1">
            <a:spLocks/>
          </p:cNvSpPr>
          <p:nvPr/>
        </p:nvSpPr>
        <p:spPr>
          <a:xfrm>
            <a:off x="8177462" y="5727032"/>
            <a:ext cx="3132221" cy="818148"/>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050" dirty="0">
              <a:solidFill>
                <a:schemeClr val="tx1"/>
              </a:solidFill>
            </a:endParaRPr>
          </a:p>
          <a:p>
            <a:pPr algn="r"/>
            <a:r>
              <a:rPr lang="en-GB" sz="2400" b="1" dirty="0">
                <a:solidFill>
                  <a:schemeClr val="tx1"/>
                </a:solidFill>
              </a:rPr>
              <a:t>contact@cybok.org</a:t>
            </a:r>
          </a:p>
          <a:p>
            <a:pPr algn="r">
              <a:spcAft>
                <a:spcPts val="600"/>
              </a:spcAft>
            </a:pPr>
            <a:r>
              <a:rPr lang="en-GB" sz="2400" b="1" dirty="0">
                <a:solidFill>
                  <a:schemeClr val="tx1"/>
                </a:solidFill>
              </a:rPr>
              <a:t>www.cybok.org</a:t>
            </a:r>
            <a:endParaRPr lang="en-GB" sz="2400" dirty="0">
              <a:solidFill>
                <a:schemeClr val="tx1"/>
              </a:solidFill>
            </a:endParaRPr>
          </a:p>
        </p:txBody>
      </p:sp>
    </p:spTree>
    <p:extLst>
      <p:ext uri="{BB962C8B-B14F-4D97-AF65-F5344CB8AC3E}">
        <p14:creationId xmlns:p14="http://schemas.microsoft.com/office/powerpoint/2010/main" val="78868536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8519-ABB2-A1CE-D48F-EC6F4F550187}"/>
              </a:ext>
            </a:extLst>
          </p:cNvPr>
          <p:cNvSpPr>
            <a:spLocks noGrp="1"/>
          </p:cNvSpPr>
          <p:nvPr>
            <p:ph type="title"/>
          </p:nvPr>
        </p:nvSpPr>
        <p:spPr>
          <a:xfrm>
            <a:off x="839788" y="457200"/>
            <a:ext cx="3932237" cy="1600200"/>
          </a:xfrm>
        </p:spPr>
        <p:txBody>
          <a:bodyPr anchor="b"/>
          <a:lstStyle>
            <a:lvl1pPr>
              <a:defRPr sz="3200">
                <a:latin typeface="Roboto" panose="02000000000000000000" pitchFamily="2" charset="0"/>
                <a:ea typeface="Roboto" panose="02000000000000000000" pitchFamily="2"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B42874-93A9-B6D7-89B5-CD637931AD9B}"/>
              </a:ext>
            </a:extLst>
          </p:cNvPr>
          <p:cNvSpPr>
            <a:spLocks noGrp="1"/>
          </p:cNvSpPr>
          <p:nvPr>
            <p:ph type="pic" idx="1"/>
          </p:nvPr>
        </p:nvSpPr>
        <p:spPr>
          <a:xfrm>
            <a:off x="5183188" y="987425"/>
            <a:ext cx="6172200" cy="4873625"/>
          </a:xfrm>
        </p:spPr>
        <p:txBody>
          <a:bodyPr/>
          <a:lstStyle>
            <a:lvl1pPr marL="0" indent="0">
              <a:buNone/>
              <a:defRPr sz="32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21D1631-FDD2-59DD-9F41-451F75D2E9B9}"/>
              </a:ext>
            </a:extLst>
          </p:cNvPr>
          <p:cNvSpPr>
            <a:spLocks noGrp="1"/>
          </p:cNvSpPr>
          <p:nvPr>
            <p:ph type="body" sz="half" idx="2"/>
          </p:nvPr>
        </p:nvSpPr>
        <p:spPr>
          <a:xfrm>
            <a:off x="839788" y="2057400"/>
            <a:ext cx="3932237" cy="3811588"/>
          </a:xfr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a:extLst>
              <a:ext uri="{FF2B5EF4-FFF2-40B4-BE49-F238E27FC236}">
                <a16:creationId xmlns:a16="http://schemas.microsoft.com/office/drawing/2014/main" id="{83561B72-05E5-ACF4-8A25-16340D4028AE}"/>
              </a:ext>
            </a:extLst>
          </p:cNvPr>
          <p:cNvCxnSpPr>
            <a:cxnSpLocks/>
          </p:cNvCxnSpPr>
          <p:nvPr/>
        </p:nvCxnSpPr>
        <p:spPr>
          <a:xfrm>
            <a:off x="810401" y="6205621"/>
            <a:ext cx="10571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black and red logo&#10;&#10;Description automatically generated">
            <a:extLst>
              <a:ext uri="{FF2B5EF4-FFF2-40B4-BE49-F238E27FC236}">
                <a16:creationId xmlns:a16="http://schemas.microsoft.com/office/drawing/2014/main" id="{EB2C376F-62D7-CF15-1B73-A838959AA269}"/>
              </a:ext>
            </a:extLst>
          </p:cNvPr>
          <p:cNvPicPr/>
          <p:nvPr/>
        </p:nvPicPr>
        <p:blipFill>
          <a:blip r:embed="rId2">
            <a:extLst>
              <a:ext uri="{28A0092B-C50C-407E-A947-70E740481C1C}">
                <a14:useLocalDpi xmlns:a14="http://schemas.microsoft.com/office/drawing/2010/main" val="0"/>
              </a:ext>
            </a:extLst>
          </a:blip>
          <a:stretch>
            <a:fillRect/>
          </a:stretch>
        </p:blipFill>
        <p:spPr>
          <a:xfrm>
            <a:off x="858365" y="6331633"/>
            <a:ext cx="1296354" cy="435427"/>
          </a:xfrm>
          <a:prstGeom prst="rect">
            <a:avLst/>
          </a:prstGeom>
        </p:spPr>
      </p:pic>
    </p:spTree>
    <p:extLst>
      <p:ext uri="{BB962C8B-B14F-4D97-AF65-F5344CB8AC3E}">
        <p14:creationId xmlns:p14="http://schemas.microsoft.com/office/powerpoint/2010/main" val="7693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4F48-F5A5-16DD-B4BE-106C186517AD}"/>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97A86C68-4CD8-57ED-E5E6-FDB633538126}"/>
              </a:ext>
            </a:extLst>
          </p:cNvPr>
          <p:cNvSpPr>
            <a:spLocks noGrp="1"/>
          </p:cNvSpPr>
          <p:nvPr>
            <p:ph type="body" orient="vert" idx="1"/>
          </p:nvPr>
        </p:nvSpPr>
        <p:spPr/>
        <p:txBody>
          <a:bodyPr vert="eaVert"/>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EAFA20EA-4404-4A61-1822-40C6F8034691}"/>
              </a:ext>
            </a:extLst>
          </p:cNvPr>
          <p:cNvCxnSpPr>
            <a:cxnSpLocks/>
          </p:cNvCxnSpPr>
          <p:nvPr/>
        </p:nvCxnSpPr>
        <p:spPr>
          <a:xfrm>
            <a:off x="810401" y="6205621"/>
            <a:ext cx="10571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black and red logo&#10;&#10;Description automatically generated">
            <a:extLst>
              <a:ext uri="{FF2B5EF4-FFF2-40B4-BE49-F238E27FC236}">
                <a16:creationId xmlns:a16="http://schemas.microsoft.com/office/drawing/2014/main" id="{EBBE463D-4DA1-D8BB-9E87-99AFDE802A8C}"/>
              </a:ext>
            </a:extLst>
          </p:cNvPr>
          <p:cNvPicPr/>
          <p:nvPr/>
        </p:nvPicPr>
        <p:blipFill>
          <a:blip r:embed="rId2">
            <a:extLst>
              <a:ext uri="{28A0092B-C50C-407E-A947-70E740481C1C}">
                <a14:useLocalDpi xmlns:a14="http://schemas.microsoft.com/office/drawing/2010/main" val="0"/>
              </a:ext>
            </a:extLst>
          </a:blip>
          <a:stretch>
            <a:fillRect/>
          </a:stretch>
        </p:blipFill>
        <p:spPr>
          <a:xfrm>
            <a:off x="858365" y="6331633"/>
            <a:ext cx="1296354" cy="435427"/>
          </a:xfrm>
          <a:prstGeom prst="rect">
            <a:avLst/>
          </a:prstGeom>
        </p:spPr>
      </p:pic>
    </p:spTree>
    <p:extLst>
      <p:ext uri="{BB962C8B-B14F-4D97-AF65-F5344CB8AC3E}">
        <p14:creationId xmlns:p14="http://schemas.microsoft.com/office/powerpoint/2010/main" val="1896191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5A45E-1B6E-903D-626A-2DF7191630F8}"/>
              </a:ext>
            </a:extLst>
          </p:cNvPr>
          <p:cNvSpPr>
            <a:spLocks noGrp="1"/>
          </p:cNvSpPr>
          <p:nvPr>
            <p:ph type="title" orient="vert"/>
          </p:nvPr>
        </p:nvSpPr>
        <p:spPr>
          <a:xfrm>
            <a:off x="8724900" y="365125"/>
            <a:ext cx="2628900" cy="5811838"/>
          </a:xfrm>
        </p:spPr>
        <p:txBody>
          <a:bodyPr vert="eaVert"/>
          <a:lstStyle>
            <a:lvl1pPr>
              <a:defRPr>
                <a:latin typeface="Roboto" panose="02000000000000000000" pitchFamily="2" charset="0"/>
                <a:ea typeface="Roboto" panose="02000000000000000000" pitchFamily="2"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828818-2C73-5CE2-C7DB-CF2926BC31FD}"/>
              </a:ext>
            </a:extLst>
          </p:cNvPr>
          <p:cNvSpPr>
            <a:spLocks noGrp="1"/>
          </p:cNvSpPr>
          <p:nvPr>
            <p:ph type="body" orient="vert" idx="1"/>
          </p:nvPr>
        </p:nvSpPr>
        <p:spPr>
          <a:xfrm>
            <a:off x="838200" y="365125"/>
            <a:ext cx="7734300" cy="5811838"/>
          </a:xfrm>
        </p:spPr>
        <p:txBody>
          <a:bodyPr vert="eaVert"/>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CE2A4F4E-6E2A-C9AC-4252-919CEA222CD3}"/>
              </a:ext>
            </a:extLst>
          </p:cNvPr>
          <p:cNvCxnSpPr>
            <a:cxnSpLocks/>
          </p:cNvCxnSpPr>
          <p:nvPr/>
        </p:nvCxnSpPr>
        <p:spPr>
          <a:xfrm>
            <a:off x="810401" y="6205621"/>
            <a:ext cx="10571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black and red logo&#10;&#10;Description automatically generated">
            <a:extLst>
              <a:ext uri="{FF2B5EF4-FFF2-40B4-BE49-F238E27FC236}">
                <a16:creationId xmlns:a16="http://schemas.microsoft.com/office/drawing/2014/main" id="{D6A01D40-4ED5-94D4-8BFA-4F7A6C480F07}"/>
              </a:ext>
            </a:extLst>
          </p:cNvPr>
          <p:cNvPicPr/>
          <p:nvPr/>
        </p:nvPicPr>
        <p:blipFill>
          <a:blip r:embed="rId2">
            <a:extLst>
              <a:ext uri="{28A0092B-C50C-407E-A947-70E740481C1C}">
                <a14:useLocalDpi xmlns:a14="http://schemas.microsoft.com/office/drawing/2010/main" val="0"/>
              </a:ext>
            </a:extLst>
          </a:blip>
          <a:stretch>
            <a:fillRect/>
          </a:stretch>
        </p:blipFill>
        <p:spPr>
          <a:xfrm>
            <a:off x="858365" y="6331633"/>
            <a:ext cx="1296354" cy="435427"/>
          </a:xfrm>
          <a:prstGeom prst="rect">
            <a:avLst/>
          </a:prstGeom>
        </p:spPr>
      </p:pic>
    </p:spTree>
    <p:extLst>
      <p:ext uri="{BB962C8B-B14F-4D97-AF65-F5344CB8AC3E}">
        <p14:creationId xmlns:p14="http://schemas.microsoft.com/office/powerpoint/2010/main" val="290920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Comment">
    <p:spTree>
      <p:nvGrpSpPr>
        <p:cNvPr id="1" name=""/>
        <p:cNvGrpSpPr/>
        <p:nvPr/>
      </p:nvGrpSpPr>
      <p:grpSpPr>
        <a:xfrm>
          <a:off x="0" y="0"/>
          <a:ext cx="0" cy="0"/>
          <a:chOff x="0" y="0"/>
          <a:chExt cx="0" cy="0"/>
        </a:xfrm>
      </p:grpSpPr>
      <p:pic>
        <p:nvPicPr>
          <p:cNvPr id="4" name="Picture 3" descr="A black and red logo&#10;&#10;Description automatically generated">
            <a:extLst>
              <a:ext uri="{FF2B5EF4-FFF2-40B4-BE49-F238E27FC236}">
                <a16:creationId xmlns:a16="http://schemas.microsoft.com/office/drawing/2014/main" id="{3F1282D3-9611-74DE-361B-D974B98116CD}"/>
              </a:ext>
            </a:extLst>
          </p:cNvPr>
          <p:cNvPicPr/>
          <p:nvPr/>
        </p:nvPicPr>
        <p:blipFill>
          <a:blip r:embed="rId2">
            <a:extLst>
              <a:ext uri="{28A0092B-C50C-407E-A947-70E740481C1C}">
                <a14:useLocalDpi xmlns:a14="http://schemas.microsoft.com/office/drawing/2010/main" val="0"/>
              </a:ext>
            </a:extLst>
          </a:blip>
          <a:stretch>
            <a:fillRect/>
          </a:stretch>
        </p:blipFill>
        <p:spPr>
          <a:xfrm>
            <a:off x="2001309" y="2899610"/>
            <a:ext cx="8189382" cy="2707106"/>
          </a:xfrm>
          <a:prstGeom prst="rect">
            <a:avLst/>
          </a:prstGeom>
        </p:spPr>
      </p:pic>
      <p:sp>
        <p:nvSpPr>
          <p:cNvPr id="5" name="Title 1">
            <a:extLst>
              <a:ext uri="{FF2B5EF4-FFF2-40B4-BE49-F238E27FC236}">
                <a16:creationId xmlns:a16="http://schemas.microsoft.com/office/drawing/2014/main" id="{7C39E7FB-EF64-66C4-290A-9EF302F71A22}"/>
              </a:ext>
            </a:extLst>
          </p:cNvPr>
          <p:cNvSpPr>
            <a:spLocks noGrp="1"/>
          </p:cNvSpPr>
          <p:nvPr>
            <p:ph type="title"/>
          </p:nvPr>
        </p:nvSpPr>
        <p:spPr>
          <a:xfrm>
            <a:off x="1882942" y="1496093"/>
            <a:ext cx="8426116" cy="1325563"/>
          </a:xfrm>
        </p:spPr>
        <p:txBody>
          <a:bodyPr/>
          <a:lstStyle>
            <a:lvl1pPr algn="ctr">
              <a:defRPr b="1">
                <a:solidFill>
                  <a:srgbClr val="C00000"/>
                </a:solidFill>
                <a:latin typeface="Roboto" panose="02000000000000000000" pitchFamily="2" charset="0"/>
                <a:ea typeface="Roboto" panose="02000000000000000000" pitchFamily="2" charset="0"/>
              </a:defRPr>
            </a:lvl1pPr>
          </a:lstStyle>
          <a:p>
            <a:r>
              <a:rPr lang="en-US"/>
              <a:t>Click to edit Master title style</a:t>
            </a:r>
            <a:endParaRPr lang="en-GB" dirty="0"/>
          </a:p>
        </p:txBody>
      </p:sp>
      <p:sp>
        <p:nvSpPr>
          <p:cNvPr id="6" name="Subtitle 2">
            <a:extLst>
              <a:ext uri="{FF2B5EF4-FFF2-40B4-BE49-F238E27FC236}">
                <a16:creationId xmlns:a16="http://schemas.microsoft.com/office/drawing/2014/main" id="{8455009B-1704-71F7-A74F-9DAE53F2E39E}"/>
              </a:ext>
            </a:extLst>
          </p:cNvPr>
          <p:cNvSpPr txBox="1">
            <a:spLocks/>
          </p:cNvSpPr>
          <p:nvPr/>
        </p:nvSpPr>
        <p:spPr>
          <a:xfrm>
            <a:off x="8177462" y="5727032"/>
            <a:ext cx="3132221" cy="818148"/>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050" dirty="0">
              <a:solidFill>
                <a:schemeClr val="tx1"/>
              </a:solidFill>
            </a:endParaRPr>
          </a:p>
          <a:p>
            <a:pPr algn="r"/>
            <a:r>
              <a:rPr lang="en-GB" sz="2400" b="1" dirty="0">
                <a:solidFill>
                  <a:schemeClr val="tx1"/>
                </a:solidFill>
              </a:rPr>
              <a:t>contact@cybok.org</a:t>
            </a:r>
          </a:p>
          <a:p>
            <a:pPr algn="r">
              <a:spcAft>
                <a:spcPts val="600"/>
              </a:spcAft>
            </a:pPr>
            <a:r>
              <a:rPr lang="en-GB" sz="2400" b="1" dirty="0">
                <a:solidFill>
                  <a:schemeClr val="tx1"/>
                </a:solidFill>
              </a:rPr>
              <a:t>www.cybok.org</a:t>
            </a:r>
            <a:endParaRPr lang="en-GB" sz="2400" dirty="0">
              <a:solidFill>
                <a:schemeClr val="tx1"/>
              </a:solidFill>
            </a:endParaRPr>
          </a:p>
        </p:txBody>
      </p:sp>
      <p:sp>
        <p:nvSpPr>
          <p:cNvPr id="9" name="Rectangle 8">
            <a:extLst>
              <a:ext uri="{FF2B5EF4-FFF2-40B4-BE49-F238E27FC236}">
                <a16:creationId xmlns:a16="http://schemas.microsoft.com/office/drawing/2014/main" id="{C584D6BD-FA39-2FDF-13C5-6792F0889DDF}"/>
              </a:ext>
            </a:extLst>
          </p:cNvPr>
          <p:cNvSpPr/>
          <p:nvPr/>
        </p:nvSpPr>
        <p:spPr>
          <a:xfrm>
            <a:off x="11381838" y="5808750"/>
            <a:ext cx="72225" cy="79658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42008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C6F36-0A46-323D-686F-990C5999B9D4}"/>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AA1CC3-A3D8-EB1E-6296-87A9FE082D29}"/>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5FC5FD11-AC67-8253-5828-DD4E76DF2CE3}"/>
              </a:ext>
            </a:extLst>
          </p:cNvPr>
          <p:cNvCxnSpPr>
            <a:cxnSpLocks/>
          </p:cNvCxnSpPr>
          <p:nvPr/>
        </p:nvCxnSpPr>
        <p:spPr>
          <a:xfrm>
            <a:off x="810401" y="6205621"/>
            <a:ext cx="10571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black and red logo&#10;&#10;Description automatically generated">
            <a:extLst>
              <a:ext uri="{FF2B5EF4-FFF2-40B4-BE49-F238E27FC236}">
                <a16:creationId xmlns:a16="http://schemas.microsoft.com/office/drawing/2014/main" id="{708D7E7F-705F-D0BE-831D-D99DCD4AE536}"/>
              </a:ext>
            </a:extLst>
          </p:cNvPr>
          <p:cNvPicPr/>
          <p:nvPr/>
        </p:nvPicPr>
        <p:blipFill>
          <a:blip r:embed="rId2">
            <a:extLst>
              <a:ext uri="{28A0092B-C50C-407E-A947-70E740481C1C}">
                <a14:useLocalDpi xmlns:a14="http://schemas.microsoft.com/office/drawing/2010/main" val="0"/>
              </a:ext>
            </a:extLst>
          </a:blip>
          <a:stretch>
            <a:fillRect/>
          </a:stretch>
        </p:blipFill>
        <p:spPr>
          <a:xfrm>
            <a:off x="858365" y="6331633"/>
            <a:ext cx="1296354" cy="435427"/>
          </a:xfrm>
          <a:prstGeom prst="rect">
            <a:avLst/>
          </a:prstGeom>
        </p:spPr>
      </p:pic>
    </p:spTree>
    <p:extLst>
      <p:ext uri="{BB962C8B-B14F-4D97-AF65-F5344CB8AC3E}">
        <p14:creationId xmlns:p14="http://schemas.microsoft.com/office/powerpoint/2010/main" val="210174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EA1C-154E-A012-C7C7-2BBCAAFE7DD1}"/>
              </a:ext>
            </a:extLst>
          </p:cNvPr>
          <p:cNvSpPr>
            <a:spLocks noGrp="1"/>
          </p:cNvSpPr>
          <p:nvPr>
            <p:ph type="title"/>
          </p:nvPr>
        </p:nvSpPr>
        <p:spPr>
          <a:xfrm>
            <a:off x="831850" y="1709738"/>
            <a:ext cx="10515600" cy="2852737"/>
          </a:xfrm>
        </p:spPr>
        <p:txBody>
          <a:bodyPr anchor="b"/>
          <a:lstStyle>
            <a:lvl1pPr>
              <a:defRPr sz="6000">
                <a:latin typeface="Roboto" panose="02000000000000000000" pitchFamily="2" charset="0"/>
                <a:ea typeface="Roboto" panose="02000000000000000000" pitchFamily="2"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92DA822-97C7-5EF2-8B9A-AE340F8F3F8E}"/>
              </a:ext>
            </a:extLst>
          </p:cNvPr>
          <p:cNvSpPr>
            <a:spLocks noGrp="1"/>
          </p:cNvSpPr>
          <p:nvPr>
            <p:ph type="body" idx="1"/>
          </p:nvPr>
        </p:nvSpPr>
        <p:spPr>
          <a:xfrm>
            <a:off x="831850" y="4589463"/>
            <a:ext cx="10515600" cy="1500187"/>
          </a:xfrm>
        </p:spPr>
        <p:txBody>
          <a:bodyPr/>
          <a:lstStyle>
            <a:lvl1pPr marL="0" indent="0">
              <a:buNone/>
              <a:defRPr sz="2400" i="1">
                <a:solidFill>
                  <a:schemeClr val="tx1"/>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Rectangle 9">
            <a:extLst>
              <a:ext uri="{FF2B5EF4-FFF2-40B4-BE49-F238E27FC236}">
                <a16:creationId xmlns:a16="http://schemas.microsoft.com/office/drawing/2014/main" id="{E03CF61E-5873-D55A-4B27-E52D63EE8416}"/>
              </a:ext>
            </a:extLst>
          </p:cNvPr>
          <p:cNvSpPr/>
          <p:nvPr/>
        </p:nvSpPr>
        <p:spPr>
          <a:xfrm>
            <a:off x="697796" y="1705983"/>
            <a:ext cx="108320" cy="4406060"/>
          </a:xfrm>
          <a:prstGeom prst="rect">
            <a:avLst/>
          </a:prstGeom>
          <a:gradFill>
            <a:gsLst>
              <a:gs pos="0">
                <a:srgbClr val="E4F5FF"/>
              </a:gs>
              <a:gs pos="100000">
                <a:srgbClr val="C0000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Roboto" panose="02000000000000000000" pitchFamily="2" charset="0"/>
              <a:ea typeface="Roboto" panose="02000000000000000000" pitchFamily="2" charset="0"/>
            </a:endParaRPr>
          </a:p>
        </p:txBody>
      </p:sp>
      <p:pic>
        <p:nvPicPr>
          <p:cNvPr id="7" name="Picture 6" descr="A black and red logo&#10;&#10;Description automatically generated">
            <a:extLst>
              <a:ext uri="{FF2B5EF4-FFF2-40B4-BE49-F238E27FC236}">
                <a16:creationId xmlns:a16="http://schemas.microsoft.com/office/drawing/2014/main" id="{219D4AC7-0459-0588-496B-2E35BCF2E590}"/>
              </a:ext>
            </a:extLst>
          </p:cNvPr>
          <p:cNvPicPr/>
          <p:nvPr/>
        </p:nvPicPr>
        <p:blipFill>
          <a:blip r:embed="rId2">
            <a:extLst>
              <a:ext uri="{28A0092B-C50C-407E-A947-70E740481C1C}">
                <a14:useLocalDpi xmlns:a14="http://schemas.microsoft.com/office/drawing/2010/main" val="0"/>
              </a:ext>
            </a:extLst>
          </a:blip>
          <a:stretch>
            <a:fillRect/>
          </a:stretch>
        </p:blipFill>
        <p:spPr>
          <a:xfrm>
            <a:off x="10567850" y="207559"/>
            <a:ext cx="1296354" cy="435427"/>
          </a:xfrm>
          <a:prstGeom prst="rect">
            <a:avLst/>
          </a:prstGeom>
        </p:spPr>
      </p:pic>
    </p:spTree>
    <p:extLst>
      <p:ext uri="{BB962C8B-B14F-4D97-AF65-F5344CB8AC3E}">
        <p14:creationId xmlns:p14="http://schemas.microsoft.com/office/powerpoint/2010/main" val="79581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6FE3-3C36-BFA2-4CBB-B2D1B993FD36}"/>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C71857-1066-789E-55DB-E3D5E38ADDA5}"/>
              </a:ext>
            </a:extLst>
          </p:cNvPr>
          <p:cNvSpPr>
            <a:spLocks noGrp="1"/>
          </p:cNvSpPr>
          <p:nvPr>
            <p:ph sz="half" idx="1"/>
          </p:nvPr>
        </p:nvSpPr>
        <p:spPr>
          <a:xfrm>
            <a:off x="838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A98308F-79D9-BC56-448E-1F8C90ABCA4E}"/>
              </a:ext>
            </a:extLst>
          </p:cNvPr>
          <p:cNvSpPr>
            <a:spLocks noGrp="1"/>
          </p:cNvSpPr>
          <p:nvPr>
            <p:ph sz="half" idx="2"/>
          </p:nvPr>
        </p:nvSpPr>
        <p:spPr>
          <a:xfrm>
            <a:off x="6172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F3531D9B-964A-7A86-B296-6117797E54A0}"/>
              </a:ext>
            </a:extLst>
          </p:cNvPr>
          <p:cNvCxnSpPr>
            <a:cxnSpLocks/>
          </p:cNvCxnSpPr>
          <p:nvPr/>
        </p:nvCxnSpPr>
        <p:spPr>
          <a:xfrm>
            <a:off x="810401" y="6205621"/>
            <a:ext cx="10571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black and red logo&#10;&#10;Description automatically generated">
            <a:extLst>
              <a:ext uri="{FF2B5EF4-FFF2-40B4-BE49-F238E27FC236}">
                <a16:creationId xmlns:a16="http://schemas.microsoft.com/office/drawing/2014/main" id="{F562D65F-E0C5-CE48-C576-14C2E0867BE6}"/>
              </a:ext>
            </a:extLst>
          </p:cNvPr>
          <p:cNvPicPr/>
          <p:nvPr/>
        </p:nvPicPr>
        <p:blipFill>
          <a:blip r:embed="rId2">
            <a:extLst>
              <a:ext uri="{28A0092B-C50C-407E-A947-70E740481C1C}">
                <a14:useLocalDpi xmlns:a14="http://schemas.microsoft.com/office/drawing/2010/main" val="0"/>
              </a:ext>
            </a:extLst>
          </a:blip>
          <a:stretch>
            <a:fillRect/>
          </a:stretch>
        </p:blipFill>
        <p:spPr>
          <a:xfrm>
            <a:off x="858365" y="6331633"/>
            <a:ext cx="1296354" cy="435427"/>
          </a:xfrm>
          <a:prstGeom prst="rect">
            <a:avLst/>
          </a:prstGeom>
        </p:spPr>
      </p:pic>
    </p:spTree>
    <p:extLst>
      <p:ext uri="{BB962C8B-B14F-4D97-AF65-F5344CB8AC3E}">
        <p14:creationId xmlns:p14="http://schemas.microsoft.com/office/powerpoint/2010/main" val="2677434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White Backgroun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6FE3-3C36-BFA2-4CBB-B2D1B993FD36}"/>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C71857-1066-789E-55DB-E3D5E38ADDA5}"/>
              </a:ext>
            </a:extLst>
          </p:cNvPr>
          <p:cNvSpPr>
            <a:spLocks noGrp="1"/>
          </p:cNvSpPr>
          <p:nvPr>
            <p:ph sz="half" idx="1"/>
          </p:nvPr>
        </p:nvSpPr>
        <p:spPr>
          <a:xfrm>
            <a:off x="838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A98308F-79D9-BC56-448E-1F8C90ABCA4E}"/>
              </a:ext>
            </a:extLst>
          </p:cNvPr>
          <p:cNvSpPr>
            <a:spLocks noGrp="1"/>
          </p:cNvSpPr>
          <p:nvPr>
            <p:ph sz="half" idx="2"/>
          </p:nvPr>
        </p:nvSpPr>
        <p:spPr>
          <a:xfrm>
            <a:off x="6172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F3531D9B-964A-7A86-B296-6117797E54A0}"/>
              </a:ext>
            </a:extLst>
          </p:cNvPr>
          <p:cNvCxnSpPr>
            <a:cxnSpLocks/>
          </p:cNvCxnSpPr>
          <p:nvPr/>
        </p:nvCxnSpPr>
        <p:spPr>
          <a:xfrm>
            <a:off x="810401" y="6205621"/>
            <a:ext cx="10571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black and red logo&#10;&#10;Description automatically generated">
            <a:extLst>
              <a:ext uri="{FF2B5EF4-FFF2-40B4-BE49-F238E27FC236}">
                <a16:creationId xmlns:a16="http://schemas.microsoft.com/office/drawing/2014/main" id="{F562D65F-E0C5-CE48-C576-14C2E0867BE6}"/>
              </a:ext>
            </a:extLst>
          </p:cNvPr>
          <p:cNvPicPr/>
          <p:nvPr/>
        </p:nvPicPr>
        <p:blipFill>
          <a:blip r:embed="rId2">
            <a:extLst>
              <a:ext uri="{28A0092B-C50C-407E-A947-70E740481C1C}">
                <a14:useLocalDpi xmlns:a14="http://schemas.microsoft.com/office/drawing/2010/main" val="0"/>
              </a:ext>
            </a:extLst>
          </a:blip>
          <a:stretch>
            <a:fillRect/>
          </a:stretch>
        </p:blipFill>
        <p:spPr>
          <a:xfrm>
            <a:off x="858365" y="6331633"/>
            <a:ext cx="1296354" cy="435427"/>
          </a:xfrm>
          <a:prstGeom prst="rect">
            <a:avLst/>
          </a:prstGeom>
        </p:spPr>
      </p:pic>
    </p:spTree>
    <p:extLst>
      <p:ext uri="{BB962C8B-B14F-4D97-AF65-F5344CB8AC3E}">
        <p14:creationId xmlns:p14="http://schemas.microsoft.com/office/powerpoint/2010/main" val="252468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604B6-0D1F-D6D1-B4A6-1F757EA8094A}"/>
              </a:ext>
            </a:extLst>
          </p:cNvPr>
          <p:cNvSpPr>
            <a:spLocks noGrp="1"/>
          </p:cNvSpPr>
          <p:nvPr>
            <p:ph type="title"/>
          </p:nvPr>
        </p:nvSpPr>
        <p:spPr>
          <a:xfrm>
            <a:off x="839788" y="365125"/>
            <a:ext cx="10515600" cy="1325563"/>
          </a:xfrm>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A08584-F876-034D-6A2F-A9EA623ADF98}"/>
              </a:ext>
            </a:extLst>
          </p:cNvPr>
          <p:cNvSpPr>
            <a:spLocks noGrp="1"/>
          </p:cNvSpPr>
          <p:nvPr>
            <p:ph type="body" idx="1"/>
          </p:nvPr>
        </p:nvSpPr>
        <p:spPr>
          <a:xfrm>
            <a:off x="839788" y="1681163"/>
            <a:ext cx="5157787" cy="823912"/>
          </a:xfrm>
        </p:spPr>
        <p:txBody>
          <a:bodyPr anchor="b"/>
          <a:lstStyle>
            <a:lvl1pPr marL="0" indent="0">
              <a:buNone/>
              <a:defRPr sz="2400" b="1">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DA897F-B419-8348-5D80-9AEAA8B2966E}"/>
              </a:ext>
            </a:extLst>
          </p:cNvPr>
          <p:cNvSpPr>
            <a:spLocks noGrp="1"/>
          </p:cNvSpPr>
          <p:nvPr>
            <p:ph sz="half" idx="2"/>
          </p:nvPr>
        </p:nvSpPr>
        <p:spPr>
          <a:xfrm>
            <a:off x="839788" y="2505075"/>
            <a:ext cx="5157787" cy="368458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B76BB995-79BB-C4F7-3770-E6C9C23377A8}"/>
              </a:ext>
            </a:extLst>
          </p:cNvPr>
          <p:cNvSpPr>
            <a:spLocks noGrp="1"/>
          </p:cNvSpPr>
          <p:nvPr>
            <p:ph type="body" sz="quarter" idx="3"/>
          </p:nvPr>
        </p:nvSpPr>
        <p:spPr>
          <a:xfrm>
            <a:off x="6172200" y="1681163"/>
            <a:ext cx="5183188" cy="823912"/>
          </a:xfrm>
        </p:spPr>
        <p:txBody>
          <a:bodyPr anchor="b"/>
          <a:lstStyle>
            <a:lvl1pPr marL="0" indent="0">
              <a:buNone/>
              <a:defRPr sz="2400" b="1">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822320-1615-1DC7-15B9-43F9305F5F80}"/>
              </a:ext>
            </a:extLst>
          </p:cNvPr>
          <p:cNvSpPr>
            <a:spLocks noGrp="1"/>
          </p:cNvSpPr>
          <p:nvPr>
            <p:ph sz="quarter" idx="4"/>
          </p:nvPr>
        </p:nvSpPr>
        <p:spPr>
          <a:xfrm>
            <a:off x="6172200" y="2505075"/>
            <a:ext cx="5183188" cy="368458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FB198070-C52F-4D1B-A000-5A31475C22A6}"/>
              </a:ext>
            </a:extLst>
          </p:cNvPr>
          <p:cNvCxnSpPr>
            <a:cxnSpLocks/>
          </p:cNvCxnSpPr>
          <p:nvPr/>
        </p:nvCxnSpPr>
        <p:spPr>
          <a:xfrm>
            <a:off x="810401" y="6205621"/>
            <a:ext cx="10571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red logo&#10;&#10;Description automatically generated">
            <a:extLst>
              <a:ext uri="{FF2B5EF4-FFF2-40B4-BE49-F238E27FC236}">
                <a16:creationId xmlns:a16="http://schemas.microsoft.com/office/drawing/2014/main" id="{8B9626A3-BA04-456E-30B5-362C38809239}"/>
              </a:ext>
            </a:extLst>
          </p:cNvPr>
          <p:cNvPicPr/>
          <p:nvPr/>
        </p:nvPicPr>
        <p:blipFill>
          <a:blip r:embed="rId2">
            <a:extLst>
              <a:ext uri="{28A0092B-C50C-407E-A947-70E740481C1C}">
                <a14:useLocalDpi xmlns:a14="http://schemas.microsoft.com/office/drawing/2010/main" val="0"/>
              </a:ext>
            </a:extLst>
          </a:blip>
          <a:stretch>
            <a:fillRect/>
          </a:stretch>
        </p:blipFill>
        <p:spPr>
          <a:xfrm>
            <a:off x="858365" y="6331633"/>
            <a:ext cx="1296354" cy="435427"/>
          </a:xfrm>
          <a:prstGeom prst="rect">
            <a:avLst/>
          </a:prstGeom>
        </p:spPr>
      </p:pic>
    </p:spTree>
    <p:extLst>
      <p:ext uri="{BB962C8B-B14F-4D97-AF65-F5344CB8AC3E}">
        <p14:creationId xmlns:p14="http://schemas.microsoft.com/office/powerpoint/2010/main" val="306558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3399-0AB7-BFD9-98F3-596DDDFFC9CC}"/>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GB" dirty="0"/>
          </a:p>
        </p:txBody>
      </p:sp>
      <p:cxnSp>
        <p:nvCxnSpPr>
          <p:cNvPr id="6" name="Straight Connector 5">
            <a:extLst>
              <a:ext uri="{FF2B5EF4-FFF2-40B4-BE49-F238E27FC236}">
                <a16:creationId xmlns:a16="http://schemas.microsoft.com/office/drawing/2014/main" id="{F3FB800B-1ACF-48B6-5462-17192ABE516C}"/>
              </a:ext>
            </a:extLst>
          </p:cNvPr>
          <p:cNvCxnSpPr>
            <a:cxnSpLocks/>
          </p:cNvCxnSpPr>
          <p:nvPr/>
        </p:nvCxnSpPr>
        <p:spPr>
          <a:xfrm>
            <a:off x="810401" y="6205621"/>
            <a:ext cx="10571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black and red logo&#10;&#10;Description automatically generated">
            <a:extLst>
              <a:ext uri="{FF2B5EF4-FFF2-40B4-BE49-F238E27FC236}">
                <a16:creationId xmlns:a16="http://schemas.microsoft.com/office/drawing/2014/main" id="{3174E04D-1868-2A7F-6EC4-7970675D82D5}"/>
              </a:ext>
            </a:extLst>
          </p:cNvPr>
          <p:cNvPicPr/>
          <p:nvPr/>
        </p:nvPicPr>
        <p:blipFill>
          <a:blip r:embed="rId2">
            <a:extLst>
              <a:ext uri="{28A0092B-C50C-407E-A947-70E740481C1C}">
                <a14:useLocalDpi xmlns:a14="http://schemas.microsoft.com/office/drawing/2010/main" val="0"/>
              </a:ext>
            </a:extLst>
          </a:blip>
          <a:stretch>
            <a:fillRect/>
          </a:stretch>
        </p:blipFill>
        <p:spPr>
          <a:xfrm>
            <a:off x="858365" y="6331633"/>
            <a:ext cx="1296354" cy="435427"/>
          </a:xfrm>
          <a:prstGeom prst="rect">
            <a:avLst/>
          </a:prstGeom>
        </p:spPr>
      </p:pic>
    </p:spTree>
    <p:extLst>
      <p:ext uri="{BB962C8B-B14F-4D97-AF65-F5344CB8AC3E}">
        <p14:creationId xmlns:p14="http://schemas.microsoft.com/office/powerpoint/2010/main" val="327936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1A36ECD-0EC4-9C1C-F09C-5E489DDF0AA3}"/>
              </a:ext>
            </a:extLst>
          </p:cNvPr>
          <p:cNvCxnSpPr>
            <a:cxnSpLocks/>
          </p:cNvCxnSpPr>
          <p:nvPr/>
        </p:nvCxnSpPr>
        <p:spPr>
          <a:xfrm>
            <a:off x="810401" y="6205621"/>
            <a:ext cx="10571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ack and red logo&#10;&#10;Description automatically generated">
            <a:extLst>
              <a:ext uri="{FF2B5EF4-FFF2-40B4-BE49-F238E27FC236}">
                <a16:creationId xmlns:a16="http://schemas.microsoft.com/office/drawing/2014/main" id="{CA8BEA64-3DD3-A061-9188-79C7E3FE12DE}"/>
              </a:ext>
            </a:extLst>
          </p:cNvPr>
          <p:cNvPicPr/>
          <p:nvPr/>
        </p:nvPicPr>
        <p:blipFill>
          <a:blip r:embed="rId2">
            <a:extLst>
              <a:ext uri="{28A0092B-C50C-407E-A947-70E740481C1C}">
                <a14:useLocalDpi xmlns:a14="http://schemas.microsoft.com/office/drawing/2010/main" val="0"/>
              </a:ext>
            </a:extLst>
          </a:blip>
          <a:stretch>
            <a:fillRect/>
          </a:stretch>
        </p:blipFill>
        <p:spPr>
          <a:xfrm>
            <a:off x="858365" y="6331633"/>
            <a:ext cx="1296354" cy="435427"/>
          </a:xfrm>
          <a:prstGeom prst="rect">
            <a:avLst/>
          </a:prstGeom>
        </p:spPr>
      </p:pic>
    </p:spTree>
    <p:extLst>
      <p:ext uri="{BB962C8B-B14F-4D97-AF65-F5344CB8AC3E}">
        <p14:creationId xmlns:p14="http://schemas.microsoft.com/office/powerpoint/2010/main" val="250991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51F9-0F2B-6456-AF5C-BDF32526BD50}"/>
              </a:ext>
            </a:extLst>
          </p:cNvPr>
          <p:cNvSpPr>
            <a:spLocks noGrp="1"/>
          </p:cNvSpPr>
          <p:nvPr>
            <p:ph type="title"/>
          </p:nvPr>
        </p:nvSpPr>
        <p:spPr>
          <a:xfrm>
            <a:off x="839788" y="457200"/>
            <a:ext cx="3932237" cy="1600200"/>
          </a:xfrm>
        </p:spPr>
        <p:txBody>
          <a:bodyPr anchor="b"/>
          <a:lstStyle>
            <a:lvl1pPr>
              <a:defRPr sz="3200">
                <a:latin typeface="Roboto" panose="02000000000000000000" pitchFamily="2" charset="0"/>
                <a:ea typeface="Roboto"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802179-90C0-D497-5D2A-05961C082499}"/>
              </a:ext>
            </a:extLst>
          </p:cNvPr>
          <p:cNvSpPr>
            <a:spLocks noGrp="1"/>
          </p:cNvSpPr>
          <p:nvPr>
            <p:ph idx="1"/>
          </p:nvPr>
        </p:nvSpPr>
        <p:spPr>
          <a:xfrm>
            <a:off x="5183188" y="987425"/>
            <a:ext cx="6172200" cy="4873625"/>
          </a:xfrm>
        </p:spPr>
        <p:txBody>
          <a:bodyPr/>
          <a:lstStyle>
            <a:lvl1pPr>
              <a:defRPr sz="3200">
                <a:latin typeface="Roboto" panose="02000000000000000000" pitchFamily="2" charset="0"/>
                <a:ea typeface="Roboto" panose="02000000000000000000" pitchFamily="2" charset="0"/>
              </a:defRPr>
            </a:lvl1pPr>
            <a:lvl2pPr>
              <a:defRPr sz="28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0E44CA-8261-27FB-B503-C94C7179952A}"/>
              </a:ext>
            </a:extLst>
          </p:cNvPr>
          <p:cNvSpPr>
            <a:spLocks noGrp="1"/>
          </p:cNvSpPr>
          <p:nvPr>
            <p:ph type="body" sz="half" idx="2"/>
          </p:nvPr>
        </p:nvSpPr>
        <p:spPr>
          <a:xfrm>
            <a:off x="839788" y="2057400"/>
            <a:ext cx="3932237" cy="3811588"/>
          </a:xfr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a:extLst>
              <a:ext uri="{FF2B5EF4-FFF2-40B4-BE49-F238E27FC236}">
                <a16:creationId xmlns:a16="http://schemas.microsoft.com/office/drawing/2014/main" id="{8F9AF421-9425-40BE-EC1C-0BCE72602FBD}"/>
              </a:ext>
            </a:extLst>
          </p:cNvPr>
          <p:cNvCxnSpPr>
            <a:cxnSpLocks/>
          </p:cNvCxnSpPr>
          <p:nvPr/>
        </p:nvCxnSpPr>
        <p:spPr>
          <a:xfrm>
            <a:off x="810401" y="6205621"/>
            <a:ext cx="10571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black and red logo&#10;&#10;Description automatically generated">
            <a:extLst>
              <a:ext uri="{FF2B5EF4-FFF2-40B4-BE49-F238E27FC236}">
                <a16:creationId xmlns:a16="http://schemas.microsoft.com/office/drawing/2014/main" id="{DAD4A6DD-334D-3B5F-2C3D-7D7BAC4450C1}"/>
              </a:ext>
            </a:extLst>
          </p:cNvPr>
          <p:cNvPicPr/>
          <p:nvPr/>
        </p:nvPicPr>
        <p:blipFill>
          <a:blip r:embed="rId2">
            <a:extLst>
              <a:ext uri="{28A0092B-C50C-407E-A947-70E740481C1C}">
                <a14:useLocalDpi xmlns:a14="http://schemas.microsoft.com/office/drawing/2010/main" val="0"/>
              </a:ext>
            </a:extLst>
          </a:blip>
          <a:stretch>
            <a:fillRect/>
          </a:stretch>
        </p:blipFill>
        <p:spPr>
          <a:xfrm>
            <a:off x="858365" y="6331633"/>
            <a:ext cx="1296354" cy="435427"/>
          </a:xfrm>
          <a:prstGeom prst="rect">
            <a:avLst/>
          </a:prstGeom>
        </p:spPr>
      </p:pic>
    </p:spTree>
    <p:extLst>
      <p:ext uri="{BB962C8B-B14F-4D97-AF65-F5344CB8AC3E}">
        <p14:creationId xmlns:p14="http://schemas.microsoft.com/office/powerpoint/2010/main" val="8437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F5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66BB8-C494-E393-7FCC-8ADD1AB9F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0BF9CE-30F0-305E-8264-3F5C0B465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3425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cybok.org/usecases" TargetMode="External"/><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10" Type="http://schemas.openxmlformats.org/officeDocument/2006/relationships/image" Target="../media/image11.png"/><Relationship Id="rId4" Type="http://schemas.openxmlformats.org/officeDocument/2006/relationships/image" Target="../media/image5.gif"/><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24.png"/><Relationship Id="rId12" Type="http://schemas.openxmlformats.org/officeDocument/2006/relationships/diagramColors" Target="../diagrams/colors2.xml"/><Relationship Id="rId2" Type="http://schemas.openxmlformats.org/officeDocument/2006/relationships/diagramData" Target="../diagrams/data1.xml"/><Relationship Id="rId16" Type="http://schemas.openxmlformats.org/officeDocument/2006/relationships/image" Target="../media/image27.jpeg"/><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5" Type="http://schemas.openxmlformats.org/officeDocument/2006/relationships/image" Target="../media/image26.jpeg"/><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3.xml"/><Relationship Id="rId7" Type="http://schemas.openxmlformats.org/officeDocument/2006/relationships/image" Target="../media/image23.png"/><Relationship Id="rId12" Type="http://schemas.openxmlformats.org/officeDocument/2006/relationships/image" Target="../media/image3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13.png"/><Relationship Id="rId5" Type="http://schemas.openxmlformats.org/officeDocument/2006/relationships/diagramColors" Target="../diagrams/colors3.xml"/><Relationship Id="rId10" Type="http://schemas.openxmlformats.org/officeDocument/2006/relationships/hyperlink" Target="https://www.cybok.org" TargetMode="External"/><Relationship Id="rId4" Type="http://schemas.openxmlformats.org/officeDocument/2006/relationships/diagramQuickStyle" Target="../diagrams/quickStyle3.xml"/><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F75E-4494-84E4-B9AD-34A540D2786E}"/>
              </a:ext>
            </a:extLst>
          </p:cNvPr>
          <p:cNvSpPr>
            <a:spLocks noGrp="1"/>
          </p:cNvSpPr>
          <p:nvPr>
            <p:ph type="ctrTitle"/>
          </p:nvPr>
        </p:nvSpPr>
        <p:spPr>
          <a:xfrm>
            <a:off x="114037" y="2832385"/>
            <a:ext cx="8030817" cy="1632869"/>
          </a:xfrm>
        </p:spPr>
        <p:txBody>
          <a:bodyPr>
            <a:noAutofit/>
          </a:bodyPr>
          <a:lstStyle/>
          <a:p>
            <a:r>
              <a:rPr lang="hu-HU" sz="3600" dirty="0">
                <a:latin typeface="Roboto"/>
                <a:ea typeface="Roboto"/>
                <a:cs typeface="Roboto"/>
              </a:rPr>
              <a:t>Project </a:t>
            </a:r>
            <a:r>
              <a:rPr lang="hu-HU" sz="3600" dirty="0" err="1">
                <a:latin typeface="Roboto"/>
                <a:ea typeface="Roboto"/>
                <a:cs typeface="Roboto"/>
              </a:rPr>
              <a:t>for</a:t>
            </a:r>
            <a:r>
              <a:rPr lang="hu-HU" sz="3600" dirty="0">
                <a:latin typeface="Roboto"/>
                <a:ea typeface="Roboto"/>
                <a:cs typeface="Roboto"/>
              </a:rPr>
              <a:t> </a:t>
            </a:r>
            <a:r>
              <a:rPr lang="hu-HU" sz="3600" dirty="0" err="1">
                <a:latin typeface="Roboto"/>
                <a:ea typeface="Roboto"/>
                <a:cs typeface="Roboto"/>
              </a:rPr>
              <a:t>mapping</a:t>
            </a:r>
            <a:r>
              <a:rPr lang="hu-HU" sz="3600" dirty="0">
                <a:latin typeface="Roboto"/>
                <a:ea typeface="Roboto"/>
                <a:cs typeface="Roboto"/>
              </a:rPr>
              <a:t> of</a:t>
            </a:r>
            <a:br>
              <a:rPr lang="hu-HU" sz="3600" dirty="0">
                <a:latin typeface="Roboto"/>
                <a:ea typeface="Roboto"/>
                <a:cs typeface="Roboto"/>
              </a:rPr>
            </a:br>
            <a:r>
              <a:rPr lang="hu-HU" sz="3600" dirty="0" err="1">
                <a:latin typeface="Roboto"/>
                <a:ea typeface="Roboto"/>
                <a:cs typeface="Roboto"/>
              </a:rPr>
              <a:t>Information</a:t>
            </a:r>
            <a:r>
              <a:rPr lang="hu-HU" sz="3600" dirty="0">
                <a:latin typeface="Roboto"/>
                <a:ea typeface="Roboto"/>
                <a:cs typeface="Roboto"/>
              </a:rPr>
              <a:t> </a:t>
            </a:r>
            <a:r>
              <a:rPr lang="hu-HU" sz="3600" dirty="0" err="1">
                <a:latin typeface="Roboto"/>
                <a:ea typeface="Roboto"/>
                <a:cs typeface="Roboto"/>
              </a:rPr>
              <a:t>Security</a:t>
            </a:r>
            <a:r>
              <a:rPr lang="hu-HU" sz="3600" dirty="0">
                <a:latin typeface="Roboto"/>
                <a:ea typeface="Roboto"/>
                <a:cs typeface="Roboto"/>
              </a:rPr>
              <a:t> BOK (IS-BOK), Singapore &amp; </a:t>
            </a:r>
            <a:r>
              <a:rPr lang="hu-HU" sz="3600" dirty="0" err="1">
                <a:latin typeface="Roboto"/>
                <a:ea typeface="Roboto"/>
                <a:cs typeface="Roboto"/>
              </a:rPr>
              <a:t>Cyber</a:t>
            </a:r>
            <a:r>
              <a:rPr lang="hu-HU" sz="3600" dirty="0">
                <a:latin typeface="Roboto"/>
                <a:ea typeface="Roboto"/>
                <a:cs typeface="Roboto"/>
              </a:rPr>
              <a:t> </a:t>
            </a:r>
            <a:r>
              <a:rPr lang="hu-HU" sz="3600" dirty="0" err="1">
                <a:latin typeface="Roboto"/>
                <a:ea typeface="Roboto"/>
                <a:cs typeface="Roboto"/>
              </a:rPr>
              <a:t>Security</a:t>
            </a:r>
            <a:r>
              <a:rPr lang="hu-HU" sz="3600" dirty="0">
                <a:latin typeface="Roboto"/>
                <a:ea typeface="Roboto"/>
                <a:cs typeface="Roboto"/>
              </a:rPr>
              <a:t> BOK (</a:t>
            </a:r>
            <a:r>
              <a:rPr lang="hu-HU" sz="3600" dirty="0" err="1">
                <a:latin typeface="Roboto"/>
                <a:ea typeface="Roboto"/>
                <a:cs typeface="Roboto"/>
              </a:rPr>
              <a:t>CyBOK</a:t>
            </a:r>
            <a:r>
              <a:rPr lang="hu-HU" sz="3600" dirty="0">
                <a:latin typeface="Roboto"/>
                <a:ea typeface="Roboto"/>
                <a:cs typeface="Roboto"/>
              </a:rPr>
              <a:t>), UK</a:t>
            </a:r>
            <a:br>
              <a:rPr lang="hu-HU" sz="3600" dirty="0">
                <a:latin typeface="Roboto"/>
                <a:ea typeface="Roboto"/>
                <a:cs typeface="Roboto"/>
              </a:rPr>
            </a:br>
            <a:endParaRPr lang="hu-HU" sz="3600" dirty="0">
              <a:cs typeface="Roboto"/>
            </a:endParaRPr>
          </a:p>
        </p:txBody>
      </p:sp>
      <p:sp>
        <p:nvSpPr>
          <p:cNvPr id="3" name="Subtitle 2">
            <a:extLst>
              <a:ext uri="{FF2B5EF4-FFF2-40B4-BE49-F238E27FC236}">
                <a16:creationId xmlns:a16="http://schemas.microsoft.com/office/drawing/2014/main" id="{19D8D0EE-9322-62A4-6172-DF256989B364}"/>
              </a:ext>
            </a:extLst>
          </p:cNvPr>
          <p:cNvSpPr>
            <a:spLocks noGrp="1"/>
          </p:cNvSpPr>
          <p:nvPr>
            <p:ph type="subTitle" idx="1"/>
          </p:nvPr>
        </p:nvSpPr>
        <p:spPr>
          <a:xfrm>
            <a:off x="0" y="4916557"/>
            <a:ext cx="7818781" cy="902194"/>
          </a:xfrm>
        </p:spPr>
        <p:txBody>
          <a:bodyPr vert="horz" lIns="91440" tIns="45720" rIns="91440" bIns="45720" rtlCol="0" anchor="t">
            <a:normAutofit/>
          </a:bodyPr>
          <a:lstStyle/>
          <a:p>
            <a:pPr algn="r"/>
            <a:r>
              <a:rPr lang="hu-HU" dirty="0">
                <a:latin typeface="Roboto"/>
                <a:ea typeface="Roboto"/>
                <a:cs typeface="Roboto"/>
              </a:rPr>
              <a:t>Professor Steven </a:t>
            </a:r>
            <a:r>
              <a:rPr lang="hu-HU" dirty="0" err="1">
                <a:latin typeface="Roboto"/>
                <a:ea typeface="Roboto"/>
                <a:cs typeface="Roboto"/>
              </a:rPr>
              <a:t>Wong</a:t>
            </a:r>
            <a:endParaRPr lang="hu-HU" dirty="0">
              <a:latin typeface="Roboto"/>
              <a:ea typeface="Roboto"/>
              <a:cs typeface="Roboto"/>
            </a:endParaRPr>
          </a:p>
          <a:p>
            <a:pPr algn="r"/>
            <a:r>
              <a:rPr lang="hu-HU" dirty="0" err="1">
                <a:latin typeface="Roboto"/>
                <a:ea typeface="Roboto"/>
                <a:cs typeface="Roboto"/>
              </a:rPr>
              <a:t>Dr</a:t>
            </a:r>
            <a:r>
              <a:rPr lang="hu-HU" dirty="0">
                <a:latin typeface="Roboto"/>
                <a:ea typeface="Roboto"/>
                <a:cs typeface="Roboto"/>
              </a:rPr>
              <a:t> </a:t>
            </a:r>
            <a:r>
              <a:rPr lang="hu-HU" dirty="0" err="1">
                <a:latin typeface="Roboto"/>
                <a:ea typeface="Roboto"/>
                <a:cs typeface="Roboto"/>
              </a:rPr>
              <a:t>Yulia</a:t>
            </a:r>
            <a:r>
              <a:rPr lang="hu-HU" dirty="0">
                <a:latin typeface="Roboto"/>
                <a:ea typeface="Roboto"/>
                <a:cs typeface="Roboto"/>
              </a:rPr>
              <a:t> </a:t>
            </a:r>
            <a:r>
              <a:rPr lang="hu-HU" dirty="0" err="1">
                <a:latin typeface="Roboto"/>
                <a:ea typeface="Roboto"/>
                <a:cs typeface="Roboto"/>
              </a:rPr>
              <a:t>Cherdantseva</a:t>
            </a:r>
            <a:endParaRPr lang="hu-HU" dirty="0"/>
          </a:p>
        </p:txBody>
      </p:sp>
    </p:spTree>
    <p:extLst>
      <p:ext uri="{BB962C8B-B14F-4D97-AF65-F5344CB8AC3E}">
        <p14:creationId xmlns:p14="http://schemas.microsoft.com/office/powerpoint/2010/main" val="225781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0D242-0E2D-D8FA-F477-B43F94E009D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110FA67-62BB-0F34-6634-576E13612EB4}"/>
              </a:ext>
            </a:extLst>
          </p:cNvPr>
          <p:cNvSpPr>
            <a:spLocks noGrp="1"/>
          </p:cNvSpPr>
          <p:nvPr>
            <p:ph type="title"/>
          </p:nvPr>
        </p:nvSpPr>
        <p:spPr>
          <a:xfrm>
            <a:off x="838200" y="522781"/>
            <a:ext cx="10515600" cy="622846"/>
          </a:xfrm>
        </p:spPr>
        <p:txBody>
          <a:bodyPr>
            <a:normAutofit fontScale="90000"/>
          </a:bodyPr>
          <a:lstStyle/>
          <a:p>
            <a:r>
              <a:rPr lang="en-SG"/>
              <a:t>Work Package 1: The “WHAT”</a:t>
            </a:r>
          </a:p>
        </p:txBody>
      </p:sp>
      <p:sp>
        <p:nvSpPr>
          <p:cNvPr id="8" name="Content Placeholder 2">
            <a:extLst>
              <a:ext uri="{FF2B5EF4-FFF2-40B4-BE49-F238E27FC236}">
                <a16:creationId xmlns:a16="http://schemas.microsoft.com/office/drawing/2014/main" id="{01FC1388-2C4A-838D-5D33-0E53A5AE09D2}"/>
              </a:ext>
            </a:extLst>
          </p:cNvPr>
          <p:cNvSpPr txBox="1">
            <a:spLocks/>
          </p:cNvSpPr>
          <p:nvPr/>
        </p:nvSpPr>
        <p:spPr>
          <a:xfrm>
            <a:off x="833206" y="1361579"/>
            <a:ext cx="10515599" cy="452421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SG"/>
              <a:t>Cross-mapping between IS-BOK and CyBOK to determine the alignment (commonality and differences) between CyBOK &amp; IS-BOK. This work package may include the following work items:</a:t>
            </a:r>
            <a:endParaRPr lang="en-SG" sz="2400"/>
          </a:p>
          <a:p>
            <a:pPr lvl="1">
              <a:lnSpc>
                <a:spcPct val="110000"/>
              </a:lnSpc>
            </a:pPr>
            <a:r>
              <a:rPr lang="en-SG" sz="2800"/>
              <a:t>Analyse the structure of both BOKs</a:t>
            </a:r>
            <a:endParaRPr lang="en-SG"/>
          </a:p>
          <a:p>
            <a:pPr lvl="1">
              <a:lnSpc>
                <a:spcPct val="110000"/>
              </a:lnSpc>
            </a:pPr>
            <a:r>
              <a:rPr lang="en-SG" sz="2800"/>
              <a:t>Explore assumptions and scope, breadth and depth.</a:t>
            </a:r>
          </a:p>
          <a:p>
            <a:pPr lvl="1">
              <a:lnSpc>
                <a:spcPct val="110000"/>
              </a:lnSpc>
            </a:pPr>
            <a:r>
              <a:rPr lang="en-SG" sz="2800"/>
              <a:t>Examine focus and aims of each BOK.</a:t>
            </a:r>
          </a:p>
          <a:p>
            <a:pPr lvl="1">
              <a:lnSpc>
                <a:spcPct val="110000"/>
              </a:lnSpc>
            </a:pPr>
            <a:r>
              <a:rPr lang="en-SG" sz="2800"/>
              <a:t>Explore aims in terms of comprehensiveness and coverage.</a:t>
            </a:r>
          </a:p>
          <a:p>
            <a:pPr lvl="1">
              <a:lnSpc>
                <a:spcPct val="110000"/>
              </a:lnSpc>
            </a:pPr>
            <a:r>
              <a:rPr lang="en-SG" sz="2800"/>
              <a:t>Examine approaches to covering emerging topics.</a:t>
            </a:r>
          </a:p>
          <a:p>
            <a:pPr lvl="1">
              <a:lnSpc>
                <a:spcPct val="110000"/>
              </a:lnSpc>
            </a:pPr>
            <a:r>
              <a:rPr lang="en-GB" sz="2800"/>
              <a:t>Analyse the visual representations of BOKs.</a:t>
            </a:r>
            <a:endParaRPr lang="en-SG" sz="2800"/>
          </a:p>
          <a:p>
            <a:pPr marL="0" indent="0">
              <a:lnSpc>
                <a:spcPct val="110000"/>
              </a:lnSpc>
              <a:buFont typeface="Arial" panose="020B0604020202020204" pitchFamily="34" charset="0"/>
              <a:buNone/>
            </a:pPr>
            <a:endParaRPr lang="en-SG" i="1"/>
          </a:p>
          <a:p>
            <a:pPr marL="0" indent="0">
              <a:lnSpc>
                <a:spcPct val="110000"/>
              </a:lnSpc>
              <a:buFont typeface="Arial" panose="020B0604020202020204" pitchFamily="34" charset="0"/>
              <a:buNone/>
            </a:pPr>
            <a:r>
              <a:rPr lang="en-SG" b="1" i="1" u="sng">
                <a:solidFill>
                  <a:srgbClr val="FF0000"/>
                </a:solidFill>
                <a:effectLst>
                  <a:outerShdw blurRad="38100" dist="38100" dir="2700000" algn="tl">
                    <a:srgbClr val="000000">
                      <a:alpha val="43137"/>
                    </a:srgbClr>
                  </a:outerShdw>
                </a:effectLst>
              </a:rPr>
              <a:t>Output: Technical Report (WP1)</a:t>
            </a:r>
            <a:endParaRPr lang="en-SG" sz="2400" b="1" u="sng">
              <a:solidFill>
                <a:srgbClr val="FF0000"/>
              </a:solidFill>
              <a:effectLst>
                <a:outerShdw blurRad="38100" dist="38100" dir="2700000" algn="tl">
                  <a:srgbClr val="000000">
                    <a:alpha val="43137"/>
                  </a:srgbClr>
                </a:outerShdw>
              </a:effectLst>
            </a:endParaRPr>
          </a:p>
          <a:p>
            <a:pPr marL="0" indent="0">
              <a:lnSpc>
                <a:spcPct val="110000"/>
              </a:lnSpc>
              <a:buFont typeface="Arial" panose="020B0604020202020204" pitchFamily="34" charset="0"/>
              <a:buNone/>
            </a:pPr>
            <a:endParaRPr lang="en-SG"/>
          </a:p>
        </p:txBody>
      </p:sp>
    </p:spTree>
    <p:extLst>
      <p:ext uri="{BB962C8B-B14F-4D97-AF65-F5344CB8AC3E}">
        <p14:creationId xmlns:p14="http://schemas.microsoft.com/office/powerpoint/2010/main" val="239306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6376-A290-42EB-BB9A-B9D8DDE05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390282-B2F4-75EB-0DA7-09CC7C91AB8D}"/>
              </a:ext>
            </a:extLst>
          </p:cNvPr>
          <p:cNvSpPr>
            <a:spLocks noGrp="1"/>
          </p:cNvSpPr>
          <p:nvPr>
            <p:ph type="title"/>
          </p:nvPr>
        </p:nvSpPr>
        <p:spPr>
          <a:xfrm>
            <a:off x="838200" y="522781"/>
            <a:ext cx="10515600" cy="622846"/>
          </a:xfrm>
        </p:spPr>
        <p:txBody>
          <a:bodyPr>
            <a:normAutofit fontScale="90000"/>
          </a:bodyPr>
          <a:lstStyle/>
          <a:p>
            <a:r>
              <a:rPr lang="en-SG"/>
              <a:t>Work Package 2: The “HOW”</a:t>
            </a:r>
          </a:p>
        </p:txBody>
      </p:sp>
      <p:sp>
        <p:nvSpPr>
          <p:cNvPr id="3" name="Content Placeholder 2">
            <a:extLst>
              <a:ext uri="{FF2B5EF4-FFF2-40B4-BE49-F238E27FC236}">
                <a16:creationId xmlns:a16="http://schemas.microsoft.com/office/drawing/2014/main" id="{C316F1EC-2FE8-8917-51A4-2BA59F926F0C}"/>
              </a:ext>
            </a:extLst>
          </p:cNvPr>
          <p:cNvSpPr txBox="1">
            <a:spLocks/>
          </p:cNvSpPr>
          <p:nvPr/>
        </p:nvSpPr>
        <p:spPr>
          <a:xfrm>
            <a:off x="833206" y="1361579"/>
            <a:ext cx="10515599" cy="452421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SG" sz="2600"/>
              <a:t>Evaluate the way CyBOK resources are utilized as well as if the IS-BOK can do the same for Singapore. This work package may include the following work items:</a:t>
            </a:r>
          </a:p>
          <a:p>
            <a:pPr lvl="1">
              <a:lnSpc>
                <a:spcPct val="110000"/>
              </a:lnSpc>
            </a:pPr>
            <a:r>
              <a:rPr lang="en-SG" sz="2600"/>
              <a:t>Evaluation of the BOK’s development processes</a:t>
            </a:r>
          </a:p>
          <a:p>
            <a:pPr lvl="1">
              <a:lnSpc>
                <a:spcPct val="110000"/>
              </a:lnSpc>
            </a:pPr>
            <a:r>
              <a:rPr lang="en-SG" sz="2600"/>
              <a:t>Exploration of the maintenance and governance approaches</a:t>
            </a:r>
          </a:p>
          <a:p>
            <a:pPr lvl="1">
              <a:lnSpc>
                <a:spcPct val="110000"/>
              </a:lnSpc>
            </a:pPr>
            <a:r>
              <a:rPr lang="en-SG" sz="2600"/>
              <a:t>Mechanisms for community involvement</a:t>
            </a:r>
          </a:p>
          <a:p>
            <a:pPr lvl="1">
              <a:lnSpc>
                <a:spcPct val="110000"/>
              </a:lnSpc>
            </a:pPr>
            <a:r>
              <a:rPr lang="en-SG" sz="2600"/>
              <a:t>Updatability and agility of BOKs</a:t>
            </a:r>
          </a:p>
          <a:p>
            <a:pPr lvl="1">
              <a:lnSpc>
                <a:spcPct val="110000"/>
              </a:lnSpc>
            </a:pPr>
            <a:r>
              <a:rPr lang="en-SG" sz="2600"/>
              <a:t>Online presence</a:t>
            </a:r>
          </a:p>
          <a:p>
            <a:pPr lvl="1">
              <a:lnSpc>
                <a:spcPct val="110000"/>
              </a:lnSpc>
            </a:pPr>
            <a:r>
              <a:rPr lang="en-SG" sz="2600"/>
              <a:t>Considerations of use cases during the BOK design, e.g. role in education and training and curriculum design, role in professional certification.</a:t>
            </a:r>
          </a:p>
          <a:p>
            <a:endParaRPr lang="en-SG" sz="2400"/>
          </a:p>
          <a:p>
            <a:pPr marL="0" indent="0">
              <a:buFont typeface="Arial" panose="020B0604020202020204" pitchFamily="34" charset="0"/>
              <a:buNone/>
            </a:pPr>
            <a:r>
              <a:rPr lang="en-SG" b="1" i="1" u="sng">
                <a:solidFill>
                  <a:srgbClr val="FF0000"/>
                </a:solidFill>
                <a:effectLst>
                  <a:outerShdw blurRad="38100" dist="38100" dir="2700000" algn="tl">
                    <a:srgbClr val="000000">
                      <a:alpha val="43137"/>
                    </a:srgbClr>
                  </a:outerShdw>
                </a:effectLst>
              </a:rPr>
              <a:t>Output: Technical Report (WP2)</a:t>
            </a:r>
            <a:endParaRPr lang="en-SG" sz="2400" b="1" u="sng">
              <a:solidFill>
                <a:srgbClr val="FF0000"/>
              </a:solidFill>
              <a:effectLst>
                <a:outerShdw blurRad="38100" dist="38100" dir="2700000" algn="tl">
                  <a:srgbClr val="000000">
                    <a:alpha val="43137"/>
                  </a:srgbClr>
                </a:outerShdw>
              </a:effectLst>
            </a:endParaRPr>
          </a:p>
          <a:p>
            <a:endParaRPr lang="en-SG"/>
          </a:p>
        </p:txBody>
      </p:sp>
    </p:spTree>
    <p:extLst>
      <p:ext uri="{BB962C8B-B14F-4D97-AF65-F5344CB8AC3E}">
        <p14:creationId xmlns:p14="http://schemas.microsoft.com/office/powerpoint/2010/main" val="3524773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C009E-D841-E29E-99D5-A60C1E0EBB5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E07F952-6198-87FB-5894-68E0BE846DE6}"/>
              </a:ext>
            </a:extLst>
          </p:cNvPr>
          <p:cNvSpPr>
            <a:spLocks noGrp="1"/>
          </p:cNvSpPr>
          <p:nvPr>
            <p:ph type="title"/>
          </p:nvPr>
        </p:nvSpPr>
        <p:spPr>
          <a:xfrm>
            <a:off x="838200" y="512268"/>
            <a:ext cx="10515600" cy="622846"/>
          </a:xfrm>
        </p:spPr>
        <p:txBody>
          <a:bodyPr>
            <a:normAutofit fontScale="90000"/>
          </a:bodyPr>
          <a:lstStyle/>
          <a:p>
            <a:r>
              <a:rPr lang="en-SG" dirty="0">
                <a:latin typeface="Segoe UI"/>
                <a:cs typeface="Segoe UI"/>
              </a:rPr>
              <a:t>Project Team Members</a:t>
            </a:r>
            <a:endParaRPr lang="en-US" dirty="0"/>
          </a:p>
        </p:txBody>
      </p:sp>
      <p:sp>
        <p:nvSpPr>
          <p:cNvPr id="8" name="TextBox 7">
            <a:extLst>
              <a:ext uri="{FF2B5EF4-FFF2-40B4-BE49-F238E27FC236}">
                <a16:creationId xmlns:a16="http://schemas.microsoft.com/office/drawing/2014/main" id="{4BD4006E-803F-F08C-4A56-EA3ED6123020}"/>
              </a:ext>
            </a:extLst>
          </p:cNvPr>
          <p:cNvSpPr txBox="1"/>
          <p:nvPr/>
        </p:nvSpPr>
        <p:spPr>
          <a:xfrm>
            <a:off x="963483" y="1558123"/>
            <a:ext cx="5380420" cy="4120172"/>
          </a:xfrm>
          <a:prstGeom prst="rect">
            <a:avLst/>
          </a:prstGeom>
          <a:noFill/>
        </p:spPr>
        <p:txBody>
          <a:bodyPr wrap="none" lIns="91440" tIns="45720" rIns="91440" bIns="45720" rtlCol="0" anchor="t">
            <a:noAutofit/>
          </a:bodyPr>
          <a:lstStyle/>
          <a:p>
            <a:r>
              <a:rPr lang="en-SG" sz="2800" b="1" u="sng" dirty="0">
                <a:effectLst>
                  <a:outerShdw blurRad="38100" dist="38100" dir="2700000" algn="tl">
                    <a:srgbClr val="000000">
                      <a:alpha val="43137"/>
                    </a:srgbClr>
                  </a:outerShdw>
                </a:effectLst>
              </a:rPr>
              <a:t>Singapore Team</a:t>
            </a:r>
          </a:p>
          <a:p>
            <a:endParaRPr lang="en-SG" sz="500" b="1" u="sng" dirty="0">
              <a:effectLst>
                <a:outerShdw blurRad="38100" dist="38100" dir="2700000" algn="tl">
                  <a:srgbClr val="000000">
                    <a:alpha val="43137"/>
                  </a:srgbClr>
                </a:outerShdw>
              </a:effectLst>
            </a:endParaRPr>
          </a:p>
          <a:p>
            <a:r>
              <a:rPr lang="en-SG" sz="2400" dirty="0"/>
              <a:t>Professor Steven Wong</a:t>
            </a:r>
            <a:endParaRPr lang="en-SG" sz="2400" dirty="0">
              <a:cs typeface="Arial"/>
            </a:endParaRPr>
          </a:p>
          <a:p>
            <a:r>
              <a:rPr lang="en-SG" sz="1600" dirty="0"/>
              <a:t>Singapore Institute of Technology</a:t>
            </a:r>
            <a:endParaRPr lang="en-SG" sz="1600" dirty="0">
              <a:cs typeface="Arial"/>
            </a:endParaRPr>
          </a:p>
          <a:p>
            <a:endParaRPr lang="en-SG" sz="900" dirty="0"/>
          </a:p>
          <a:p>
            <a:r>
              <a:rPr lang="en-SG" sz="2400" dirty="0"/>
              <a:t>Associate Prof Goh </a:t>
            </a:r>
            <a:r>
              <a:rPr lang="en-SG" sz="2400" dirty="0" err="1"/>
              <a:t>Weihan</a:t>
            </a:r>
            <a:endParaRPr lang="en-SG" sz="2400" dirty="0">
              <a:cs typeface="Arial"/>
            </a:endParaRPr>
          </a:p>
          <a:p>
            <a:r>
              <a:rPr lang="en-SG" sz="1600" dirty="0"/>
              <a:t>Singapore Institute of Technology</a:t>
            </a:r>
            <a:endParaRPr lang="en-SG" sz="1600" dirty="0">
              <a:cs typeface="Arial"/>
            </a:endParaRPr>
          </a:p>
          <a:p>
            <a:endParaRPr lang="en-SG" sz="900" dirty="0"/>
          </a:p>
          <a:p>
            <a:r>
              <a:rPr lang="en-SG" sz="2400" dirty="0"/>
              <a:t>Samson Yeow</a:t>
            </a:r>
            <a:endParaRPr lang="en-SG" sz="2400" dirty="0">
              <a:cs typeface="Arial"/>
            </a:endParaRPr>
          </a:p>
          <a:p>
            <a:r>
              <a:rPr lang="en-SG" sz="1600" dirty="0"/>
              <a:t>Singapore Polytechnic</a:t>
            </a:r>
          </a:p>
          <a:p>
            <a:endParaRPr lang="en-SG" sz="900" dirty="0"/>
          </a:p>
          <a:p>
            <a:r>
              <a:rPr lang="en-SG" sz="2400" dirty="0"/>
              <a:t>Terence Siau (Secretariat)</a:t>
            </a:r>
            <a:endParaRPr lang="en-SG" sz="2400" dirty="0">
              <a:cs typeface="Arial"/>
            </a:endParaRPr>
          </a:p>
          <a:p>
            <a:r>
              <a:rPr lang="en-SG" sz="1600" dirty="0" err="1"/>
              <a:t>AiSP</a:t>
            </a:r>
            <a:endParaRPr lang="en-SG" sz="1600" dirty="0">
              <a:cs typeface="Arial"/>
            </a:endParaRPr>
          </a:p>
        </p:txBody>
      </p:sp>
      <p:pic>
        <p:nvPicPr>
          <p:cNvPr id="9" name="Graphic 8" descr="Handshake outline">
            <a:extLst>
              <a:ext uri="{FF2B5EF4-FFF2-40B4-BE49-F238E27FC236}">
                <a16:creationId xmlns:a16="http://schemas.microsoft.com/office/drawing/2014/main" id="{5D902E2E-3919-FBA8-AD2B-51F4C49A52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26760" y="66855"/>
            <a:ext cx="2340856" cy="2225700"/>
          </a:xfrm>
          <a:prstGeom prst="rect">
            <a:avLst/>
          </a:prstGeom>
        </p:spPr>
      </p:pic>
      <p:sp>
        <p:nvSpPr>
          <p:cNvPr id="10" name="TextBox 9">
            <a:extLst>
              <a:ext uri="{FF2B5EF4-FFF2-40B4-BE49-F238E27FC236}">
                <a16:creationId xmlns:a16="http://schemas.microsoft.com/office/drawing/2014/main" id="{7A58246F-ECA0-E287-BD1E-A6953D9054EF}"/>
              </a:ext>
            </a:extLst>
          </p:cNvPr>
          <p:cNvSpPr txBox="1"/>
          <p:nvPr/>
        </p:nvSpPr>
        <p:spPr>
          <a:xfrm>
            <a:off x="5456008" y="1558123"/>
            <a:ext cx="5380420" cy="4120172"/>
          </a:xfrm>
          <a:prstGeom prst="rect">
            <a:avLst/>
          </a:prstGeom>
          <a:noFill/>
        </p:spPr>
        <p:txBody>
          <a:bodyPr wrap="none" lIns="91440" tIns="45720" rIns="91440" bIns="45720" rtlCol="0" anchor="t">
            <a:noAutofit/>
          </a:bodyPr>
          <a:lstStyle/>
          <a:p>
            <a:r>
              <a:rPr lang="en-SG" sz="2800" b="1" u="sng" dirty="0">
                <a:effectLst>
                  <a:outerShdw blurRad="38100" dist="38100" dir="2700000" algn="tl">
                    <a:srgbClr val="000000">
                      <a:alpha val="43137"/>
                    </a:srgbClr>
                  </a:outerShdw>
                </a:effectLst>
              </a:rPr>
              <a:t>UK Team</a:t>
            </a:r>
          </a:p>
          <a:p>
            <a:endParaRPr lang="en-SG" sz="500" dirty="0"/>
          </a:p>
          <a:p>
            <a:r>
              <a:rPr lang="en-SG" sz="2400" dirty="0"/>
              <a:t>Professor Awais Rashid (</a:t>
            </a:r>
            <a:r>
              <a:rPr lang="en-SG" sz="2400" dirty="0" err="1"/>
              <a:t>CyBOK</a:t>
            </a:r>
            <a:r>
              <a:rPr lang="en-SG" sz="2400" dirty="0"/>
              <a:t> lead)</a:t>
            </a:r>
            <a:endParaRPr lang="en-SG" sz="2400" dirty="0">
              <a:cs typeface="Arial"/>
            </a:endParaRPr>
          </a:p>
          <a:p>
            <a:r>
              <a:rPr lang="en-SG" sz="1600" dirty="0"/>
              <a:t>University of Bristol, UK</a:t>
            </a:r>
            <a:endParaRPr lang="en-SG" sz="1600" dirty="0">
              <a:cs typeface="Arial"/>
            </a:endParaRPr>
          </a:p>
          <a:p>
            <a:endParaRPr lang="en-SG" sz="1200" dirty="0">
              <a:cs typeface="Arial"/>
            </a:endParaRPr>
          </a:p>
          <a:p>
            <a:r>
              <a:rPr lang="en-SG" sz="2400" dirty="0"/>
              <a:t>Associate Prof. Yulia </a:t>
            </a:r>
            <a:r>
              <a:rPr lang="en-SG" sz="2400" dirty="0" err="1"/>
              <a:t>Cherdantseva</a:t>
            </a:r>
            <a:endParaRPr lang="en-SG" sz="2400" dirty="0">
              <a:cs typeface="Arial"/>
            </a:endParaRPr>
          </a:p>
          <a:p>
            <a:r>
              <a:rPr lang="en-SG" sz="1600" dirty="0"/>
              <a:t>Cardiff University and </a:t>
            </a:r>
            <a:r>
              <a:rPr lang="en-SG" sz="1600" dirty="0" err="1"/>
              <a:t>CyBOK</a:t>
            </a:r>
            <a:r>
              <a:rPr lang="en-SG" sz="1600" dirty="0"/>
              <a:t> Exec/Editorial Board, UK</a:t>
            </a:r>
            <a:endParaRPr lang="en-SG" sz="1600" dirty="0">
              <a:cs typeface="Arial"/>
            </a:endParaRPr>
          </a:p>
          <a:p>
            <a:endParaRPr lang="en-SG" sz="900" dirty="0"/>
          </a:p>
          <a:p>
            <a:r>
              <a:rPr lang="en-SG" sz="2400" dirty="0"/>
              <a:t>Dr. Lata Nautiyal</a:t>
            </a:r>
            <a:endParaRPr lang="en-SG" sz="2400" dirty="0">
              <a:cs typeface="Arial"/>
            </a:endParaRPr>
          </a:p>
          <a:p>
            <a:r>
              <a:rPr lang="en-SG" sz="1600" dirty="0"/>
              <a:t>University of Roehampton, London, UK</a:t>
            </a:r>
            <a:endParaRPr lang="en-SG" sz="1600" dirty="0">
              <a:cs typeface="Arial"/>
            </a:endParaRPr>
          </a:p>
          <a:p>
            <a:endParaRPr lang="en-SG" sz="800" dirty="0"/>
          </a:p>
          <a:p>
            <a:r>
              <a:rPr lang="en-SG" sz="2400" dirty="0"/>
              <a:t>Dr. Marius-Constantin </a:t>
            </a:r>
            <a:r>
              <a:rPr lang="en-SG" sz="2400" dirty="0" err="1"/>
              <a:t>Ilau</a:t>
            </a:r>
            <a:endParaRPr lang="en-SG" sz="2400" dirty="0"/>
          </a:p>
          <a:p>
            <a:r>
              <a:rPr lang="en-SG" sz="1600" dirty="0"/>
              <a:t>University of Bristol, UK</a:t>
            </a:r>
            <a:endParaRPr lang="en-SG" sz="1600" dirty="0">
              <a:cs typeface="Arial"/>
            </a:endParaRPr>
          </a:p>
          <a:p>
            <a:endParaRPr lang="en-SG" sz="800" dirty="0"/>
          </a:p>
          <a:p>
            <a:r>
              <a:rPr lang="en-SG" sz="2400" dirty="0"/>
              <a:t>Jenna Cox (Project Manager)</a:t>
            </a:r>
            <a:endParaRPr lang="en-SG" sz="2400" dirty="0">
              <a:cs typeface="Arial"/>
            </a:endParaRPr>
          </a:p>
          <a:p>
            <a:r>
              <a:rPr lang="en-SG" sz="1600" dirty="0"/>
              <a:t>University of Bristol, UK</a:t>
            </a:r>
            <a:endParaRPr lang="en-SG" sz="1600" dirty="0">
              <a:cs typeface="Arial"/>
            </a:endParaRPr>
          </a:p>
          <a:p>
            <a:endParaRPr lang="en-SG" sz="800" dirty="0"/>
          </a:p>
          <a:p>
            <a:endParaRPr lang="en-SG" sz="900" dirty="0"/>
          </a:p>
        </p:txBody>
      </p:sp>
    </p:spTree>
    <p:extLst>
      <p:ext uri="{BB962C8B-B14F-4D97-AF65-F5344CB8AC3E}">
        <p14:creationId xmlns:p14="http://schemas.microsoft.com/office/powerpoint/2010/main" val="154859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EE76C-54F6-97C8-98E1-DF1551799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15D63-0A85-34A7-3EE4-C87521AD8740}"/>
              </a:ext>
            </a:extLst>
          </p:cNvPr>
          <p:cNvSpPr>
            <a:spLocks noGrp="1"/>
          </p:cNvSpPr>
          <p:nvPr>
            <p:ph type="title"/>
          </p:nvPr>
        </p:nvSpPr>
        <p:spPr>
          <a:xfrm>
            <a:off x="439479" y="232692"/>
            <a:ext cx="11313610" cy="425574"/>
          </a:xfrm>
        </p:spPr>
        <p:txBody>
          <a:bodyPr>
            <a:noAutofit/>
          </a:bodyPr>
          <a:lstStyle/>
          <a:p>
            <a:r>
              <a:rPr lang="en-US" sz="3200" dirty="0"/>
              <a:t>Comparisons: IS-BOK and </a:t>
            </a:r>
            <a:r>
              <a:rPr lang="en-US" sz="3200" dirty="0" err="1"/>
              <a:t>CyBOK</a:t>
            </a:r>
            <a:r>
              <a:rPr lang="en-US" sz="3200" dirty="0"/>
              <a:t> Areas</a:t>
            </a:r>
            <a:endParaRPr lang="en-SG" sz="3200" dirty="0"/>
          </a:p>
        </p:txBody>
      </p:sp>
      <p:pic>
        <p:nvPicPr>
          <p:cNvPr id="3" name="Picture 2" descr="A diagram of security and security&#10;&#10;Description automatically generated">
            <a:extLst>
              <a:ext uri="{FF2B5EF4-FFF2-40B4-BE49-F238E27FC236}">
                <a16:creationId xmlns:a16="http://schemas.microsoft.com/office/drawing/2014/main" id="{1A9FBE72-3695-D796-FEC2-B922322A8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149" y="1268962"/>
            <a:ext cx="4941087" cy="4320076"/>
          </a:xfrm>
          <a:prstGeom prst="rect">
            <a:avLst/>
          </a:prstGeom>
        </p:spPr>
      </p:pic>
      <p:pic>
        <p:nvPicPr>
          <p:cNvPr id="4" name="Picture 3">
            <a:extLst>
              <a:ext uri="{FF2B5EF4-FFF2-40B4-BE49-F238E27FC236}">
                <a16:creationId xmlns:a16="http://schemas.microsoft.com/office/drawing/2014/main" id="{1A6A9545-6C55-E979-260D-04E59D92E4BF}"/>
              </a:ext>
            </a:extLst>
          </p:cNvPr>
          <p:cNvPicPr>
            <a:picLocks noChangeAspect="1"/>
          </p:cNvPicPr>
          <p:nvPr/>
        </p:nvPicPr>
        <p:blipFill>
          <a:blip r:embed="rId3"/>
          <a:stretch>
            <a:fillRect/>
          </a:stretch>
        </p:blipFill>
        <p:spPr>
          <a:xfrm>
            <a:off x="694354" y="1309390"/>
            <a:ext cx="6176755" cy="4202837"/>
          </a:xfrm>
          <a:prstGeom prst="rect">
            <a:avLst/>
          </a:prstGeom>
        </p:spPr>
      </p:pic>
      <p:sp>
        <p:nvSpPr>
          <p:cNvPr id="5" name="TextBox 4">
            <a:extLst>
              <a:ext uri="{FF2B5EF4-FFF2-40B4-BE49-F238E27FC236}">
                <a16:creationId xmlns:a16="http://schemas.microsoft.com/office/drawing/2014/main" id="{0C7E590F-14E2-FF3C-BFDF-759F3FC73872}"/>
              </a:ext>
            </a:extLst>
          </p:cNvPr>
          <p:cNvSpPr txBox="1"/>
          <p:nvPr/>
        </p:nvSpPr>
        <p:spPr>
          <a:xfrm>
            <a:off x="2008397" y="899829"/>
            <a:ext cx="3324180" cy="400110"/>
          </a:xfrm>
          <a:prstGeom prst="rect">
            <a:avLst/>
          </a:prstGeom>
          <a:noFill/>
        </p:spPr>
        <p:txBody>
          <a:bodyPr wrap="none" rtlCol="0">
            <a:spAutoFit/>
          </a:bodyPr>
          <a:lstStyle/>
          <a:p>
            <a:r>
              <a:rPr lang="en-US" sz="2000" b="1" dirty="0"/>
              <a:t>IS-BOK - 6 Domains, 22 Topics</a:t>
            </a:r>
            <a:endParaRPr lang="en-SG" sz="2000" b="1" dirty="0"/>
          </a:p>
        </p:txBody>
      </p:sp>
      <p:sp>
        <p:nvSpPr>
          <p:cNvPr id="6" name="TextBox 5">
            <a:extLst>
              <a:ext uri="{FF2B5EF4-FFF2-40B4-BE49-F238E27FC236}">
                <a16:creationId xmlns:a16="http://schemas.microsoft.com/office/drawing/2014/main" id="{56FD44D1-8A66-466C-3773-4361E3D66576}"/>
              </a:ext>
            </a:extLst>
          </p:cNvPr>
          <p:cNvSpPr txBox="1"/>
          <p:nvPr/>
        </p:nvSpPr>
        <p:spPr>
          <a:xfrm>
            <a:off x="7294027" y="848715"/>
            <a:ext cx="4837091" cy="400110"/>
          </a:xfrm>
          <a:prstGeom prst="rect">
            <a:avLst/>
          </a:prstGeom>
          <a:noFill/>
        </p:spPr>
        <p:txBody>
          <a:bodyPr wrap="square" rtlCol="0">
            <a:spAutoFit/>
          </a:bodyPr>
          <a:lstStyle/>
          <a:p>
            <a:r>
              <a:rPr lang="en-US" sz="2000" b="1" dirty="0" err="1"/>
              <a:t>CyBOK</a:t>
            </a:r>
            <a:r>
              <a:rPr lang="en-US" sz="2000" b="1" dirty="0"/>
              <a:t> - 5 Domains, 21 Knowledge Areas</a:t>
            </a:r>
            <a:endParaRPr lang="en-SG" sz="2000" b="1" dirty="0"/>
          </a:p>
        </p:txBody>
      </p:sp>
      <p:cxnSp>
        <p:nvCxnSpPr>
          <p:cNvPr id="7" name="Straight Arrow Connector 6">
            <a:extLst>
              <a:ext uri="{FF2B5EF4-FFF2-40B4-BE49-F238E27FC236}">
                <a16:creationId xmlns:a16="http://schemas.microsoft.com/office/drawing/2014/main" id="{2DCD4F34-65EE-FCC4-B02A-84B6B9D43115}"/>
              </a:ext>
            </a:extLst>
          </p:cNvPr>
          <p:cNvCxnSpPr>
            <a:cxnSpLocks/>
          </p:cNvCxnSpPr>
          <p:nvPr/>
        </p:nvCxnSpPr>
        <p:spPr>
          <a:xfrm flipH="1">
            <a:off x="6735778" y="3429000"/>
            <a:ext cx="4164594" cy="12218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513F2D5-6D38-DD73-09B0-D7A95F1BCF05}"/>
              </a:ext>
            </a:extLst>
          </p:cNvPr>
          <p:cNvCxnSpPr>
            <a:cxnSpLocks/>
          </p:cNvCxnSpPr>
          <p:nvPr/>
        </p:nvCxnSpPr>
        <p:spPr>
          <a:xfrm flipH="1" flipV="1">
            <a:off x="6871109" y="2334063"/>
            <a:ext cx="1065516" cy="26442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5839767-549C-16B9-2456-36E5AFC35813}"/>
              </a:ext>
            </a:extLst>
          </p:cNvPr>
          <p:cNvCxnSpPr>
            <a:cxnSpLocks/>
          </p:cNvCxnSpPr>
          <p:nvPr/>
        </p:nvCxnSpPr>
        <p:spPr>
          <a:xfrm flipH="1" flipV="1">
            <a:off x="6871109" y="5169529"/>
            <a:ext cx="3363587" cy="1745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A3FEE6E-4371-3ADF-1E2E-E9BC2EB2E63F}"/>
              </a:ext>
            </a:extLst>
          </p:cNvPr>
          <p:cNvCxnSpPr>
            <a:cxnSpLocks/>
          </p:cNvCxnSpPr>
          <p:nvPr/>
        </p:nvCxnSpPr>
        <p:spPr>
          <a:xfrm flipH="1">
            <a:off x="6871109" y="2130369"/>
            <a:ext cx="2149910" cy="14457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6A6F1F6-0087-4A13-8070-4994163425E8}"/>
              </a:ext>
            </a:extLst>
          </p:cNvPr>
          <p:cNvCxnSpPr>
            <a:cxnSpLocks/>
          </p:cNvCxnSpPr>
          <p:nvPr/>
        </p:nvCxnSpPr>
        <p:spPr>
          <a:xfrm flipH="1">
            <a:off x="6871109" y="3444907"/>
            <a:ext cx="1029687" cy="2593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1763978-7030-4BB6-4683-0F2317E82AC9}"/>
              </a:ext>
            </a:extLst>
          </p:cNvPr>
          <p:cNvCxnSpPr>
            <a:cxnSpLocks/>
          </p:cNvCxnSpPr>
          <p:nvPr/>
        </p:nvCxnSpPr>
        <p:spPr>
          <a:xfrm flipH="1" flipV="1">
            <a:off x="6871109" y="1687352"/>
            <a:ext cx="1065516" cy="32909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B0AE6B8-E621-D4EE-B6E0-A218DFE3F977}"/>
              </a:ext>
            </a:extLst>
          </p:cNvPr>
          <p:cNvSpPr txBox="1"/>
          <p:nvPr/>
        </p:nvSpPr>
        <p:spPr>
          <a:xfrm>
            <a:off x="1604929" y="5515189"/>
            <a:ext cx="9662888" cy="954107"/>
          </a:xfrm>
          <a:prstGeom prst="rect">
            <a:avLst/>
          </a:prstGeom>
          <a:noFill/>
        </p:spPr>
        <p:txBody>
          <a:bodyPr wrap="square" rtlCol="0">
            <a:spAutoFit/>
          </a:bodyPr>
          <a:lstStyle/>
          <a:p>
            <a:pPr algn="ctr"/>
            <a:r>
              <a:rPr lang="en-US" sz="2400" b="1" i="1" dirty="0">
                <a:solidFill>
                  <a:srgbClr val="FF0000"/>
                </a:solidFill>
              </a:rPr>
              <a:t>Not Trivial!!!! </a:t>
            </a:r>
          </a:p>
          <a:p>
            <a:r>
              <a:rPr lang="en-US" sz="1600" i="1" dirty="0">
                <a:solidFill>
                  <a:srgbClr val="FF0000"/>
                </a:solidFill>
              </a:rPr>
              <a:t>Can be seen that the domains are classified differently but there exist some similarities and differences even in these overview diagrams. Also need to take into consideration emerging areas such as AI which is missing in both.</a:t>
            </a:r>
            <a:endParaRPr lang="en-SG" sz="1600" i="1" dirty="0">
              <a:solidFill>
                <a:srgbClr val="FF0000"/>
              </a:solidFill>
            </a:endParaRPr>
          </a:p>
        </p:txBody>
      </p:sp>
      <p:sp>
        <p:nvSpPr>
          <p:cNvPr id="14" name="Oval 13">
            <a:extLst>
              <a:ext uri="{FF2B5EF4-FFF2-40B4-BE49-F238E27FC236}">
                <a16:creationId xmlns:a16="http://schemas.microsoft.com/office/drawing/2014/main" id="{825AE563-8517-4534-8A42-5BEF3C45164D}"/>
              </a:ext>
            </a:extLst>
          </p:cNvPr>
          <p:cNvSpPr/>
          <p:nvPr/>
        </p:nvSpPr>
        <p:spPr>
          <a:xfrm>
            <a:off x="8221892" y="2643978"/>
            <a:ext cx="934458" cy="42169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15" name="Straight Arrow Connector 14">
            <a:extLst>
              <a:ext uri="{FF2B5EF4-FFF2-40B4-BE49-F238E27FC236}">
                <a16:creationId xmlns:a16="http://schemas.microsoft.com/office/drawing/2014/main" id="{1A9A991F-7584-57DF-4172-4A4146997594}"/>
              </a:ext>
            </a:extLst>
          </p:cNvPr>
          <p:cNvCxnSpPr>
            <a:cxnSpLocks/>
          </p:cNvCxnSpPr>
          <p:nvPr/>
        </p:nvCxnSpPr>
        <p:spPr>
          <a:xfrm flipH="1" flipV="1">
            <a:off x="6871109" y="3935933"/>
            <a:ext cx="3363587" cy="13376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126CE45-F2A1-37F4-D518-B37458CDDEF0}"/>
              </a:ext>
            </a:extLst>
          </p:cNvPr>
          <p:cNvSpPr txBox="1"/>
          <p:nvPr/>
        </p:nvSpPr>
        <p:spPr>
          <a:xfrm>
            <a:off x="5332577" y="6625308"/>
            <a:ext cx="2207592" cy="276999"/>
          </a:xfrm>
          <a:prstGeom prst="rect">
            <a:avLst/>
          </a:prstGeom>
          <a:noFill/>
        </p:spPr>
        <p:txBody>
          <a:bodyPr wrap="none" rtlCol="0">
            <a:spAutoFit/>
          </a:bodyPr>
          <a:lstStyle/>
          <a:p>
            <a:r>
              <a:rPr lang="en-US" sz="1200"/>
              <a:t>Confidential – Do not recirculate</a:t>
            </a:r>
            <a:endParaRPr lang="en-SG" sz="1200"/>
          </a:p>
        </p:txBody>
      </p:sp>
    </p:spTree>
    <p:extLst>
      <p:ext uri="{BB962C8B-B14F-4D97-AF65-F5344CB8AC3E}">
        <p14:creationId xmlns:p14="http://schemas.microsoft.com/office/powerpoint/2010/main" val="1672446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02E14-0850-DF43-407A-AB18D51430BF}"/>
            </a:ext>
          </a:extLst>
        </p:cNvPr>
        <p:cNvGrpSpPr/>
        <p:nvPr/>
      </p:nvGrpSpPr>
      <p:grpSpPr>
        <a:xfrm>
          <a:off x="0" y="0"/>
          <a:ext cx="0" cy="0"/>
          <a:chOff x="0" y="0"/>
          <a:chExt cx="0" cy="0"/>
        </a:xfrm>
      </p:grpSpPr>
      <p:pic>
        <p:nvPicPr>
          <p:cNvPr id="19" name="Picture 18" descr="A white background with black text&#10;&#10;AI-generated content may be incorrect.">
            <a:extLst>
              <a:ext uri="{FF2B5EF4-FFF2-40B4-BE49-F238E27FC236}">
                <a16:creationId xmlns:a16="http://schemas.microsoft.com/office/drawing/2014/main" id="{C84A86EA-BB31-4778-8265-4EBC71035F8F}"/>
              </a:ext>
            </a:extLst>
          </p:cNvPr>
          <p:cNvPicPr>
            <a:picLocks noChangeAspect="1"/>
          </p:cNvPicPr>
          <p:nvPr/>
        </p:nvPicPr>
        <p:blipFill>
          <a:blip r:embed="rId2"/>
          <a:stretch>
            <a:fillRect/>
          </a:stretch>
        </p:blipFill>
        <p:spPr>
          <a:xfrm>
            <a:off x="3298553" y="2892251"/>
            <a:ext cx="6082888" cy="3001860"/>
          </a:xfrm>
          <a:prstGeom prst="rect">
            <a:avLst/>
          </a:prstGeom>
          <a:ln w="28575">
            <a:solidFill>
              <a:schemeClr val="tx1"/>
            </a:solidFill>
          </a:ln>
        </p:spPr>
      </p:pic>
      <p:cxnSp>
        <p:nvCxnSpPr>
          <p:cNvPr id="20" name="Straight Arrow Connector 19">
            <a:extLst>
              <a:ext uri="{FF2B5EF4-FFF2-40B4-BE49-F238E27FC236}">
                <a16:creationId xmlns:a16="http://schemas.microsoft.com/office/drawing/2014/main" id="{B7AC6E6A-C078-B460-15AC-1D2AD6024C87}"/>
              </a:ext>
            </a:extLst>
          </p:cNvPr>
          <p:cNvCxnSpPr/>
          <p:nvPr/>
        </p:nvCxnSpPr>
        <p:spPr>
          <a:xfrm flipH="1">
            <a:off x="6585313" y="4103621"/>
            <a:ext cx="812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9BBED5-59CC-9C8B-DAD1-76D99BE22431}"/>
              </a:ext>
            </a:extLst>
          </p:cNvPr>
          <p:cNvCxnSpPr/>
          <p:nvPr/>
        </p:nvCxnSpPr>
        <p:spPr>
          <a:xfrm flipH="1">
            <a:off x="8403953" y="4764021"/>
            <a:ext cx="812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64A8027-D4D4-818E-55D7-AC0D077B608D}"/>
              </a:ext>
            </a:extLst>
          </p:cNvPr>
          <p:cNvCxnSpPr/>
          <p:nvPr/>
        </p:nvCxnSpPr>
        <p:spPr>
          <a:xfrm flipH="1">
            <a:off x="7205073" y="5180581"/>
            <a:ext cx="812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A2A42FF-85DB-34F2-C18A-7846CD8A97B2}"/>
              </a:ext>
            </a:extLst>
          </p:cNvPr>
          <p:cNvSpPr txBox="1"/>
          <p:nvPr/>
        </p:nvSpPr>
        <p:spPr>
          <a:xfrm>
            <a:off x="1084934" y="-133099"/>
            <a:ext cx="9605019" cy="372409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SG" sz="3600"/>
          </a:p>
          <a:p>
            <a:pPr marL="285750" indent="-285750">
              <a:buFont typeface="Arial" panose="020B0604020202020204" pitchFamily="34" charset="0"/>
              <a:buChar char="•"/>
            </a:pPr>
            <a:r>
              <a:rPr lang="en-SG" sz="3200"/>
              <a:t>Comparisons of focus and aims</a:t>
            </a:r>
            <a:endParaRPr lang="en-SG" sz="3200" dirty="0">
              <a:cs typeface="Arial"/>
            </a:endParaRPr>
          </a:p>
          <a:p>
            <a:pPr marL="285750" indent="-285750">
              <a:buFont typeface="Arial" panose="020B0604020202020204" pitchFamily="34" charset="0"/>
              <a:buChar char="•"/>
            </a:pPr>
            <a:r>
              <a:rPr lang="en-SG" sz="3200"/>
              <a:t>TOC-based comparisons of coverage</a:t>
            </a:r>
            <a:endParaRPr lang="en-SG" sz="3200" dirty="0">
              <a:cs typeface="Arial"/>
            </a:endParaRPr>
          </a:p>
          <a:p>
            <a:pPr marL="285750" indent="-285750">
              <a:buFont typeface="Arial" panose="020B0604020202020204" pitchFamily="34" charset="0"/>
              <a:buChar char="•"/>
            </a:pPr>
            <a:r>
              <a:rPr lang="en-SG" sz="3200" dirty="0"/>
              <a:t>Knowledge-tree-based</a:t>
            </a:r>
            <a:r>
              <a:rPr lang="en-SG" sz="3200"/>
              <a:t> comparisons of coverage</a:t>
            </a:r>
            <a:endParaRPr lang="en-SG" sz="3200" dirty="0">
              <a:cs typeface="Arial"/>
            </a:endParaRPr>
          </a:p>
          <a:p>
            <a:pPr marL="285750" indent="-285750">
              <a:buFont typeface="Arial" panose="020B0604020202020204" pitchFamily="34" charset="0"/>
              <a:buChar char="•"/>
            </a:pPr>
            <a:r>
              <a:rPr lang="en-SG" sz="3200"/>
              <a:t>Using </a:t>
            </a:r>
            <a:r>
              <a:rPr lang="en-SG" sz="3200" err="1"/>
              <a:t>CyBOK</a:t>
            </a:r>
            <a:r>
              <a:rPr lang="en-SG" sz="3200"/>
              <a:t> Mapping Framework</a:t>
            </a:r>
            <a:endParaRPr lang="en-SG" sz="3200" dirty="0">
              <a:cs typeface="Arial"/>
            </a:endParaRPr>
          </a:p>
          <a:p>
            <a:pPr marL="285750" indent="-285750">
              <a:buFont typeface="Arial" panose="020B0604020202020204" pitchFamily="34" charset="0"/>
              <a:buChar char="•"/>
            </a:pPr>
            <a:endParaRPr lang="en-SG" sz="3600"/>
          </a:p>
          <a:p>
            <a:pPr marL="285750" indent="-285750">
              <a:buFont typeface="Arial" panose="020B0604020202020204" pitchFamily="34" charset="0"/>
              <a:buChar char="•"/>
            </a:pPr>
            <a:endParaRPr lang="en-SG" sz="3600"/>
          </a:p>
        </p:txBody>
      </p:sp>
      <p:cxnSp>
        <p:nvCxnSpPr>
          <p:cNvPr id="24" name="Straight Arrow Connector 23">
            <a:extLst>
              <a:ext uri="{FF2B5EF4-FFF2-40B4-BE49-F238E27FC236}">
                <a16:creationId xmlns:a16="http://schemas.microsoft.com/office/drawing/2014/main" id="{2A75BD81-CD3B-1818-706E-B0CFB053CB8A}"/>
              </a:ext>
            </a:extLst>
          </p:cNvPr>
          <p:cNvCxnSpPr/>
          <p:nvPr/>
        </p:nvCxnSpPr>
        <p:spPr>
          <a:xfrm flipH="1">
            <a:off x="6760015" y="4545949"/>
            <a:ext cx="812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324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555C9-F025-19C8-0EE9-F08933D0F9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8FED6-45E2-6F6E-AAB0-3EA8A4F8FAAF}"/>
              </a:ext>
            </a:extLst>
          </p:cNvPr>
          <p:cNvSpPr>
            <a:spLocks noGrp="1"/>
          </p:cNvSpPr>
          <p:nvPr>
            <p:ph type="title"/>
          </p:nvPr>
        </p:nvSpPr>
        <p:spPr>
          <a:xfrm>
            <a:off x="429975" y="366938"/>
            <a:ext cx="11313610" cy="425574"/>
          </a:xfrm>
        </p:spPr>
        <p:txBody>
          <a:bodyPr>
            <a:normAutofit fontScale="90000"/>
          </a:bodyPr>
          <a:lstStyle/>
          <a:p>
            <a:r>
              <a:rPr lang="en-US" dirty="0"/>
              <a:t>Comparisons of Focus and Aims</a:t>
            </a:r>
            <a:endParaRPr lang="en-SG" dirty="0"/>
          </a:p>
        </p:txBody>
      </p:sp>
      <p:sp>
        <p:nvSpPr>
          <p:cNvPr id="3" name="TextBox 2">
            <a:extLst>
              <a:ext uri="{FF2B5EF4-FFF2-40B4-BE49-F238E27FC236}">
                <a16:creationId xmlns:a16="http://schemas.microsoft.com/office/drawing/2014/main" id="{EC3A309C-FE32-08CA-53EA-0855E2576CDD}"/>
              </a:ext>
            </a:extLst>
          </p:cNvPr>
          <p:cNvSpPr txBox="1"/>
          <p:nvPr/>
        </p:nvSpPr>
        <p:spPr>
          <a:xfrm>
            <a:off x="5332577" y="6625308"/>
            <a:ext cx="2207592" cy="276999"/>
          </a:xfrm>
          <a:prstGeom prst="rect">
            <a:avLst/>
          </a:prstGeom>
          <a:noFill/>
        </p:spPr>
        <p:txBody>
          <a:bodyPr wrap="none" rtlCol="0">
            <a:spAutoFit/>
          </a:bodyPr>
          <a:lstStyle/>
          <a:p>
            <a:r>
              <a:rPr lang="en-US" sz="1200"/>
              <a:t>Confidential – Do not recirculate</a:t>
            </a:r>
            <a:endParaRPr lang="en-SG" sz="1200"/>
          </a:p>
        </p:txBody>
      </p:sp>
      <p:sp>
        <p:nvSpPr>
          <p:cNvPr id="5" name="TextBox 4">
            <a:extLst>
              <a:ext uri="{FF2B5EF4-FFF2-40B4-BE49-F238E27FC236}">
                <a16:creationId xmlns:a16="http://schemas.microsoft.com/office/drawing/2014/main" id="{7A8B5B2B-146A-80E8-F635-53F94DCE1674}"/>
              </a:ext>
            </a:extLst>
          </p:cNvPr>
          <p:cNvSpPr txBox="1"/>
          <p:nvPr/>
        </p:nvSpPr>
        <p:spPr>
          <a:xfrm>
            <a:off x="429975" y="821652"/>
            <a:ext cx="11128199" cy="830997"/>
          </a:xfrm>
          <a:prstGeom prst="rect">
            <a:avLst/>
          </a:prstGeom>
          <a:noFill/>
        </p:spPr>
        <p:txBody>
          <a:bodyPr wrap="square" rtlCol="0">
            <a:spAutoFit/>
          </a:bodyPr>
          <a:lstStyle/>
          <a:p>
            <a:r>
              <a:rPr lang="en-SG" sz="2400" b="1" u="sng" dirty="0"/>
              <a:t>Possible inference by:</a:t>
            </a:r>
          </a:p>
          <a:p>
            <a:pPr algn="ctr"/>
            <a:r>
              <a:rPr lang="en-SG" sz="2400" b="1" i="1" dirty="0"/>
              <a:t>Comparisons by the affiliation of the contributors</a:t>
            </a:r>
          </a:p>
        </p:txBody>
      </p:sp>
      <p:pic>
        <p:nvPicPr>
          <p:cNvPr id="6" name="Picture 5" descr="A poster with a blue background with red and blue locks&#10;&#10;Description automatically generated">
            <a:extLst>
              <a:ext uri="{FF2B5EF4-FFF2-40B4-BE49-F238E27FC236}">
                <a16:creationId xmlns:a16="http://schemas.microsoft.com/office/drawing/2014/main" id="{4C2F62C1-8887-E143-902A-57EE476A9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07" y="1748450"/>
            <a:ext cx="2082599" cy="2878755"/>
          </a:xfrm>
          <a:prstGeom prst="rect">
            <a:avLst/>
          </a:prstGeom>
        </p:spPr>
      </p:pic>
      <p:pic>
        <p:nvPicPr>
          <p:cNvPr id="7" name="Picture 6">
            <a:extLst>
              <a:ext uri="{FF2B5EF4-FFF2-40B4-BE49-F238E27FC236}">
                <a16:creationId xmlns:a16="http://schemas.microsoft.com/office/drawing/2014/main" id="{82CB7FA1-EA55-E099-4060-51EA59C637E2}"/>
              </a:ext>
            </a:extLst>
          </p:cNvPr>
          <p:cNvPicPr>
            <a:picLocks noChangeAspect="1"/>
          </p:cNvPicPr>
          <p:nvPr/>
        </p:nvPicPr>
        <p:blipFill>
          <a:blip r:embed="rId3"/>
          <a:stretch>
            <a:fillRect/>
          </a:stretch>
        </p:blipFill>
        <p:spPr>
          <a:xfrm>
            <a:off x="9617881" y="1620917"/>
            <a:ext cx="2144144" cy="3070355"/>
          </a:xfrm>
          <a:prstGeom prst="rect">
            <a:avLst/>
          </a:prstGeom>
          <a:ln w="19050">
            <a:solidFill>
              <a:schemeClr val="accent1"/>
            </a:solidFill>
          </a:ln>
        </p:spPr>
      </p:pic>
      <p:graphicFrame>
        <p:nvGraphicFramePr>
          <p:cNvPr id="8" name="Chart 7">
            <a:extLst>
              <a:ext uri="{FF2B5EF4-FFF2-40B4-BE49-F238E27FC236}">
                <a16:creationId xmlns:a16="http://schemas.microsoft.com/office/drawing/2014/main" id="{05F1C55C-4A59-0201-0930-9D36B064F544}"/>
              </a:ext>
              <a:ext uri="{147F2762-F138-4A5C-976F-8EAC2B608ADB}">
                <a16:predDERef xmlns:a16="http://schemas.microsoft.com/office/drawing/2014/main" pred="{893E066A-E53C-D6CD-A3CE-BBB189F6DEFA}"/>
              </a:ext>
            </a:extLst>
          </p:cNvPr>
          <p:cNvGraphicFramePr>
            <a:graphicFrameLocks/>
          </p:cNvGraphicFramePr>
          <p:nvPr>
            <p:extLst>
              <p:ext uri="{D42A27DB-BD31-4B8C-83A1-F6EECF244321}">
                <p14:modId xmlns:p14="http://schemas.microsoft.com/office/powerpoint/2010/main" val="4188153509"/>
              </p:ext>
            </p:extLst>
          </p:nvPr>
        </p:nvGraphicFramePr>
        <p:xfrm>
          <a:off x="5263360" y="1514210"/>
          <a:ext cx="4965401" cy="31129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EE2C7123-91B2-4EB6-961D-FAD0319AEC75}"/>
              </a:ext>
            </a:extLst>
          </p:cNvPr>
          <p:cNvGraphicFramePr>
            <a:graphicFrameLocks/>
          </p:cNvGraphicFramePr>
          <p:nvPr>
            <p:extLst>
              <p:ext uri="{D42A27DB-BD31-4B8C-83A1-F6EECF244321}">
                <p14:modId xmlns:p14="http://schemas.microsoft.com/office/powerpoint/2010/main" val="320724178"/>
              </p:ext>
            </p:extLst>
          </p:nvPr>
        </p:nvGraphicFramePr>
        <p:xfrm>
          <a:off x="1963239" y="1556849"/>
          <a:ext cx="5151876" cy="3070355"/>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8EB04DD9-C971-0280-073D-043112170ECE}"/>
              </a:ext>
            </a:extLst>
          </p:cNvPr>
          <p:cNvSpPr txBox="1"/>
          <p:nvPr/>
        </p:nvSpPr>
        <p:spPr>
          <a:xfrm rot="2067515">
            <a:off x="4554318" y="3287996"/>
            <a:ext cx="1095172" cy="369332"/>
          </a:xfrm>
          <a:prstGeom prst="rect">
            <a:avLst/>
          </a:prstGeom>
          <a:noFill/>
        </p:spPr>
        <p:txBody>
          <a:bodyPr wrap="none" rtlCol="0">
            <a:spAutoFit/>
          </a:bodyPr>
          <a:lstStyle/>
          <a:p>
            <a:r>
              <a:rPr lang="en-SG" b="1" dirty="0"/>
              <a:t>Industry</a:t>
            </a:r>
          </a:p>
        </p:txBody>
      </p:sp>
      <p:sp>
        <p:nvSpPr>
          <p:cNvPr id="11" name="TextBox 10">
            <a:extLst>
              <a:ext uri="{FF2B5EF4-FFF2-40B4-BE49-F238E27FC236}">
                <a16:creationId xmlns:a16="http://schemas.microsoft.com/office/drawing/2014/main" id="{6D1428FD-E496-E999-98C7-C9A9AF53602D}"/>
              </a:ext>
            </a:extLst>
          </p:cNvPr>
          <p:cNvSpPr txBox="1"/>
          <p:nvPr/>
        </p:nvSpPr>
        <p:spPr>
          <a:xfrm rot="2067515">
            <a:off x="3363710" y="2490276"/>
            <a:ext cx="1274708" cy="369332"/>
          </a:xfrm>
          <a:prstGeom prst="rect">
            <a:avLst/>
          </a:prstGeom>
          <a:noFill/>
        </p:spPr>
        <p:txBody>
          <a:bodyPr wrap="none" rtlCol="0">
            <a:spAutoFit/>
          </a:bodyPr>
          <a:lstStyle/>
          <a:p>
            <a:r>
              <a:rPr lang="en-SG" b="1" dirty="0"/>
              <a:t>Academic</a:t>
            </a:r>
          </a:p>
        </p:txBody>
      </p:sp>
      <p:sp>
        <p:nvSpPr>
          <p:cNvPr id="12" name="TextBox 11">
            <a:extLst>
              <a:ext uri="{FF2B5EF4-FFF2-40B4-BE49-F238E27FC236}">
                <a16:creationId xmlns:a16="http://schemas.microsoft.com/office/drawing/2014/main" id="{116F55A6-963E-1160-1F84-092EA97DD030}"/>
              </a:ext>
            </a:extLst>
          </p:cNvPr>
          <p:cNvSpPr txBox="1"/>
          <p:nvPr/>
        </p:nvSpPr>
        <p:spPr>
          <a:xfrm rot="18282948">
            <a:off x="7662121" y="2133792"/>
            <a:ext cx="1095172" cy="369332"/>
          </a:xfrm>
          <a:prstGeom prst="rect">
            <a:avLst/>
          </a:prstGeom>
          <a:noFill/>
        </p:spPr>
        <p:txBody>
          <a:bodyPr wrap="none" rtlCol="0">
            <a:spAutoFit/>
          </a:bodyPr>
          <a:lstStyle/>
          <a:p>
            <a:r>
              <a:rPr lang="en-SG" b="1" dirty="0"/>
              <a:t>Industry</a:t>
            </a:r>
          </a:p>
        </p:txBody>
      </p:sp>
      <p:sp>
        <p:nvSpPr>
          <p:cNvPr id="13" name="TextBox 12">
            <a:extLst>
              <a:ext uri="{FF2B5EF4-FFF2-40B4-BE49-F238E27FC236}">
                <a16:creationId xmlns:a16="http://schemas.microsoft.com/office/drawing/2014/main" id="{B6917D3A-A12E-85C8-B5BD-CB5D5EDE30BF}"/>
              </a:ext>
            </a:extLst>
          </p:cNvPr>
          <p:cNvSpPr txBox="1"/>
          <p:nvPr/>
        </p:nvSpPr>
        <p:spPr>
          <a:xfrm rot="18217495">
            <a:off x="6754807" y="3358483"/>
            <a:ext cx="1274708" cy="369332"/>
          </a:xfrm>
          <a:prstGeom prst="rect">
            <a:avLst/>
          </a:prstGeom>
          <a:noFill/>
        </p:spPr>
        <p:txBody>
          <a:bodyPr wrap="none" rtlCol="0">
            <a:spAutoFit/>
          </a:bodyPr>
          <a:lstStyle/>
          <a:p>
            <a:r>
              <a:rPr lang="en-SG" b="1" dirty="0"/>
              <a:t>Academic</a:t>
            </a:r>
          </a:p>
        </p:txBody>
      </p:sp>
      <p:sp>
        <p:nvSpPr>
          <p:cNvPr id="14" name="TextBox 13">
            <a:extLst>
              <a:ext uri="{FF2B5EF4-FFF2-40B4-BE49-F238E27FC236}">
                <a16:creationId xmlns:a16="http://schemas.microsoft.com/office/drawing/2014/main" id="{443E001A-3EDB-67D7-0ADA-96D37C989143}"/>
              </a:ext>
            </a:extLst>
          </p:cNvPr>
          <p:cNvSpPr txBox="1"/>
          <p:nvPr/>
        </p:nvSpPr>
        <p:spPr>
          <a:xfrm>
            <a:off x="485372" y="4663645"/>
            <a:ext cx="11128199" cy="461665"/>
          </a:xfrm>
          <a:prstGeom prst="rect">
            <a:avLst/>
          </a:prstGeom>
          <a:noFill/>
        </p:spPr>
        <p:txBody>
          <a:bodyPr wrap="square" rtlCol="0">
            <a:spAutoFit/>
          </a:bodyPr>
          <a:lstStyle/>
          <a:p>
            <a:pPr algn="ctr"/>
            <a:r>
              <a:rPr lang="en-SG" sz="2400" b="1" i="1" dirty="0"/>
              <a:t>Comparisons by the source of references (WIP-Preliminary)</a:t>
            </a:r>
          </a:p>
        </p:txBody>
      </p:sp>
      <p:sp>
        <p:nvSpPr>
          <p:cNvPr id="15" name="TextBox 14">
            <a:extLst>
              <a:ext uri="{FF2B5EF4-FFF2-40B4-BE49-F238E27FC236}">
                <a16:creationId xmlns:a16="http://schemas.microsoft.com/office/drawing/2014/main" id="{CBE4813A-10FD-6CB7-E407-2BD5505D1146}"/>
              </a:ext>
            </a:extLst>
          </p:cNvPr>
          <p:cNvSpPr txBox="1"/>
          <p:nvPr/>
        </p:nvSpPr>
        <p:spPr>
          <a:xfrm>
            <a:off x="266692" y="5142158"/>
            <a:ext cx="5961829" cy="923330"/>
          </a:xfrm>
          <a:prstGeom prst="rect">
            <a:avLst/>
          </a:prstGeom>
          <a:noFill/>
        </p:spPr>
        <p:txBody>
          <a:bodyPr wrap="square" rtlCol="0">
            <a:spAutoFit/>
          </a:bodyPr>
          <a:lstStyle/>
          <a:p>
            <a:pPr marL="285750" indent="-285750">
              <a:buFont typeface="Arial" panose="020B0604020202020204" pitchFamily="34" charset="0"/>
              <a:buChar char="•"/>
            </a:pPr>
            <a:r>
              <a:rPr lang="en-SG" dirty="0"/>
              <a:t>Industry dominant (e.g. standards, whitepapers)</a:t>
            </a:r>
          </a:p>
          <a:p>
            <a:pPr marL="285750" indent="-285750">
              <a:buFont typeface="Arial" panose="020B0604020202020204" pitchFamily="34" charset="0"/>
              <a:buChar char="•"/>
            </a:pPr>
            <a:r>
              <a:rPr lang="en-SG" dirty="0"/>
              <a:t>Local/regional focus (e.g. PDPA, CMCA, SG Regulations/Policies )</a:t>
            </a:r>
          </a:p>
        </p:txBody>
      </p:sp>
      <p:sp>
        <p:nvSpPr>
          <p:cNvPr id="16" name="TextBox 15">
            <a:extLst>
              <a:ext uri="{FF2B5EF4-FFF2-40B4-BE49-F238E27FC236}">
                <a16:creationId xmlns:a16="http://schemas.microsoft.com/office/drawing/2014/main" id="{5209582D-A4CF-0AE2-54F9-81D518B06704}"/>
              </a:ext>
            </a:extLst>
          </p:cNvPr>
          <p:cNvSpPr txBox="1"/>
          <p:nvPr/>
        </p:nvSpPr>
        <p:spPr>
          <a:xfrm>
            <a:off x="6225324" y="5136282"/>
            <a:ext cx="5961829" cy="923330"/>
          </a:xfrm>
          <a:prstGeom prst="rect">
            <a:avLst/>
          </a:prstGeom>
          <a:noFill/>
        </p:spPr>
        <p:txBody>
          <a:bodyPr wrap="square" rtlCol="0">
            <a:spAutoFit/>
          </a:bodyPr>
          <a:lstStyle/>
          <a:p>
            <a:pPr marL="285750" indent="-285750">
              <a:buFont typeface="Arial" panose="020B0604020202020204" pitchFamily="34" charset="0"/>
              <a:buChar char="•"/>
            </a:pPr>
            <a:r>
              <a:rPr lang="en-SG" dirty="0"/>
              <a:t>Academic dominant (e.g. conference proceedings, journals, etc)</a:t>
            </a:r>
          </a:p>
          <a:p>
            <a:pPr marL="285750" indent="-285750">
              <a:buFont typeface="Arial" panose="020B0604020202020204" pitchFamily="34" charset="0"/>
              <a:buChar char="•"/>
            </a:pPr>
            <a:r>
              <a:rPr lang="en-SG" dirty="0"/>
              <a:t>Globally focused (e.g. broad coverage of knowledge areas)</a:t>
            </a:r>
          </a:p>
        </p:txBody>
      </p:sp>
    </p:spTree>
    <p:extLst>
      <p:ext uri="{BB962C8B-B14F-4D97-AF65-F5344CB8AC3E}">
        <p14:creationId xmlns:p14="http://schemas.microsoft.com/office/powerpoint/2010/main" val="28537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10921-857C-4415-E296-964A58363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95008-8D05-24CA-69B0-1A69321ABED4}"/>
              </a:ext>
            </a:extLst>
          </p:cNvPr>
          <p:cNvSpPr>
            <a:spLocks noGrp="1"/>
          </p:cNvSpPr>
          <p:nvPr>
            <p:ph type="title"/>
          </p:nvPr>
        </p:nvSpPr>
        <p:spPr>
          <a:xfrm>
            <a:off x="439479" y="232692"/>
            <a:ext cx="11313610" cy="425574"/>
          </a:xfrm>
        </p:spPr>
        <p:txBody>
          <a:bodyPr>
            <a:noAutofit/>
          </a:bodyPr>
          <a:lstStyle/>
          <a:p>
            <a:r>
              <a:rPr lang="en-US" sz="3200" dirty="0">
                <a:latin typeface="Segoe UI"/>
                <a:cs typeface="Segoe UI"/>
              </a:rPr>
              <a:t>TOC-Based Comparisons of Coverage</a:t>
            </a:r>
            <a:endParaRPr lang="en-US" sz="3200" dirty="0"/>
          </a:p>
        </p:txBody>
      </p:sp>
      <p:pic>
        <p:nvPicPr>
          <p:cNvPr id="3" name="Picture 2" descr="A table of information&#10;&#10;Description automatically generated">
            <a:extLst>
              <a:ext uri="{FF2B5EF4-FFF2-40B4-BE49-F238E27FC236}">
                <a16:creationId xmlns:a16="http://schemas.microsoft.com/office/drawing/2014/main" id="{C279BAAD-DF35-376E-59F9-008EDA712C41}"/>
              </a:ext>
            </a:extLst>
          </p:cNvPr>
          <p:cNvPicPr>
            <a:picLocks noChangeAspect="1"/>
          </p:cNvPicPr>
          <p:nvPr/>
        </p:nvPicPr>
        <p:blipFill>
          <a:blip r:embed="rId2"/>
          <a:stretch>
            <a:fillRect/>
          </a:stretch>
        </p:blipFill>
        <p:spPr>
          <a:xfrm>
            <a:off x="1740126" y="755000"/>
            <a:ext cx="6752319" cy="5823405"/>
          </a:xfrm>
          <a:prstGeom prst="rect">
            <a:avLst/>
          </a:prstGeom>
        </p:spPr>
      </p:pic>
      <p:sp>
        <p:nvSpPr>
          <p:cNvPr id="4" name="TextBox 3">
            <a:extLst>
              <a:ext uri="{FF2B5EF4-FFF2-40B4-BE49-F238E27FC236}">
                <a16:creationId xmlns:a16="http://schemas.microsoft.com/office/drawing/2014/main" id="{DB2B6DB4-4878-157A-28D7-4024C5739665}"/>
              </a:ext>
            </a:extLst>
          </p:cNvPr>
          <p:cNvSpPr txBox="1"/>
          <p:nvPr/>
        </p:nvSpPr>
        <p:spPr>
          <a:xfrm>
            <a:off x="8697851" y="1869538"/>
            <a:ext cx="317417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There are knowledge areas and topics that are present in one, but not in the other as indicated with the white background </a:t>
            </a:r>
            <a:endParaRPr lang="en-US" sz="2800"/>
          </a:p>
        </p:txBody>
      </p:sp>
    </p:spTree>
    <p:extLst>
      <p:ext uri="{BB962C8B-B14F-4D97-AF65-F5344CB8AC3E}">
        <p14:creationId xmlns:p14="http://schemas.microsoft.com/office/powerpoint/2010/main" val="1871777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23305-E6CC-CFAE-76A5-0ADD3B6AAE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4CE828-1055-84B7-29EE-D15E12F83302}"/>
              </a:ext>
            </a:extLst>
          </p:cNvPr>
          <p:cNvSpPr>
            <a:spLocks noGrp="1"/>
          </p:cNvSpPr>
          <p:nvPr>
            <p:ph type="title"/>
          </p:nvPr>
        </p:nvSpPr>
        <p:spPr>
          <a:xfrm>
            <a:off x="439195" y="244876"/>
            <a:ext cx="11313610" cy="425574"/>
          </a:xfrm>
        </p:spPr>
        <p:txBody>
          <a:bodyPr>
            <a:noAutofit/>
          </a:bodyPr>
          <a:lstStyle/>
          <a:p>
            <a:r>
              <a:rPr lang="en-US" sz="3200" dirty="0">
                <a:latin typeface="Segoe UI"/>
                <a:cs typeface="Segoe UI"/>
              </a:rPr>
              <a:t>Headers-Based Comparisons of Coverage</a:t>
            </a:r>
            <a:endParaRPr lang="en-US" sz="3200" dirty="0"/>
          </a:p>
        </p:txBody>
      </p:sp>
      <p:sp>
        <p:nvSpPr>
          <p:cNvPr id="3" name="Text Placeholder 2">
            <a:extLst>
              <a:ext uri="{FF2B5EF4-FFF2-40B4-BE49-F238E27FC236}">
                <a16:creationId xmlns:a16="http://schemas.microsoft.com/office/drawing/2014/main" id="{40D7A40B-7AB2-52DC-1DC9-EE2BF0E07F6D}"/>
              </a:ext>
            </a:extLst>
          </p:cNvPr>
          <p:cNvSpPr>
            <a:spLocks noGrp="1"/>
          </p:cNvSpPr>
          <p:nvPr/>
        </p:nvSpPr>
        <p:spPr>
          <a:xfrm>
            <a:off x="9616553" y="3057916"/>
            <a:ext cx="1968499" cy="979251"/>
          </a:xfrm>
          <a:prstGeom prst="rect">
            <a:avLst/>
          </a:prstGeom>
        </p:spPr>
        <p:txBody>
          <a:bodyPr vert="horz" lIns="91440" tIns="45720" rIns="91440" bIns="45720" anchor="t"/>
          <a:lstStyle>
            <a:lvl1pPr marL="342900" indent="-342900" algn="l" defTabSz="914400" rtl="0" eaLnBrk="1" latinLnBrk="0" hangingPunct="1">
              <a:spcBef>
                <a:spcPct val="20000"/>
              </a:spcBef>
              <a:buFont typeface="Arial" pitchFamily="34" charset="0"/>
              <a:buChar char="•"/>
              <a:defRPr sz="2400" kern="1200">
                <a:solidFill>
                  <a:srgbClr val="6666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rgbClr val="66666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66666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66666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n-GB" b="1" dirty="0">
                <a:solidFill>
                  <a:srgbClr val="C00000"/>
                </a:solidFill>
              </a:rPr>
              <a:t>IS-BOK </a:t>
            </a:r>
          </a:p>
          <a:p>
            <a:pPr marL="0" lvl="0" indent="0" algn="ctr">
              <a:buNone/>
            </a:pPr>
            <a:r>
              <a:rPr lang="en-GB" b="1" dirty="0">
                <a:solidFill>
                  <a:srgbClr val="C00000"/>
                </a:solidFill>
              </a:rPr>
              <a:t>Malware</a:t>
            </a:r>
            <a:endParaRPr lang="en-GB" b="1" dirty="0">
              <a:solidFill>
                <a:srgbClr val="C00000"/>
              </a:solidFill>
              <a:cs typeface="Arial"/>
            </a:endParaRPr>
          </a:p>
          <a:p>
            <a:pPr marL="0" lvl="0" indent="0" algn="ctr">
              <a:buNone/>
            </a:pPr>
            <a:endParaRPr lang="en-GB" b="1" dirty="0">
              <a:solidFill>
                <a:srgbClr val="C00000"/>
              </a:solidFill>
            </a:endParaRPr>
          </a:p>
        </p:txBody>
      </p:sp>
      <p:sp>
        <p:nvSpPr>
          <p:cNvPr id="4" name="Text Placeholder 1">
            <a:extLst>
              <a:ext uri="{FF2B5EF4-FFF2-40B4-BE49-F238E27FC236}">
                <a16:creationId xmlns:a16="http://schemas.microsoft.com/office/drawing/2014/main" id="{6F988391-1C58-536A-052A-AB2D83C810BA}"/>
              </a:ext>
            </a:extLst>
          </p:cNvPr>
          <p:cNvSpPr>
            <a:spLocks noGrp="1"/>
          </p:cNvSpPr>
          <p:nvPr/>
        </p:nvSpPr>
        <p:spPr>
          <a:xfrm>
            <a:off x="641875" y="2692893"/>
            <a:ext cx="1968499" cy="1973943"/>
          </a:xfrm>
          <a:prstGeom prst="rect">
            <a:avLst/>
          </a:prstGeom>
        </p:spPr>
        <p:txBody>
          <a:bodyPr vert="horz"/>
          <a:lstStyle>
            <a:lvl1pPr marL="342900" indent="-342900" algn="l" defTabSz="914400" rtl="0" eaLnBrk="1" latinLnBrk="0" hangingPunct="1">
              <a:spcBef>
                <a:spcPct val="20000"/>
              </a:spcBef>
              <a:buFont typeface="Arial" pitchFamily="34" charset="0"/>
              <a:buChar char="•"/>
              <a:defRPr sz="2400" kern="1200">
                <a:solidFill>
                  <a:srgbClr val="6666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rgbClr val="66666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66666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66666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err="1">
                <a:solidFill>
                  <a:srgbClr val="C00000"/>
                </a:solidFill>
              </a:rPr>
              <a:t>CyBOK</a:t>
            </a:r>
            <a:endParaRPr lang="en-GB" sz="2000" b="1" dirty="0">
              <a:solidFill>
                <a:srgbClr val="C00000"/>
              </a:solidFill>
            </a:endParaRPr>
          </a:p>
          <a:p>
            <a:pPr marL="0" indent="0" algn="ctr">
              <a:buNone/>
            </a:pPr>
            <a:r>
              <a:rPr lang="en-GB" sz="2000" b="1" dirty="0">
                <a:solidFill>
                  <a:srgbClr val="C00000"/>
                </a:solidFill>
              </a:rPr>
              <a:t>Malware &amp; Attack Technologies</a:t>
            </a:r>
          </a:p>
          <a:p>
            <a:pPr marL="0" indent="0" algn="ctr">
              <a:buNone/>
            </a:pPr>
            <a:r>
              <a:rPr lang="en-GB" sz="2000" b="1" dirty="0">
                <a:solidFill>
                  <a:srgbClr val="C00000"/>
                </a:solidFill>
              </a:rPr>
              <a:t>(MAT)</a:t>
            </a:r>
          </a:p>
          <a:p>
            <a:pPr marL="0" indent="0" algn="ctr">
              <a:buNone/>
            </a:pPr>
            <a:endParaRPr lang="en-GB" sz="2000" b="1" dirty="0">
              <a:solidFill>
                <a:srgbClr val="C00000"/>
              </a:solidFill>
            </a:endParaRPr>
          </a:p>
          <a:p>
            <a:endParaRPr lang="en-US" sz="2000" dirty="0"/>
          </a:p>
        </p:txBody>
      </p:sp>
      <p:pic>
        <p:nvPicPr>
          <p:cNvPr id="5" name="Picture 4">
            <a:extLst>
              <a:ext uri="{FF2B5EF4-FFF2-40B4-BE49-F238E27FC236}">
                <a16:creationId xmlns:a16="http://schemas.microsoft.com/office/drawing/2014/main" id="{716D5050-C5E6-3985-F378-A8849B55E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374" y="544627"/>
            <a:ext cx="7167245" cy="6187550"/>
          </a:xfrm>
          <a:prstGeom prst="rect">
            <a:avLst/>
          </a:prstGeom>
        </p:spPr>
      </p:pic>
    </p:spTree>
    <p:extLst>
      <p:ext uri="{BB962C8B-B14F-4D97-AF65-F5344CB8AC3E}">
        <p14:creationId xmlns:p14="http://schemas.microsoft.com/office/powerpoint/2010/main" val="104347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21D17-41E8-DC31-CEB0-507039263E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477C3-5E99-BD45-49CE-6D42D31DFD51}"/>
              </a:ext>
            </a:extLst>
          </p:cNvPr>
          <p:cNvSpPr>
            <a:spLocks noGrp="1"/>
          </p:cNvSpPr>
          <p:nvPr>
            <p:ph type="title"/>
          </p:nvPr>
        </p:nvSpPr>
        <p:spPr>
          <a:xfrm>
            <a:off x="439195" y="417358"/>
            <a:ext cx="11313610" cy="425574"/>
          </a:xfrm>
        </p:spPr>
        <p:txBody>
          <a:bodyPr>
            <a:noAutofit/>
          </a:bodyPr>
          <a:lstStyle/>
          <a:p>
            <a:r>
              <a:rPr lang="en-US" sz="3200" dirty="0">
                <a:latin typeface="Segoe UI"/>
                <a:cs typeface="Segoe UI"/>
              </a:rPr>
              <a:t>Using </a:t>
            </a:r>
            <a:r>
              <a:rPr lang="en-US" sz="3200" dirty="0" err="1">
                <a:latin typeface="Segoe UI"/>
                <a:cs typeface="Segoe UI"/>
              </a:rPr>
              <a:t>CyBOK</a:t>
            </a:r>
            <a:r>
              <a:rPr lang="en-US" sz="3200" dirty="0">
                <a:latin typeface="Segoe UI"/>
                <a:cs typeface="Segoe UI"/>
              </a:rPr>
              <a:t> Mapping Framework</a:t>
            </a:r>
            <a:endParaRPr lang="en-US" sz="3200" dirty="0"/>
          </a:p>
        </p:txBody>
      </p:sp>
      <p:pic>
        <p:nvPicPr>
          <p:cNvPr id="3" name="Picture 2">
            <a:extLst>
              <a:ext uri="{FF2B5EF4-FFF2-40B4-BE49-F238E27FC236}">
                <a16:creationId xmlns:a16="http://schemas.microsoft.com/office/drawing/2014/main" id="{F129FE80-598C-A528-99CE-FB18C6606C91}"/>
              </a:ext>
            </a:extLst>
          </p:cNvPr>
          <p:cNvPicPr>
            <a:picLocks noChangeAspect="1"/>
          </p:cNvPicPr>
          <p:nvPr/>
        </p:nvPicPr>
        <p:blipFill>
          <a:blip r:embed="rId2"/>
          <a:stretch>
            <a:fillRect/>
          </a:stretch>
        </p:blipFill>
        <p:spPr>
          <a:xfrm>
            <a:off x="2178935" y="1042886"/>
            <a:ext cx="8135943" cy="5049533"/>
          </a:xfrm>
          <a:prstGeom prst="rect">
            <a:avLst/>
          </a:prstGeom>
        </p:spPr>
      </p:pic>
      <p:sp>
        <p:nvSpPr>
          <p:cNvPr id="4" name="TextBox 3">
            <a:extLst>
              <a:ext uri="{FF2B5EF4-FFF2-40B4-BE49-F238E27FC236}">
                <a16:creationId xmlns:a16="http://schemas.microsoft.com/office/drawing/2014/main" id="{8547BCD5-3330-13EB-E681-37BA999E3EDB}"/>
              </a:ext>
            </a:extLst>
          </p:cNvPr>
          <p:cNvSpPr txBox="1"/>
          <p:nvPr/>
        </p:nvSpPr>
        <p:spPr>
          <a:xfrm>
            <a:off x="7967249" y="6292373"/>
            <a:ext cx="6096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https://www.cybok.org/usecases</a:t>
            </a:r>
            <a:r>
              <a:rPr lang="en-US" dirty="0"/>
              <a:t> </a:t>
            </a:r>
          </a:p>
        </p:txBody>
      </p:sp>
    </p:spTree>
    <p:extLst>
      <p:ext uri="{BB962C8B-B14F-4D97-AF65-F5344CB8AC3E}">
        <p14:creationId xmlns:p14="http://schemas.microsoft.com/office/powerpoint/2010/main" val="359041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38588-27FA-E0F4-72F6-E5C25B81C7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B42999-E14A-23E6-FA6F-B85A32AD3C82}"/>
              </a:ext>
            </a:extLst>
          </p:cNvPr>
          <p:cNvSpPr>
            <a:spLocks noGrp="1"/>
          </p:cNvSpPr>
          <p:nvPr>
            <p:ph type="title"/>
          </p:nvPr>
        </p:nvSpPr>
        <p:spPr>
          <a:xfrm>
            <a:off x="439479" y="232692"/>
            <a:ext cx="11313610" cy="425574"/>
          </a:xfrm>
        </p:spPr>
        <p:txBody>
          <a:bodyPr>
            <a:normAutofit fontScale="90000"/>
          </a:bodyPr>
          <a:lstStyle/>
          <a:p>
            <a:r>
              <a:rPr lang="en-US" dirty="0">
                <a:latin typeface="Segoe UI"/>
                <a:cs typeface="Segoe UI"/>
              </a:rPr>
              <a:t>Example of Mapping - Malware</a:t>
            </a:r>
            <a:endParaRPr lang="en-US" dirty="0"/>
          </a:p>
        </p:txBody>
      </p:sp>
      <p:sp>
        <p:nvSpPr>
          <p:cNvPr id="3" name="Text Placeholder 2">
            <a:extLst>
              <a:ext uri="{FF2B5EF4-FFF2-40B4-BE49-F238E27FC236}">
                <a16:creationId xmlns:a16="http://schemas.microsoft.com/office/drawing/2014/main" id="{8FE043C3-A0B3-1860-8B4B-FCBBB6EE0CFF}"/>
              </a:ext>
            </a:extLst>
          </p:cNvPr>
          <p:cNvSpPr txBox="1">
            <a:spLocks/>
          </p:cNvSpPr>
          <p:nvPr/>
        </p:nvSpPr>
        <p:spPr>
          <a:xfrm>
            <a:off x="700141" y="1056479"/>
            <a:ext cx="10791717" cy="870207"/>
          </a:xfrm>
          <a:prstGeom prst="rect">
            <a:avLst/>
          </a:prstGeom>
        </p:spPr>
        <p:txBody>
          <a:bodyPr vert="horz" lIns="91440" tIns="45720" rIns="91440" bIns="45720" rtlCol="0" anchor="t">
            <a:normAutofit/>
          </a:bodyPr>
          <a:lstStyle>
            <a:lvl1pPr marL="228565" indent="-228565" algn="l" defTabSz="91426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7" indent="-228565" algn="l" defTabSz="91426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828" indent="-228565" algn="l" defTabSz="91426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960"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092"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None/>
            </a:pPr>
            <a:r>
              <a:rPr lang="en-GB" sz="2750" b="1" dirty="0">
                <a:solidFill>
                  <a:srgbClr val="C00000"/>
                </a:solidFill>
              </a:rPr>
              <a:t>IS-BOK Topic "Malware" </a:t>
            </a:r>
            <a:r>
              <a:rPr lang="en-GB" sz="1400" b="1" dirty="0">
                <a:solidFill>
                  <a:srgbClr val="C00000"/>
                </a:solidFill>
              </a:rPr>
              <a:t>(Core Module 4 – Operation and Infrastructure Security)</a:t>
            </a:r>
            <a:r>
              <a:rPr lang="en-GB" sz="2750" b="1" dirty="0">
                <a:solidFill>
                  <a:srgbClr val="C00000"/>
                </a:solidFill>
              </a:rPr>
              <a:t> mapped to </a:t>
            </a:r>
            <a:r>
              <a:rPr lang="en-GB" sz="2750" b="1" dirty="0" err="1">
                <a:solidFill>
                  <a:srgbClr val="C00000"/>
                </a:solidFill>
              </a:rPr>
              <a:t>CyBOK</a:t>
            </a:r>
            <a:r>
              <a:rPr lang="en-GB" sz="2750" b="1" dirty="0">
                <a:solidFill>
                  <a:srgbClr val="C00000"/>
                </a:solidFill>
              </a:rPr>
              <a:t> </a:t>
            </a:r>
          </a:p>
          <a:p>
            <a:pPr marL="0" indent="0" algn="ctr">
              <a:buFont typeface="Arial" panose="020B0604020202020204" pitchFamily="34" charset="0"/>
              <a:buNone/>
            </a:pPr>
            <a:endParaRPr lang="en-GB" b="1" dirty="0">
              <a:solidFill>
                <a:srgbClr val="C00000"/>
              </a:solidFill>
            </a:endParaRPr>
          </a:p>
        </p:txBody>
      </p:sp>
      <p:graphicFrame>
        <p:nvGraphicFramePr>
          <p:cNvPr id="6" name="Table 5">
            <a:extLst>
              <a:ext uri="{FF2B5EF4-FFF2-40B4-BE49-F238E27FC236}">
                <a16:creationId xmlns:a16="http://schemas.microsoft.com/office/drawing/2014/main" id="{FFF567B9-B700-2FFA-8BB8-233F2E845D83}"/>
              </a:ext>
            </a:extLst>
          </p:cNvPr>
          <p:cNvGraphicFramePr>
            <a:graphicFrameLocks noGrp="1"/>
          </p:cNvGraphicFramePr>
          <p:nvPr>
            <p:extLst>
              <p:ext uri="{D42A27DB-BD31-4B8C-83A1-F6EECF244321}">
                <p14:modId xmlns:p14="http://schemas.microsoft.com/office/powerpoint/2010/main" val="657267818"/>
              </p:ext>
            </p:extLst>
          </p:nvPr>
        </p:nvGraphicFramePr>
        <p:xfrm>
          <a:off x="1292087" y="1807417"/>
          <a:ext cx="9607826" cy="4213899"/>
        </p:xfrm>
        <a:graphic>
          <a:graphicData uri="http://schemas.openxmlformats.org/drawingml/2006/table">
            <a:tbl>
              <a:tblPr bandRow="1">
                <a:tableStyleId>{5C22544A-7EE6-4342-B048-85BDC9FD1C3A}</a:tableStyleId>
              </a:tblPr>
              <a:tblGrid>
                <a:gridCol w="2120348">
                  <a:extLst>
                    <a:ext uri="{9D8B030D-6E8A-4147-A177-3AD203B41FA5}">
                      <a16:colId xmlns:a16="http://schemas.microsoft.com/office/drawing/2014/main" val="10387298"/>
                    </a:ext>
                  </a:extLst>
                </a:gridCol>
                <a:gridCol w="1736035">
                  <a:extLst>
                    <a:ext uri="{9D8B030D-6E8A-4147-A177-3AD203B41FA5}">
                      <a16:colId xmlns:a16="http://schemas.microsoft.com/office/drawing/2014/main" val="1062439397"/>
                    </a:ext>
                  </a:extLst>
                </a:gridCol>
                <a:gridCol w="2262771">
                  <a:extLst>
                    <a:ext uri="{9D8B030D-6E8A-4147-A177-3AD203B41FA5}">
                      <a16:colId xmlns:a16="http://schemas.microsoft.com/office/drawing/2014/main" val="922526109"/>
                    </a:ext>
                  </a:extLst>
                </a:gridCol>
                <a:gridCol w="2614029">
                  <a:extLst>
                    <a:ext uri="{9D8B030D-6E8A-4147-A177-3AD203B41FA5}">
                      <a16:colId xmlns:a16="http://schemas.microsoft.com/office/drawing/2014/main" val="2673615895"/>
                    </a:ext>
                  </a:extLst>
                </a:gridCol>
                <a:gridCol w="874643">
                  <a:extLst>
                    <a:ext uri="{9D8B030D-6E8A-4147-A177-3AD203B41FA5}">
                      <a16:colId xmlns:a16="http://schemas.microsoft.com/office/drawing/2014/main" val="1302651760"/>
                    </a:ext>
                  </a:extLst>
                </a:gridCol>
              </a:tblGrid>
              <a:tr h="503888">
                <a:tc>
                  <a:txBody>
                    <a:bodyPr/>
                    <a:lstStyle/>
                    <a:p>
                      <a:pPr algn="ctr" fontAlgn="ctr">
                        <a:buNone/>
                      </a:pPr>
                      <a:r>
                        <a:rPr lang="en-GB" sz="1050" b="1" dirty="0" err="1">
                          <a:effectLst/>
                          <a:latin typeface="Calibri"/>
                        </a:rPr>
                        <a:t>KWoPs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ctr">
                        <a:buNone/>
                      </a:pPr>
                      <a:r>
                        <a:rPr lang="en-GB" sz="1050" b="1" dirty="0" err="1">
                          <a:effectLst/>
                          <a:latin typeface="Calibri"/>
                        </a:rPr>
                        <a:t>CyBOK</a:t>
                      </a:r>
                      <a:r>
                        <a:rPr lang="en-GB" sz="1050" b="1" dirty="0">
                          <a:effectLst/>
                          <a:latin typeface="Calibri"/>
                        </a:rPr>
                        <a:t> Mapping Reference OR Tabular Representation</a:t>
                      </a:r>
                      <a:endParaRPr lang="en-GB" sz="1050" b="1" dirty="0" err="1">
                        <a:effectLst/>
                        <a:latin typeface="Calibri"/>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ctr">
                        <a:buNone/>
                      </a:pPr>
                      <a:r>
                        <a:rPr lang="en-GB" sz="1050" b="1" dirty="0" err="1">
                          <a:effectLst/>
                          <a:latin typeface="Calibri"/>
                        </a:rPr>
                        <a:t>CyBOK</a:t>
                      </a:r>
                      <a:r>
                        <a:rPr lang="en-GB" sz="1050" b="1" dirty="0">
                          <a:effectLst/>
                          <a:latin typeface="Calibri"/>
                        </a:rPr>
                        <a:t> Knowledge Tree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ctr">
                        <a:buNone/>
                      </a:pPr>
                      <a:r>
                        <a:rPr lang="en-GB" sz="1050" b="1" dirty="0" err="1">
                          <a:effectLst/>
                          <a:latin typeface="Calibri"/>
                        </a:rPr>
                        <a:t>CyBOK</a:t>
                      </a:r>
                      <a:r>
                        <a:rPr lang="en-GB" sz="1050" b="1" dirty="0">
                          <a:effectLst/>
                          <a:latin typeface="Calibri"/>
                        </a:rPr>
                        <a:t> KA Text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ctr">
                        <a:buNone/>
                      </a:pPr>
                      <a:r>
                        <a:rPr lang="en-GB" sz="1050" b="1" dirty="0">
                          <a:effectLst/>
                          <a:latin typeface="Calibri"/>
                        </a:rPr>
                        <a:t>Mapping Type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12525254"/>
                  </a:ext>
                </a:extLst>
              </a:tr>
              <a:tr h="397807">
                <a:tc>
                  <a:txBody>
                    <a:bodyPr/>
                    <a:lstStyle/>
                    <a:p>
                      <a:pPr fontAlgn="ctr">
                        <a:buNone/>
                      </a:pPr>
                      <a:r>
                        <a:rPr lang="en-GB" sz="1050" dirty="0">
                          <a:effectLst/>
                          <a:latin typeface="Calibri"/>
                        </a:rPr>
                        <a:t>Malware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MAT\malware taxonomy\kinds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Specific</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extLst>
                  <a:ext uri="{0D108BD9-81ED-4DB2-BD59-A6C34878D82A}">
                    <a16:rowId xmlns:a16="http://schemas.microsoft.com/office/drawing/2014/main" val="3013799783"/>
                  </a:ext>
                </a:extLst>
              </a:tr>
              <a:tr h="397807">
                <a:tc>
                  <a:txBody>
                    <a:bodyPr/>
                    <a:lstStyle/>
                    <a:p>
                      <a:pPr fontAlgn="ctr">
                        <a:buNone/>
                      </a:pPr>
                      <a:r>
                        <a:rPr lang="en-GB" sz="1050" dirty="0">
                          <a:effectLst/>
                          <a:latin typeface="Calibri"/>
                        </a:rPr>
                        <a:t>Malicious software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MAT\malicious activities by malware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Specific</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extLst>
                  <a:ext uri="{0D108BD9-81ED-4DB2-BD59-A6C34878D82A}">
                    <a16:rowId xmlns:a16="http://schemas.microsoft.com/office/drawing/2014/main" val="1215416644"/>
                  </a:ext>
                </a:extLst>
              </a:tr>
              <a:tr h="397807">
                <a:tc>
                  <a:txBody>
                    <a:bodyPr/>
                    <a:lstStyle/>
                    <a:p>
                      <a:pPr fontAlgn="ctr">
                        <a:buNone/>
                      </a:pPr>
                      <a:r>
                        <a:rPr lang="en-GB" sz="1050" dirty="0">
                          <a:effectLst/>
                          <a:latin typeface="Calibri"/>
                        </a:rPr>
                        <a:t>Malware infection</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 malicious activities by malware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Specific</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extLst>
                  <a:ext uri="{0D108BD9-81ED-4DB2-BD59-A6C34878D82A}">
                    <a16:rowId xmlns:a16="http://schemas.microsoft.com/office/drawing/2014/main" val="3257166508"/>
                  </a:ext>
                </a:extLst>
              </a:tr>
              <a:tr h="425678">
                <a:tc>
                  <a:txBody>
                    <a:bodyPr/>
                    <a:lstStyle/>
                    <a:p>
                      <a:pPr fontAlgn="ctr">
                        <a:buNone/>
                      </a:pPr>
                      <a:r>
                        <a:rPr lang="en-GB" sz="1050" dirty="0">
                          <a:effectLst/>
                          <a:latin typeface="Calibri"/>
                        </a:rPr>
                        <a:t>Compromise (system compromise)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 A TAXONOMY OF MALWARE - Page 3</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Conceptual</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extLst>
                  <a:ext uri="{0D108BD9-81ED-4DB2-BD59-A6C34878D82A}">
                    <a16:rowId xmlns:a16="http://schemas.microsoft.com/office/drawing/2014/main" val="3250988410"/>
                  </a:ext>
                </a:extLst>
              </a:tr>
              <a:tr h="397807">
                <a:tc>
                  <a:txBody>
                    <a:bodyPr/>
                    <a:lstStyle/>
                    <a:p>
                      <a:pPr fontAlgn="ctr">
                        <a:buNone/>
                      </a:pPr>
                      <a:r>
                        <a:rPr lang="en-GB" sz="1050" dirty="0">
                          <a:effectLst/>
                          <a:latin typeface="Calibri"/>
                        </a:rPr>
                        <a:t>Malware basics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MAT\malware taxonomy\kinds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Specific</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extLst>
                  <a:ext uri="{0D108BD9-81ED-4DB2-BD59-A6C34878D82A}">
                    <a16:rowId xmlns:a16="http://schemas.microsoft.com/office/drawing/2014/main" val="3342626120"/>
                  </a:ext>
                </a:extLst>
              </a:tr>
              <a:tr h="397807">
                <a:tc>
                  <a:txBody>
                    <a:bodyPr/>
                    <a:lstStyle/>
                    <a:p>
                      <a:pPr fontAlgn="ctr">
                        <a:buNone/>
                      </a:pPr>
                      <a:r>
                        <a:rPr lang="en-GB" sz="1050" dirty="0">
                          <a:effectLst/>
                          <a:latin typeface="Calibri"/>
                        </a:rPr>
                        <a:t>Evolution of malware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MAT\malicious activities by malware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Conceptual</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extLst>
                  <a:ext uri="{0D108BD9-81ED-4DB2-BD59-A6C34878D82A}">
                    <a16:rowId xmlns:a16="http://schemas.microsoft.com/office/drawing/2014/main" val="2167921186"/>
                  </a:ext>
                </a:extLst>
              </a:tr>
              <a:tr h="397807">
                <a:tc>
                  <a:txBody>
                    <a:bodyPr/>
                    <a:lstStyle/>
                    <a:p>
                      <a:pPr fontAlgn="ctr">
                        <a:buNone/>
                      </a:pPr>
                      <a:r>
                        <a:rPr lang="en-GB" sz="1050" dirty="0">
                          <a:effectLst/>
                          <a:latin typeface="Calibri"/>
                        </a:rPr>
                        <a:t>Intention of malware creator</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 malicious activities by malware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Conceptual</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extLst>
                  <a:ext uri="{0D108BD9-81ED-4DB2-BD59-A6C34878D82A}">
                    <a16:rowId xmlns:a16="http://schemas.microsoft.com/office/drawing/2014/main" val="1550856256"/>
                  </a:ext>
                </a:extLst>
              </a:tr>
              <a:tr h="499684">
                <a:tc>
                  <a:txBody>
                    <a:bodyPr/>
                    <a:lstStyle/>
                    <a:p>
                      <a:pPr fontAlgn="ctr">
                        <a:buNone/>
                      </a:pPr>
                      <a:r>
                        <a:rPr lang="en-GB" sz="1050" dirty="0">
                          <a:effectLst/>
                          <a:latin typeface="Calibri"/>
                        </a:rPr>
                        <a:t>Malware threats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MAT\malware taxonomy\kinds\ advanced persistent threats </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Specific</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extLst>
                  <a:ext uri="{0D108BD9-81ED-4DB2-BD59-A6C34878D82A}">
                    <a16:rowId xmlns:a16="http://schemas.microsoft.com/office/drawing/2014/main" val="2287585856"/>
                  </a:ext>
                </a:extLst>
              </a:tr>
              <a:tr h="397807">
                <a:tc>
                  <a:txBody>
                    <a:bodyPr/>
                    <a:lstStyle/>
                    <a:p>
                      <a:pPr fontAlgn="ctr">
                        <a:buNone/>
                      </a:pPr>
                      <a:r>
                        <a:rPr lang="en-GB" sz="1050" dirty="0">
                          <a:effectLst/>
                          <a:latin typeface="Calibri"/>
                        </a:rPr>
                        <a:t>Types of malware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MAT\malware taxonomy\kinds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fontAlgn="ctr">
                        <a:buNone/>
                      </a:pPr>
                      <a:r>
                        <a:rPr lang="en-GB" sz="1050" dirty="0">
                          <a:effectLst/>
                          <a:latin typeface="Calibri"/>
                        </a:rPr>
                        <a:t>Specific</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extLst>
                  <a:ext uri="{0D108BD9-81ED-4DB2-BD59-A6C34878D82A}">
                    <a16:rowId xmlns:a16="http://schemas.microsoft.com/office/drawing/2014/main" val="3590973230"/>
                  </a:ext>
                </a:extLst>
              </a:tr>
            </a:tbl>
          </a:graphicData>
        </a:graphic>
      </p:graphicFrame>
    </p:spTree>
    <p:extLst>
      <p:ext uri="{BB962C8B-B14F-4D97-AF65-F5344CB8AC3E}">
        <p14:creationId xmlns:p14="http://schemas.microsoft.com/office/powerpoint/2010/main" val="345775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246AC4-5279-535F-2C3A-88A9DD7B1F1D}"/>
              </a:ext>
            </a:extLst>
          </p:cNvPr>
          <p:cNvSpPr txBox="1"/>
          <p:nvPr/>
        </p:nvSpPr>
        <p:spPr>
          <a:xfrm>
            <a:off x="2252079" y="1153614"/>
            <a:ext cx="4016191" cy="3077766"/>
          </a:xfrm>
          <a:prstGeom prst="rect">
            <a:avLst/>
          </a:prstGeom>
          <a:noFill/>
        </p:spPr>
        <p:txBody>
          <a:bodyPr wrap="square" rtlCol="0">
            <a:spAutoFit/>
          </a:bodyPr>
          <a:lstStyle/>
          <a:p>
            <a:pPr defTabSz="914330">
              <a:defRPr/>
            </a:pPr>
            <a:r>
              <a:rPr lang="en-SG" sz="2000" b="1" i="1">
                <a:solidFill>
                  <a:prstClr val="black"/>
                </a:solidFill>
                <a:effectLst>
                  <a:outerShdw blurRad="38100" dist="38100" dir="2700000" algn="tl">
                    <a:srgbClr val="000000">
                      <a:alpha val="43137"/>
                    </a:srgbClr>
                  </a:outerShdw>
                </a:effectLst>
                <a:latin typeface="Calibri" panose="020F0502020204030204"/>
              </a:rPr>
              <a:t>Professor, ICT Cluster</a:t>
            </a:r>
            <a:endParaRPr lang="en-SG" sz="1600" i="1">
              <a:solidFill>
                <a:prstClr val="black"/>
              </a:solidFill>
              <a:latin typeface="Calibri" panose="020F0502020204030204"/>
            </a:endParaRPr>
          </a:p>
          <a:p>
            <a:pPr defTabSz="914330">
              <a:defRPr/>
            </a:pPr>
            <a:r>
              <a:rPr lang="en-SG" sz="1600" i="1">
                <a:solidFill>
                  <a:prstClr val="black"/>
                </a:solidFill>
                <a:latin typeface="Calibri" panose="020F0502020204030204"/>
              </a:rPr>
              <a:t>Director, Centre for Digital Enablement (</a:t>
            </a:r>
            <a:r>
              <a:rPr lang="en-SG" sz="1600" i="1" err="1">
                <a:solidFill>
                  <a:prstClr val="black"/>
                </a:solidFill>
                <a:latin typeface="Calibri" panose="020F0502020204030204"/>
              </a:rPr>
              <a:t>CoDE</a:t>
            </a:r>
            <a:r>
              <a:rPr lang="en-SG" sz="1600" i="1">
                <a:solidFill>
                  <a:prstClr val="black"/>
                </a:solidFill>
                <a:latin typeface="Calibri" panose="020F0502020204030204"/>
              </a:rPr>
              <a:t>)</a:t>
            </a:r>
          </a:p>
          <a:p>
            <a:pPr marL="285744" indent="-285744" defTabSz="914330">
              <a:buFont typeface="Arial" panose="020B0604020202020204" pitchFamily="34" charset="0"/>
              <a:buChar char="•"/>
              <a:defRPr/>
            </a:pPr>
            <a:r>
              <a:rPr lang="en-SG" sz="1200" i="1">
                <a:solidFill>
                  <a:prstClr val="black"/>
                </a:solidFill>
                <a:latin typeface="Calibri" panose="020F0502020204030204"/>
              </a:rPr>
              <a:t>Former Deputy Cluster Director, ICT Cluster</a:t>
            </a:r>
          </a:p>
          <a:p>
            <a:pPr marL="285744" indent="-285744" defTabSz="914330">
              <a:buFont typeface="Arial" panose="020B0604020202020204" pitchFamily="34" charset="0"/>
              <a:buChar char="•"/>
              <a:defRPr/>
            </a:pPr>
            <a:r>
              <a:rPr lang="en-SG" sz="1200" i="1">
                <a:solidFill>
                  <a:prstClr val="black"/>
                </a:solidFill>
                <a:latin typeface="Calibri" panose="020F0502020204030204"/>
              </a:rPr>
              <a:t>Former Programme Director (Information Security)</a:t>
            </a:r>
          </a:p>
          <a:p>
            <a:pPr marL="285744" indent="-285744" defTabSz="914330">
              <a:buFont typeface="Arial" panose="020B0604020202020204" pitchFamily="34" charset="0"/>
              <a:buChar char="•"/>
              <a:defRPr/>
            </a:pPr>
            <a:r>
              <a:rPr lang="en-SG" sz="1200" i="1">
                <a:solidFill>
                  <a:prstClr val="black"/>
                </a:solidFill>
                <a:latin typeface="Calibri" panose="020F0502020204030204"/>
              </a:rPr>
              <a:t>Former Programme Director (Software Engineering)</a:t>
            </a:r>
          </a:p>
          <a:p>
            <a:pPr defTabSz="914330">
              <a:defRPr/>
            </a:pPr>
            <a:endParaRPr lang="en-SG" sz="1000" b="1" i="1">
              <a:solidFill>
                <a:sysClr val="windowText" lastClr="000000"/>
              </a:solidFill>
              <a:effectLst>
                <a:outerShdw blurRad="38100" dist="38100" dir="2700000" algn="tl">
                  <a:srgbClr val="000000">
                    <a:alpha val="43137"/>
                  </a:srgbClr>
                </a:outerShdw>
              </a:effectLst>
              <a:latin typeface="Calibri" panose="020F0502020204030204"/>
            </a:endParaRPr>
          </a:p>
          <a:p>
            <a:pPr defTabSz="914330">
              <a:defRPr/>
            </a:pPr>
            <a:r>
              <a:rPr lang="en-SG" sz="1600" b="1" i="1">
                <a:solidFill>
                  <a:sysClr val="windowText" lastClr="000000"/>
                </a:solidFill>
                <a:effectLst>
                  <a:outerShdw blurRad="38100" dist="38100" dir="2700000" algn="tl">
                    <a:srgbClr val="000000">
                      <a:alpha val="43137"/>
                    </a:srgbClr>
                  </a:outerShdw>
                </a:effectLst>
                <a:latin typeface="Calibri" panose="020F0502020204030204"/>
              </a:rPr>
              <a:t>Deputy Chairman</a:t>
            </a:r>
            <a:endParaRPr lang="en-SG" sz="1600">
              <a:solidFill>
                <a:sysClr val="windowText" lastClr="000000"/>
              </a:solidFill>
              <a:latin typeface="Calibri" panose="020F0502020204030204"/>
            </a:endParaRPr>
          </a:p>
          <a:p>
            <a:pPr defTabSz="914330">
              <a:defRPr/>
            </a:pPr>
            <a:r>
              <a:rPr lang="en-SG" sz="1400">
                <a:solidFill>
                  <a:sysClr val="windowText" lastClr="000000"/>
                </a:solidFill>
                <a:latin typeface="Calibri" panose="020F0502020204030204"/>
              </a:rPr>
              <a:t>Coordinating Committee for Cybersecurity (CCCY)</a:t>
            </a:r>
            <a:endParaRPr lang="en-SG" sz="1400" b="1" i="1">
              <a:solidFill>
                <a:sysClr val="windowText" lastClr="000000"/>
              </a:solidFill>
              <a:effectLst>
                <a:outerShdw blurRad="38100" dist="38100" dir="2700000" algn="tl">
                  <a:srgbClr val="000000">
                    <a:alpha val="43137"/>
                  </a:srgbClr>
                </a:outerShdw>
              </a:effectLst>
              <a:latin typeface="Calibri" panose="020F0502020204030204"/>
            </a:endParaRPr>
          </a:p>
          <a:p>
            <a:pPr defTabSz="914330">
              <a:defRPr/>
            </a:pPr>
            <a:endParaRPr lang="en-SG" sz="1000" b="1" i="1">
              <a:solidFill>
                <a:sysClr val="windowText" lastClr="000000"/>
              </a:solidFill>
              <a:effectLst>
                <a:outerShdw blurRad="38100" dist="38100" dir="2700000" algn="tl">
                  <a:srgbClr val="000000">
                    <a:alpha val="43137"/>
                  </a:srgbClr>
                </a:outerShdw>
              </a:effectLst>
              <a:latin typeface="Calibri" panose="020F0502020204030204"/>
            </a:endParaRPr>
          </a:p>
          <a:p>
            <a:pPr defTabSz="914330">
              <a:defRPr/>
            </a:pPr>
            <a:r>
              <a:rPr lang="en-SG" sz="1600" b="1" i="1">
                <a:solidFill>
                  <a:sysClr val="windowText" lastClr="000000"/>
                </a:solidFill>
                <a:effectLst>
                  <a:outerShdw blurRad="38100" dist="38100" dir="2700000" algn="tl">
                    <a:srgbClr val="000000">
                      <a:alpha val="43137"/>
                    </a:srgbClr>
                  </a:outerShdw>
                </a:effectLst>
                <a:latin typeface="Calibri" panose="020F0502020204030204"/>
              </a:rPr>
              <a:t>Immediate Past President &amp; Advisor to EXCO</a:t>
            </a:r>
          </a:p>
          <a:p>
            <a:pPr defTabSz="914330">
              <a:defRPr/>
            </a:pPr>
            <a:r>
              <a:rPr lang="en-SG" sz="1400">
                <a:solidFill>
                  <a:sysClr val="windowText" lastClr="000000"/>
                </a:solidFill>
                <a:latin typeface="Calibri" panose="020F0502020204030204"/>
              </a:rPr>
              <a:t>Association of Information Security Professionals (AiSP)</a:t>
            </a:r>
          </a:p>
          <a:p>
            <a:pPr defTabSz="914330">
              <a:defRPr/>
            </a:pPr>
            <a:endParaRPr lang="en-SG" sz="1600" b="1">
              <a:solidFill>
                <a:srgbClr val="C00000"/>
              </a:solidFill>
              <a:latin typeface="Calibri" panose="020F0502020204030204"/>
            </a:endParaRPr>
          </a:p>
          <a:p>
            <a:pPr marL="285744" indent="-285744" defTabSz="914330">
              <a:buFont typeface="Arial" panose="020B0604020202020204" pitchFamily="34" charset="0"/>
              <a:buChar char="•"/>
              <a:defRPr/>
            </a:pPr>
            <a:endParaRPr lang="en-SG" sz="1200" i="1">
              <a:solidFill>
                <a:prstClr val="black"/>
              </a:solidFill>
              <a:latin typeface="Calibri" panose="020F0502020204030204"/>
            </a:endParaRPr>
          </a:p>
        </p:txBody>
      </p:sp>
      <p:sp>
        <p:nvSpPr>
          <p:cNvPr id="3" name="TextBox 2">
            <a:extLst>
              <a:ext uri="{FF2B5EF4-FFF2-40B4-BE49-F238E27FC236}">
                <a16:creationId xmlns:a16="http://schemas.microsoft.com/office/drawing/2014/main" id="{44B8A73B-B960-0AF8-040F-7085462E0655}"/>
              </a:ext>
            </a:extLst>
          </p:cNvPr>
          <p:cNvSpPr txBox="1"/>
          <p:nvPr/>
        </p:nvSpPr>
        <p:spPr>
          <a:xfrm>
            <a:off x="279783" y="4518369"/>
            <a:ext cx="11473160" cy="1815882"/>
          </a:xfrm>
          <a:prstGeom prst="rect">
            <a:avLst/>
          </a:prstGeom>
          <a:noFill/>
        </p:spPr>
        <p:txBody>
          <a:bodyPr wrap="square" rtlCol="0">
            <a:spAutoFit/>
          </a:bodyPr>
          <a:lstStyle/>
          <a:p>
            <a:pPr defTabSz="914330">
              <a:defRPr/>
            </a:pPr>
            <a:r>
              <a:rPr lang="en-SG" sz="1400" i="1">
                <a:solidFill>
                  <a:sysClr val="windowText" lastClr="000000"/>
                </a:solidFill>
                <a:latin typeface="Calibri" panose="020F0502020204030204"/>
              </a:rPr>
              <a:t>Other notable current/past appointments in Singapore/APAC organisations and associations:</a:t>
            </a:r>
            <a:endParaRPr lang="en-SG" sz="1400" b="1" i="1">
              <a:solidFill>
                <a:prstClr val="black"/>
              </a:solidFill>
              <a:effectLst>
                <a:outerShdw blurRad="38100" dist="38100" dir="2700000" algn="tl">
                  <a:srgbClr val="000000">
                    <a:alpha val="43137"/>
                  </a:srgbClr>
                </a:outerShdw>
              </a:effectLst>
              <a:latin typeface="Calibri" panose="020F0502020204030204"/>
            </a:endParaRPr>
          </a:p>
          <a:p>
            <a:pPr marL="285729" indent="-285729" defTabSz="914330">
              <a:buFont typeface="Arial" panose="020B0604020202020204" pitchFamily="34" charset="0"/>
              <a:buChar char="•"/>
              <a:defRPr/>
            </a:pPr>
            <a:r>
              <a:rPr lang="en-SG" sz="1400" b="1" i="1">
                <a:solidFill>
                  <a:prstClr val="black"/>
                </a:solidFill>
                <a:effectLst>
                  <a:outerShdw blurRad="38100" dist="38100" dir="2700000" algn="tl">
                    <a:srgbClr val="000000">
                      <a:alpha val="43137"/>
                    </a:srgbClr>
                  </a:outerShdw>
                </a:effectLst>
                <a:latin typeface="Calibri" panose="020F0502020204030204"/>
              </a:rPr>
              <a:t>Chairman (Founding)</a:t>
            </a:r>
            <a:r>
              <a:rPr lang="en-SG" sz="1400">
                <a:solidFill>
                  <a:prstClr val="black"/>
                </a:solidFill>
                <a:latin typeface="Calibri" panose="020F0502020204030204"/>
              </a:rPr>
              <a:t>, APAC Education Council, Cloud Security Alliance</a:t>
            </a:r>
          </a:p>
          <a:p>
            <a:pPr marL="285729" indent="-285729" defTabSz="914330">
              <a:buFont typeface="Arial" panose="020B0604020202020204" pitchFamily="34" charset="0"/>
              <a:buChar char="•"/>
              <a:defRPr/>
            </a:pPr>
            <a:r>
              <a:rPr lang="en-SG" sz="1400" b="1" i="1">
                <a:solidFill>
                  <a:sysClr val="windowText" lastClr="000000"/>
                </a:solidFill>
                <a:effectLst>
                  <a:outerShdw blurRad="38100" dist="38100" dir="2700000" algn="tl">
                    <a:srgbClr val="000000">
                      <a:alpha val="43137"/>
                    </a:srgbClr>
                  </a:outerShdw>
                </a:effectLst>
                <a:latin typeface="Calibri" panose="020F0502020204030204"/>
              </a:rPr>
              <a:t>Co-Chairman</a:t>
            </a:r>
            <a:r>
              <a:rPr lang="en-SG" sz="1400">
                <a:solidFill>
                  <a:sysClr val="windowText" lastClr="000000"/>
                </a:solidFill>
                <a:latin typeface="Calibri" panose="020F0502020204030204"/>
              </a:rPr>
              <a:t>, WG3 Telecommunications Standards Advisory Committee, Infocomm and Media Development Authority of Singapore (IMDA)</a:t>
            </a:r>
          </a:p>
          <a:p>
            <a:pPr marL="285729" indent="-285729" defTabSz="914330">
              <a:buFont typeface="Arial" panose="020B0604020202020204" pitchFamily="34" charset="0"/>
              <a:buChar char="•"/>
              <a:defRPr/>
            </a:pPr>
            <a:r>
              <a:rPr lang="en-SG" sz="1400" b="1" i="1">
                <a:solidFill>
                  <a:sysClr val="windowText" lastClr="000000"/>
                </a:solidFill>
                <a:effectLst>
                  <a:outerShdw blurRad="38100" dist="38100" dir="2700000" algn="tl">
                    <a:srgbClr val="000000">
                      <a:alpha val="43137"/>
                    </a:srgbClr>
                  </a:outerShdw>
                </a:effectLst>
                <a:latin typeface="Calibri" panose="020F0502020204030204"/>
              </a:rPr>
              <a:t>Co-Chairman (Founding)</a:t>
            </a:r>
            <a:r>
              <a:rPr lang="en-SG" sz="1400">
                <a:solidFill>
                  <a:sysClr val="windowText" lastClr="000000"/>
                </a:solidFill>
                <a:latin typeface="Calibri" panose="020F0502020204030204"/>
              </a:rPr>
              <a:t>, Council of Registered Ethical Security Testers (Singapore)</a:t>
            </a:r>
            <a:endParaRPr lang="en-SG" sz="1400" b="1" i="1">
              <a:solidFill>
                <a:prstClr val="black"/>
              </a:solidFill>
              <a:effectLst>
                <a:outerShdw blurRad="38100" dist="38100" dir="2700000" algn="tl">
                  <a:srgbClr val="000000">
                    <a:alpha val="43137"/>
                  </a:srgbClr>
                </a:outerShdw>
              </a:effectLst>
              <a:latin typeface="Calibri" panose="020F0502020204030204"/>
            </a:endParaRPr>
          </a:p>
          <a:p>
            <a:pPr marL="285729" indent="-285729" defTabSz="914330">
              <a:buFont typeface="Arial" panose="020B0604020202020204" pitchFamily="34" charset="0"/>
              <a:buChar char="•"/>
              <a:defRPr/>
            </a:pPr>
            <a:r>
              <a:rPr lang="en-SG" sz="1400" b="1" i="1">
                <a:solidFill>
                  <a:prstClr val="black"/>
                </a:solidFill>
                <a:effectLst>
                  <a:outerShdw blurRad="38100" dist="38100" dir="2700000" algn="tl">
                    <a:srgbClr val="000000">
                      <a:alpha val="43137"/>
                    </a:srgbClr>
                  </a:outerShdw>
                </a:effectLst>
                <a:latin typeface="Calibri" panose="020F0502020204030204"/>
              </a:rPr>
              <a:t>Founding Board Member (Founding)</a:t>
            </a:r>
            <a:r>
              <a:rPr lang="en-SG" sz="1400">
                <a:solidFill>
                  <a:prstClr val="black"/>
                </a:solidFill>
                <a:latin typeface="Calibri" panose="020F0502020204030204"/>
              </a:rPr>
              <a:t>, Cloud Security Alliance (Singapore</a:t>
            </a:r>
            <a:r>
              <a:rPr lang="en-SG" sz="1400">
                <a:solidFill>
                  <a:sysClr val="windowText" lastClr="000000"/>
                </a:solidFill>
                <a:latin typeface="Calibri" panose="020F0502020204030204"/>
              </a:rPr>
              <a:t>)</a:t>
            </a:r>
          </a:p>
          <a:p>
            <a:pPr marL="285729" indent="-285729" defTabSz="914330">
              <a:buFont typeface="Arial" panose="020B0604020202020204" pitchFamily="34" charset="0"/>
              <a:buChar char="•"/>
              <a:defRPr/>
            </a:pPr>
            <a:r>
              <a:rPr lang="en-SG" sz="1400" b="1" i="1">
                <a:solidFill>
                  <a:sysClr val="windowText" lastClr="000000"/>
                </a:solidFill>
                <a:effectLst>
                  <a:outerShdw blurRad="38100" dist="38100" dir="2700000" algn="tl">
                    <a:srgbClr val="000000">
                      <a:alpha val="43137"/>
                    </a:srgbClr>
                  </a:outerShdw>
                </a:effectLst>
                <a:latin typeface="Calibri" panose="020F0502020204030204"/>
              </a:rPr>
              <a:t>Chairman</a:t>
            </a:r>
            <a:r>
              <a:rPr lang="en-SG" sz="1400">
                <a:solidFill>
                  <a:sysClr val="windowText" lastClr="000000"/>
                </a:solidFill>
                <a:latin typeface="Calibri" panose="020F0502020204030204"/>
              </a:rPr>
              <a:t>, IEEE Consumer Electronics Society (Singapore)</a:t>
            </a:r>
          </a:p>
          <a:p>
            <a:pPr marL="285729" indent="-285729" defTabSz="914330">
              <a:buFont typeface="Arial" panose="020B0604020202020204" pitchFamily="34" charset="0"/>
              <a:buChar char="•"/>
              <a:defRPr/>
            </a:pPr>
            <a:r>
              <a:rPr lang="en-SG" sz="1400" b="1" i="1">
                <a:solidFill>
                  <a:sysClr val="windowText" lastClr="000000"/>
                </a:solidFill>
                <a:effectLst>
                  <a:outerShdw blurRad="38100" dist="38100" dir="2700000" algn="tl">
                    <a:srgbClr val="000000">
                      <a:alpha val="43137"/>
                    </a:srgbClr>
                  </a:outerShdw>
                </a:effectLst>
                <a:latin typeface="Calibri" panose="020F0502020204030204"/>
              </a:rPr>
              <a:t>Member</a:t>
            </a:r>
            <a:r>
              <a:rPr lang="en-SG" sz="1400">
                <a:solidFill>
                  <a:sysClr val="windowText" lastClr="000000"/>
                </a:solidFill>
                <a:latin typeface="Calibri" panose="020F0502020204030204"/>
              </a:rPr>
              <a:t>, Cybersecurity Advisory Group to Minister-in-charge of Cybersecurity, Ministry of Communications and Information</a:t>
            </a:r>
          </a:p>
          <a:p>
            <a:pPr marL="285729" indent="-285729" defTabSz="914330">
              <a:buFont typeface="Arial" panose="020B0604020202020204" pitchFamily="34" charset="0"/>
              <a:buChar char="•"/>
              <a:defRPr/>
            </a:pPr>
            <a:endParaRPr lang="en-SG" sz="1400">
              <a:solidFill>
                <a:sysClr val="windowText" lastClr="000000"/>
              </a:solidFill>
              <a:latin typeface="Calibri" panose="020F0502020204030204"/>
            </a:endParaRPr>
          </a:p>
        </p:txBody>
      </p:sp>
      <p:pic>
        <p:nvPicPr>
          <p:cNvPr id="4" name="Picture 3" descr="SIT Logo Full Color Primary.png">
            <a:extLst>
              <a:ext uri="{FF2B5EF4-FFF2-40B4-BE49-F238E27FC236}">
                <a16:creationId xmlns:a16="http://schemas.microsoft.com/office/drawing/2014/main" id="{53BFE160-9151-6868-3AB5-DFB337004912}"/>
              </a:ext>
            </a:extLst>
          </p:cNvPr>
          <p:cNvPicPr>
            <a:picLocks noChangeAspect="1"/>
          </p:cNvPicPr>
          <p:nvPr/>
        </p:nvPicPr>
        <p:blipFill>
          <a:blip r:embed="rId2" cstate="print"/>
          <a:srcRect/>
          <a:stretch>
            <a:fillRect/>
          </a:stretch>
        </p:blipFill>
        <p:spPr bwMode="auto">
          <a:xfrm>
            <a:off x="6206286" y="1449566"/>
            <a:ext cx="1241151" cy="563407"/>
          </a:xfrm>
          <a:prstGeom prst="rect">
            <a:avLst/>
          </a:prstGeom>
          <a:noFill/>
          <a:ln w="9525">
            <a:noFill/>
            <a:miter lim="800000"/>
            <a:headEnd/>
            <a:tailEnd/>
          </a:ln>
        </p:spPr>
      </p:pic>
      <p:pic>
        <p:nvPicPr>
          <p:cNvPr id="6" name="Picture 2" descr="logo">
            <a:extLst>
              <a:ext uri="{FF2B5EF4-FFF2-40B4-BE49-F238E27FC236}">
                <a16:creationId xmlns:a16="http://schemas.microsoft.com/office/drawing/2014/main" id="{5E17A149-F18F-116D-A37E-D83B0F6D5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0801" y="5170357"/>
            <a:ext cx="774835" cy="8563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ssociation of Information Security Professionals">
            <a:extLst>
              <a:ext uri="{FF2B5EF4-FFF2-40B4-BE49-F238E27FC236}">
                <a16:creationId xmlns:a16="http://schemas.microsoft.com/office/drawing/2014/main" id="{F3753E6D-E8A4-B510-2A2E-5D45BE326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3929" y="3162068"/>
            <a:ext cx="1135428" cy="5119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EEE Advancing Technology for Humanity">
            <a:extLst>
              <a:ext uri="{FF2B5EF4-FFF2-40B4-BE49-F238E27FC236}">
                <a16:creationId xmlns:a16="http://schemas.microsoft.com/office/drawing/2014/main" id="{B3770802-C026-4552-6A75-E8AC0D81F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6594" y="5351663"/>
            <a:ext cx="1011375" cy="5679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CSA APAC">
            <a:extLst>
              <a:ext uri="{FF2B5EF4-FFF2-40B4-BE49-F238E27FC236}">
                <a16:creationId xmlns:a16="http://schemas.microsoft.com/office/drawing/2014/main" id="{BDE4C318-9B15-366F-188A-E5802E4690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5041" y="5301763"/>
            <a:ext cx="2013799" cy="5991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erson smiling for the camera&#10;&#10;Description automatically generated with low confidence">
            <a:extLst>
              <a:ext uri="{FF2B5EF4-FFF2-40B4-BE49-F238E27FC236}">
                <a16:creationId xmlns:a16="http://schemas.microsoft.com/office/drawing/2014/main" id="{017C92CB-6945-EEFC-C247-8C21FE9122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545" y="1191664"/>
            <a:ext cx="1850823" cy="2031324"/>
          </a:xfrm>
          <a:prstGeom prst="rect">
            <a:avLst/>
          </a:prstGeom>
        </p:spPr>
      </p:pic>
      <p:sp>
        <p:nvSpPr>
          <p:cNvPr id="12" name="TextBox 11">
            <a:extLst>
              <a:ext uri="{FF2B5EF4-FFF2-40B4-BE49-F238E27FC236}">
                <a16:creationId xmlns:a16="http://schemas.microsoft.com/office/drawing/2014/main" id="{1455D9C7-6369-DE05-FF86-8A9B617EE00C}"/>
              </a:ext>
            </a:extLst>
          </p:cNvPr>
          <p:cNvSpPr txBox="1"/>
          <p:nvPr/>
        </p:nvSpPr>
        <p:spPr>
          <a:xfrm>
            <a:off x="281832" y="3748133"/>
            <a:ext cx="8595457" cy="800219"/>
          </a:xfrm>
          <a:prstGeom prst="rect">
            <a:avLst/>
          </a:prstGeom>
          <a:noFill/>
        </p:spPr>
        <p:txBody>
          <a:bodyPr wrap="square" rtlCol="0">
            <a:spAutoFit/>
          </a:bodyPr>
          <a:lstStyle/>
          <a:p>
            <a:pPr defTabSz="914330">
              <a:defRPr/>
            </a:pPr>
            <a:r>
              <a:rPr lang="en-SG" b="1" i="1">
                <a:solidFill>
                  <a:prstClr val="black"/>
                </a:solidFill>
                <a:effectLst>
                  <a:outerShdw blurRad="38100" dist="38100" dir="2700000" algn="tl">
                    <a:srgbClr val="000000">
                      <a:alpha val="43137"/>
                    </a:srgbClr>
                  </a:outerShdw>
                </a:effectLst>
                <a:latin typeface="Calibri" panose="020F0502020204030204"/>
              </a:rPr>
              <a:t>Notable Awards &amp; Accolades </a:t>
            </a:r>
          </a:p>
          <a:p>
            <a:pPr marL="285744" indent="-285744" defTabSz="914330">
              <a:buFont typeface="Arial" panose="020B0604020202020204" pitchFamily="34" charset="0"/>
              <a:buChar char="•"/>
              <a:defRPr/>
            </a:pPr>
            <a:r>
              <a:rPr lang="en-SG" sz="1400" i="1">
                <a:solidFill>
                  <a:prstClr val="black"/>
                </a:solidFill>
                <a:latin typeface="Calibri" panose="020F0502020204030204"/>
              </a:rPr>
              <a:t>The Cybersecurity Awards, Winner (Leader Category), 2020 </a:t>
            </a:r>
          </a:p>
          <a:p>
            <a:pPr marL="285744" indent="-285744" defTabSz="914330">
              <a:buFont typeface="Arial" panose="020B0604020202020204" pitchFamily="34" charset="0"/>
              <a:buChar char="•"/>
              <a:defRPr/>
            </a:pPr>
            <a:r>
              <a:rPr lang="en-SG" sz="1400" i="1">
                <a:solidFill>
                  <a:prstClr val="black"/>
                </a:solidFill>
                <a:latin typeface="Calibri" panose="020F0502020204030204"/>
              </a:rPr>
              <a:t>National Day Awards, Public Administration Medal (Bronze), 2020</a:t>
            </a:r>
          </a:p>
        </p:txBody>
      </p:sp>
      <p:sp>
        <p:nvSpPr>
          <p:cNvPr id="13" name="Title 19">
            <a:extLst>
              <a:ext uri="{FF2B5EF4-FFF2-40B4-BE49-F238E27FC236}">
                <a16:creationId xmlns:a16="http://schemas.microsoft.com/office/drawing/2014/main" id="{56BD0AB7-187B-C4DC-C160-EE96D7D72CDC}"/>
              </a:ext>
            </a:extLst>
          </p:cNvPr>
          <p:cNvSpPr>
            <a:spLocks noGrp="1"/>
          </p:cNvSpPr>
          <p:nvPr>
            <p:ph type="title"/>
          </p:nvPr>
        </p:nvSpPr>
        <p:spPr>
          <a:xfrm>
            <a:off x="279784" y="260655"/>
            <a:ext cx="7840556" cy="478488"/>
          </a:xfrm>
        </p:spPr>
        <p:txBody>
          <a:bodyPr>
            <a:normAutofit fontScale="90000"/>
          </a:bodyPr>
          <a:lstStyle/>
          <a:p>
            <a:r>
              <a:rPr lang="en-SG" sz="3200" dirty="0"/>
              <a:t>Brief Introduction of Speaker</a:t>
            </a:r>
          </a:p>
        </p:txBody>
      </p:sp>
      <p:pic>
        <p:nvPicPr>
          <p:cNvPr id="14" name="Picture 13" descr="A couple of men wearing masks and standing in front of a blue wall&#10;&#10;Description automatically generated with low confidence">
            <a:extLst>
              <a:ext uri="{FF2B5EF4-FFF2-40B4-BE49-F238E27FC236}">
                <a16:creationId xmlns:a16="http://schemas.microsoft.com/office/drawing/2014/main" id="{D7538B16-9B78-4EF3-BE8B-30CB1019FA9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90629" y="2789242"/>
            <a:ext cx="2554508" cy="1653309"/>
          </a:xfrm>
          <a:prstGeom prst="rect">
            <a:avLst/>
          </a:prstGeom>
          <a:noFill/>
          <a:ln>
            <a:noFill/>
          </a:ln>
        </p:spPr>
      </p:pic>
      <p:pic>
        <p:nvPicPr>
          <p:cNvPr id="15" name="Picture 14" descr="A picture containing floor, red&#10;&#10;Description automatically generated">
            <a:extLst>
              <a:ext uri="{FF2B5EF4-FFF2-40B4-BE49-F238E27FC236}">
                <a16:creationId xmlns:a16="http://schemas.microsoft.com/office/drawing/2014/main" id="{302E253F-127B-4668-E47B-8B0D7738827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03394" y="578965"/>
            <a:ext cx="1694416" cy="1993473"/>
          </a:xfrm>
          <a:prstGeom prst="rect">
            <a:avLst/>
          </a:prstGeom>
          <a:noFill/>
          <a:ln>
            <a:noFill/>
          </a:ln>
        </p:spPr>
      </p:pic>
      <p:sp>
        <p:nvSpPr>
          <p:cNvPr id="16" name="TextBox 15">
            <a:extLst>
              <a:ext uri="{FF2B5EF4-FFF2-40B4-BE49-F238E27FC236}">
                <a16:creationId xmlns:a16="http://schemas.microsoft.com/office/drawing/2014/main" id="{75B6C13E-708D-676E-CC2F-0AAA52F47D53}"/>
              </a:ext>
            </a:extLst>
          </p:cNvPr>
          <p:cNvSpPr txBox="1"/>
          <p:nvPr/>
        </p:nvSpPr>
        <p:spPr>
          <a:xfrm>
            <a:off x="9885044" y="1594245"/>
            <a:ext cx="1800203" cy="1169551"/>
          </a:xfrm>
          <a:prstGeom prst="rect">
            <a:avLst/>
          </a:prstGeom>
          <a:noFill/>
        </p:spPr>
        <p:txBody>
          <a:bodyPr wrap="square" rtlCol="0">
            <a:spAutoFit/>
          </a:bodyPr>
          <a:lstStyle/>
          <a:p>
            <a:pPr hangingPunct="1">
              <a:defRPr/>
            </a:pPr>
            <a:r>
              <a:rPr lang="en-US" sz="1000">
                <a:solidFill>
                  <a:prstClr val="black"/>
                </a:solidFill>
                <a:latin typeface="Calibri" panose="020F0502020204030204"/>
              </a:rPr>
              <a:t>Public Administration Award (Bronze) - This is a national award for public service which was presented</a:t>
            </a:r>
          </a:p>
          <a:p>
            <a:pPr hangingPunct="1">
              <a:defRPr/>
            </a:pPr>
            <a:r>
              <a:rPr lang="en-US" sz="1000">
                <a:solidFill>
                  <a:prstClr val="black"/>
                </a:solidFill>
                <a:latin typeface="Calibri" panose="020F0502020204030204"/>
              </a:rPr>
              <a:t>by President Halima Yaacob of Singapore</a:t>
            </a:r>
          </a:p>
          <a:p>
            <a:pPr hangingPunct="1">
              <a:defRPr/>
            </a:pPr>
            <a:endParaRPr lang="en-SG" sz="1000">
              <a:solidFill>
                <a:prstClr val="black"/>
              </a:solidFill>
              <a:latin typeface="Calibri" panose="020F0502020204030204"/>
            </a:endParaRPr>
          </a:p>
        </p:txBody>
      </p:sp>
      <p:sp>
        <p:nvSpPr>
          <p:cNvPr id="17" name="TextBox 16">
            <a:extLst>
              <a:ext uri="{FF2B5EF4-FFF2-40B4-BE49-F238E27FC236}">
                <a16:creationId xmlns:a16="http://schemas.microsoft.com/office/drawing/2014/main" id="{26C2DEA1-F48E-41B3-385C-E70239ACF177}"/>
              </a:ext>
            </a:extLst>
          </p:cNvPr>
          <p:cNvSpPr txBox="1"/>
          <p:nvPr/>
        </p:nvSpPr>
        <p:spPr>
          <a:xfrm>
            <a:off x="8099048" y="4446907"/>
            <a:ext cx="2737671" cy="553998"/>
          </a:xfrm>
          <a:prstGeom prst="rect">
            <a:avLst/>
          </a:prstGeom>
          <a:noFill/>
        </p:spPr>
        <p:txBody>
          <a:bodyPr wrap="square" rtlCol="0">
            <a:spAutoFit/>
          </a:bodyPr>
          <a:lstStyle/>
          <a:p>
            <a:pPr hangingPunct="1">
              <a:defRPr/>
            </a:pPr>
            <a:r>
              <a:rPr lang="en-US" sz="1000">
                <a:solidFill>
                  <a:prstClr val="black"/>
                </a:solidFill>
                <a:latin typeface="Calibri" panose="020F0502020204030204"/>
              </a:rPr>
              <a:t>The Cybersecurity Awards Presented by Minister-in-charge of Cybersecurity, </a:t>
            </a:r>
            <a:r>
              <a:rPr lang="en-US" sz="1000" err="1">
                <a:solidFill>
                  <a:prstClr val="black"/>
                </a:solidFill>
                <a:latin typeface="Calibri" panose="020F0502020204030204"/>
              </a:rPr>
              <a:t>Mr</a:t>
            </a:r>
            <a:r>
              <a:rPr lang="en-US" sz="1000">
                <a:solidFill>
                  <a:prstClr val="black"/>
                </a:solidFill>
                <a:latin typeface="Calibri" panose="020F0502020204030204"/>
              </a:rPr>
              <a:t> </a:t>
            </a:r>
            <a:r>
              <a:rPr lang="en-US" sz="1000" err="1">
                <a:solidFill>
                  <a:prstClr val="black"/>
                </a:solidFill>
                <a:latin typeface="Calibri" panose="020F0502020204030204"/>
              </a:rPr>
              <a:t>S.Iswaran</a:t>
            </a:r>
            <a:endParaRPr lang="en-US" sz="1000">
              <a:solidFill>
                <a:prstClr val="black"/>
              </a:solidFill>
              <a:latin typeface="Calibri" panose="020F0502020204030204"/>
            </a:endParaRPr>
          </a:p>
          <a:p>
            <a:pPr hangingPunct="1">
              <a:defRPr/>
            </a:pPr>
            <a:endParaRPr lang="en-SG" sz="1000">
              <a:solidFill>
                <a:prstClr val="black"/>
              </a:solidFill>
              <a:latin typeface="Calibri" panose="020F0502020204030204"/>
            </a:endParaRPr>
          </a:p>
        </p:txBody>
      </p:sp>
      <p:sp>
        <p:nvSpPr>
          <p:cNvPr id="18" name="TextBox 17">
            <a:extLst>
              <a:ext uri="{FF2B5EF4-FFF2-40B4-BE49-F238E27FC236}">
                <a16:creationId xmlns:a16="http://schemas.microsoft.com/office/drawing/2014/main" id="{44EC019F-CB10-C6CF-9D65-77E3E37F84F9}"/>
              </a:ext>
            </a:extLst>
          </p:cNvPr>
          <p:cNvSpPr txBox="1"/>
          <p:nvPr/>
        </p:nvSpPr>
        <p:spPr>
          <a:xfrm>
            <a:off x="258491" y="622290"/>
            <a:ext cx="4973216" cy="584775"/>
          </a:xfrm>
          <a:prstGeom prst="rect">
            <a:avLst/>
          </a:prstGeom>
          <a:noFill/>
        </p:spPr>
        <p:txBody>
          <a:bodyPr wrap="square" rtlCol="0">
            <a:spAutoFit/>
          </a:bodyPr>
          <a:lstStyle/>
          <a:p>
            <a:r>
              <a:rPr lang="en-SG" sz="3200" b="1" err="1">
                <a:solidFill>
                  <a:srgbClr val="002060"/>
                </a:solidFill>
                <a:effectLst>
                  <a:outerShdw blurRad="38100" dist="38100" dir="2700000" algn="tl">
                    <a:srgbClr val="000000">
                      <a:alpha val="43137"/>
                    </a:srgbClr>
                  </a:outerShdw>
                </a:effectLst>
              </a:rPr>
              <a:t>Dr.</a:t>
            </a:r>
            <a:r>
              <a:rPr lang="en-SG" sz="3200" b="1">
                <a:solidFill>
                  <a:srgbClr val="002060"/>
                </a:solidFill>
                <a:effectLst>
                  <a:outerShdw blurRad="38100" dist="38100" dir="2700000" algn="tl">
                    <a:srgbClr val="000000">
                      <a:alpha val="43137"/>
                    </a:srgbClr>
                  </a:outerShdw>
                </a:effectLst>
              </a:rPr>
              <a:t> Steven Wong</a:t>
            </a:r>
          </a:p>
        </p:txBody>
      </p:sp>
      <p:pic>
        <p:nvPicPr>
          <p:cNvPr id="19" name="Picture 18">
            <a:extLst>
              <a:ext uri="{FF2B5EF4-FFF2-40B4-BE49-F238E27FC236}">
                <a16:creationId xmlns:a16="http://schemas.microsoft.com/office/drawing/2014/main" id="{0F166EF3-370E-E07E-8B40-FE990550016B}"/>
              </a:ext>
            </a:extLst>
          </p:cNvPr>
          <p:cNvPicPr>
            <a:picLocks noChangeAspect="1"/>
          </p:cNvPicPr>
          <p:nvPr/>
        </p:nvPicPr>
        <p:blipFill rotWithShape="1">
          <a:blip r:embed="rId10"/>
          <a:srcRect r="5193" b="20301"/>
          <a:stretch/>
        </p:blipFill>
        <p:spPr>
          <a:xfrm>
            <a:off x="5990798" y="2387614"/>
            <a:ext cx="1533969" cy="653764"/>
          </a:xfrm>
          <a:prstGeom prst="rect">
            <a:avLst/>
          </a:prstGeom>
        </p:spPr>
      </p:pic>
      <p:sp>
        <p:nvSpPr>
          <p:cNvPr id="20" name="Rectangle 19">
            <a:extLst>
              <a:ext uri="{FF2B5EF4-FFF2-40B4-BE49-F238E27FC236}">
                <a16:creationId xmlns:a16="http://schemas.microsoft.com/office/drawing/2014/main" id="{73BD7EAA-A241-28B5-EB27-FC5FA04502EE}"/>
              </a:ext>
            </a:extLst>
          </p:cNvPr>
          <p:cNvSpPr/>
          <p:nvPr/>
        </p:nvSpPr>
        <p:spPr>
          <a:xfrm>
            <a:off x="2252081" y="1172649"/>
            <a:ext cx="5534173" cy="1151997"/>
          </a:xfrm>
          <a:prstGeom prst="rect">
            <a:avLst/>
          </a:prstGeom>
          <a:noFill/>
          <a:ln w="19050">
            <a:solidFill>
              <a:srgbClr val="EB1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Tree>
    <p:extLst>
      <p:ext uri="{BB962C8B-B14F-4D97-AF65-F5344CB8AC3E}">
        <p14:creationId xmlns:p14="http://schemas.microsoft.com/office/powerpoint/2010/main" val="1399546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79F26-DB62-921B-1774-E5504C3B6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37E3E-EDF3-D58E-BB23-2EF2C0108F38}"/>
              </a:ext>
            </a:extLst>
          </p:cNvPr>
          <p:cNvSpPr>
            <a:spLocks noGrp="1"/>
          </p:cNvSpPr>
          <p:nvPr>
            <p:ph type="title"/>
          </p:nvPr>
        </p:nvSpPr>
        <p:spPr>
          <a:xfrm>
            <a:off x="439479" y="232692"/>
            <a:ext cx="11313610" cy="425574"/>
          </a:xfrm>
        </p:spPr>
        <p:txBody>
          <a:bodyPr>
            <a:normAutofit fontScale="90000"/>
          </a:bodyPr>
          <a:lstStyle/>
          <a:p>
            <a:r>
              <a:rPr lang="en-US">
                <a:latin typeface="Segoe UI"/>
                <a:cs typeface="Segoe UI"/>
              </a:rPr>
              <a:t>Example of Mapping - Malware</a:t>
            </a:r>
            <a:endParaRPr lang="en-US"/>
          </a:p>
        </p:txBody>
      </p:sp>
      <p:pic>
        <p:nvPicPr>
          <p:cNvPr id="3" name="Picture 2" descr="A white paper with black text&#10;&#10;Description automatically generated">
            <a:extLst>
              <a:ext uri="{FF2B5EF4-FFF2-40B4-BE49-F238E27FC236}">
                <a16:creationId xmlns:a16="http://schemas.microsoft.com/office/drawing/2014/main" id="{8AA72D10-32E4-53DB-5AFB-857F2EAC5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033" y="4083976"/>
            <a:ext cx="4025463" cy="202161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C20D21DD-D54F-2697-07D5-75450C52A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064" y="1448125"/>
            <a:ext cx="4322856" cy="2444146"/>
          </a:xfrm>
          <a:prstGeom prst="rect">
            <a:avLst/>
          </a:prstGeom>
        </p:spPr>
      </p:pic>
      <p:sp>
        <p:nvSpPr>
          <p:cNvPr id="6" name="Curved Down Arrow 10">
            <a:extLst>
              <a:ext uri="{FF2B5EF4-FFF2-40B4-BE49-F238E27FC236}">
                <a16:creationId xmlns:a16="http://schemas.microsoft.com/office/drawing/2014/main" id="{F14D15A1-C2DA-3AF6-0FD0-8FD8F1E7112B}"/>
              </a:ext>
            </a:extLst>
          </p:cNvPr>
          <p:cNvSpPr/>
          <p:nvPr/>
        </p:nvSpPr>
        <p:spPr>
          <a:xfrm rot="14995653">
            <a:off x="5840306" y="3812337"/>
            <a:ext cx="1354148" cy="672773"/>
          </a:xfrm>
          <a:prstGeom prst="curvedDownArrow">
            <a:avLst>
              <a:gd name="adj1" fmla="val 25000"/>
              <a:gd name="adj2" fmla="val 50000"/>
              <a:gd name="adj3" fmla="val 275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9AB62642-6749-63EE-CAB7-84C9A2D7E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007" y="875577"/>
            <a:ext cx="4397642" cy="5230016"/>
          </a:xfrm>
          <a:prstGeom prst="rect">
            <a:avLst/>
          </a:prstGeom>
        </p:spPr>
      </p:pic>
      <p:sp>
        <p:nvSpPr>
          <p:cNvPr id="8" name="Oval 7">
            <a:extLst>
              <a:ext uri="{FF2B5EF4-FFF2-40B4-BE49-F238E27FC236}">
                <a16:creationId xmlns:a16="http://schemas.microsoft.com/office/drawing/2014/main" id="{376175AC-57D3-5E89-36BD-9D240BA4AB64}"/>
              </a:ext>
            </a:extLst>
          </p:cNvPr>
          <p:cNvSpPr/>
          <p:nvPr/>
        </p:nvSpPr>
        <p:spPr>
          <a:xfrm>
            <a:off x="1041644" y="2891050"/>
            <a:ext cx="4505046" cy="7249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Down Arrow 9">
            <a:extLst>
              <a:ext uri="{FF2B5EF4-FFF2-40B4-BE49-F238E27FC236}">
                <a16:creationId xmlns:a16="http://schemas.microsoft.com/office/drawing/2014/main" id="{42D7D887-5A8A-CCEA-45CA-9E6E4783F0B7}"/>
              </a:ext>
            </a:extLst>
          </p:cNvPr>
          <p:cNvSpPr/>
          <p:nvPr/>
        </p:nvSpPr>
        <p:spPr>
          <a:xfrm rot="21240000" flipH="1">
            <a:off x="5234639" y="2112863"/>
            <a:ext cx="1441632" cy="637055"/>
          </a:xfrm>
          <a:prstGeom prst="curvedDownArrow">
            <a:avLst>
              <a:gd name="adj1" fmla="val 25000"/>
              <a:gd name="adj2" fmla="val 50000"/>
              <a:gd name="adj3" fmla="val 275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00F4AF96-18B1-3727-A16D-8958D0C560D2}"/>
              </a:ext>
            </a:extLst>
          </p:cNvPr>
          <p:cNvSpPr txBox="1"/>
          <p:nvPr/>
        </p:nvSpPr>
        <p:spPr>
          <a:xfrm>
            <a:off x="9205519" y="4363906"/>
            <a:ext cx="17073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IS-BOK Text</a:t>
            </a:r>
            <a:endParaRPr lang="en-GB"/>
          </a:p>
        </p:txBody>
      </p:sp>
      <p:sp>
        <p:nvSpPr>
          <p:cNvPr id="12" name="TextBox 11">
            <a:extLst>
              <a:ext uri="{FF2B5EF4-FFF2-40B4-BE49-F238E27FC236}">
                <a16:creationId xmlns:a16="http://schemas.microsoft.com/office/drawing/2014/main" id="{10F80A79-5D3A-FE4E-1187-BDE2207A3384}"/>
              </a:ext>
            </a:extLst>
          </p:cNvPr>
          <p:cNvSpPr txBox="1"/>
          <p:nvPr/>
        </p:nvSpPr>
        <p:spPr>
          <a:xfrm>
            <a:off x="8927637" y="845023"/>
            <a:ext cx="29217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err="1">
                <a:cs typeface="Arial"/>
              </a:rPr>
              <a:t>CyBOK</a:t>
            </a:r>
            <a:r>
              <a:rPr lang="en-GB">
                <a:cs typeface="Arial"/>
              </a:rPr>
              <a:t> </a:t>
            </a:r>
            <a:endParaRPr lang="en-US">
              <a:cs typeface="Arial"/>
            </a:endParaRPr>
          </a:p>
          <a:p>
            <a:r>
              <a:rPr lang="en-GB">
                <a:cs typeface="Arial"/>
              </a:rPr>
              <a:t>Mapping Reference</a:t>
            </a:r>
            <a:endParaRPr lang="en-US">
              <a:cs typeface="Arial"/>
            </a:endParaRPr>
          </a:p>
        </p:txBody>
      </p:sp>
    </p:spTree>
    <p:extLst>
      <p:ext uri="{BB962C8B-B14F-4D97-AF65-F5344CB8AC3E}">
        <p14:creationId xmlns:p14="http://schemas.microsoft.com/office/powerpoint/2010/main" val="118824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42DD3-49E4-7B15-5C48-723A8E3158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97447-D85E-0048-372B-6BE23C564130}"/>
              </a:ext>
            </a:extLst>
          </p:cNvPr>
          <p:cNvSpPr>
            <a:spLocks noGrp="1"/>
          </p:cNvSpPr>
          <p:nvPr>
            <p:ph type="title"/>
          </p:nvPr>
        </p:nvSpPr>
        <p:spPr>
          <a:xfrm>
            <a:off x="439479" y="232692"/>
            <a:ext cx="11313610" cy="425574"/>
          </a:xfrm>
        </p:spPr>
        <p:txBody>
          <a:bodyPr>
            <a:normAutofit fontScale="90000"/>
          </a:bodyPr>
          <a:lstStyle/>
          <a:p>
            <a:r>
              <a:rPr lang="en-US">
                <a:latin typeface="Segoe UI"/>
                <a:cs typeface="Segoe UI"/>
              </a:rPr>
              <a:t>Example of </a:t>
            </a:r>
            <a:r>
              <a:rPr lang="en-US" dirty="0">
                <a:latin typeface="Segoe UI"/>
                <a:cs typeface="Segoe UI"/>
              </a:rPr>
              <a:t>Mapping</a:t>
            </a:r>
            <a:r>
              <a:rPr lang="en-US">
                <a:latin typeface="Segoe UI"/>
                <a:cs typeface="Segoe UI"/>
              </a:rPr>
              <a:t> - Malware</a:t>
            </a:r>
            <a:endParaRPr lang="en-US"/>
          </a:p>
        </p:txBody>
      </p:sp>
      <p:grpSp>
        <p:nvGrpSpPr>
          <p:cNvPr id="3" name="Group 2">
            <a:extLst>
              <a:ext uri="{FF2B5EF4-FFF2-40B4-BE49-F238E27FC236}">
                <a16:creationId xmlns:a16="http://schemas.microsoft.com/office/drawing/2014/main" id="{602D21C1-7D2A-B130-84B9-35C01CCA7F2C}"/>
              </a:ext>
            </a:extLst>
          </p:cNvPr>
          <p:cNvGrpSpPr/>
          <p:nvPr/>
        </p:nvGrpSpPr>
        <p:grpSpPr>
          <a:xfrm>
            <a:off x="2472653" y="903974"/>
            <a:ext cx="8686972" cy="5050051"/>
            <a:chOff x="2243107" y="423547"/>
            <a:chExt cx="9108336" cy="5180812"/>
          </a:xfrm>
        </p:grpSpPr>
        <p:pic>
          <p:nvPicPr>
            <p:cNvPr id="4" name="Picture 3" descr="A screenshot of a computer program&#10;&#10;Description automatically generated">
              <a:extLst>
                <a:ext uri="{FF2B5EF4-FFF2-40B4-BE49-F238E27FC236}">
                  <a16:creationId xmlns:a16="http://schemas.microsoft.com/office/drawing/2014/main" id="{91167A6C-1D2D-E66A-F175-F53A91648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347" y="423547"/>
              <a:ext cx="9021096" cy="5180812"/>
            </a:xfrm>
            <a:prstGeom prst="rect">
              <a:avLst/>
            </a:prstGeom>
          </p:spPr>
        </p:pic>
        <p:sp>
          <p:nvSpPr>
            <p:cNvPr id="5" name="Oval 4">
              <a:extLst>
                <a:ext uri="{FF2B5EF4-FFF2-40B4-BE49-F238E27FC236}">
                  <a16:creationId xmlns:a16="http://schemas.microsoft.com/office/drawing/2014/main" id="{1A80FAC8-B4AF-16E7-DB78-E84F1B2EA260}"/>
                </a:ext>
              </a:extLst>
            </p:cNvPr>
            <p:cNvSpPr/>
            <p:nvPr/>
          </p:nvSpPr>
          <p:spPr>
            <a:xfrm>
              <a:off x="2243107" y="1019857"/>
              <a:ext cx="4360984" cy="4923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EA9EAFC-FB2F-05CB-A56C-C85A8B7306F6}"/>
                </a:ext>
              </a:extLst>
            </p:cNvPr>
            <p:cNvSpPr/>
            <p:nvPr/>
          </p:nvSpPr>
          <p:spPr>
            <a:xfrm>
              <a:off x="6728357" y="2684535"/>
              <a:ext cx="4360984" cy="4923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88797986-47A0-BED8-5C05-65BE653E3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27" y="1144068"/>
            <a:ext cx="1926181" cy="2290764"/>
          </a:xfrm>
          <a:prstGeom prst="rect">
            <a:avLst/>
          </a:prstGeom>
        </p:spPr>
      </p:pic>
      <p:sp>
        <p:nvSpPr>
          <p:cNvPr id="8" name="Curved Down Arrow 11">
            <a:extLst>
              <a:ext uri="{FF2B5EF4-FFF2-40B4-BE49-F238E27FC236}">
                <a16:creationId xmlns:a16="http://schemas.microsoft.com/office/drawing/2014/main" id="{B1CCA0C9-79C7-CD7A-BFF5-6BCFF96A5735}"/>
              </a:ext>
            </a:extLst>
          </p:cNvPr>
          <p:cNvSpPr/>
          <p:nvPr/>
        </p:nvSpPr>
        <p:spPr>
          <a:xfrm rot="10800000" flipH="1">
            <a:off x="1611459" y="2289450"/>
            <a:ext cx="1542505" cy="709458"/>
          </a:xfrm>
          <a:prstGeom prst="curvedDownArrow">
            <a:avLst>
              <a:gd name="adj1" fmla="val 25000"/>
              <a:gd name="adj2" fmla="val 50000"/>
              <a:gd name="adj3" fmla="val 275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81608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BE98-384E-7B50-05A9-9C13C2467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1BD43-3CFE-B826-B6FB-FAAA6102641D}"/>
              </a:ext>
            </a:extLst>
          </p:cNvPr>
          <p:cNvSpPr>
            <a:spLocks noGrp="1"/>
          </p:cNvSpPr>
          <p:nvPr>
            <p:ph type="title"/>
          </p:nvPr>
        </p:nvSpPr>
        <p:spPr>
          <a:xfrm>
            <a:off x="439479" y="232692"/>
            <a:ext cx="11313610" cy="425574"/>
          </a:xfrm>
        </p:spPr>
        <p:txBody>
          <a:bodyPr>
            <a:normAutofit fontScale="90000"/>
          </a:bodyPr>
          <a:lstStyle/>
          <a:p>
            <a:r>
              <a:rPr lang="en-US">
                <a:latin typeface="Segoe UI"/>
                <a:cs typeface="Segoe UI"/>
              </a:rPr>
              <a:t>Example of Mapping - Malware</a:t>
            </a:r>
            <a:endParaRPr lang="en-US"/>
          </a:p>
        </p:txBody>
      </p:sp>
      <p:pic>
        <p:nvPicPr>
          <p:cNvPr id="3" name="Picture 2">
            <a:extLst>
              <a:ext uri="{FF2B5EF4-FFF2-40B4-BE49-F238E27FC236}">
                <a16:creationId xmlns:a16="http://schemas.microsoft.com/office/drawing/2014/main" id="{64F757CC-D25E-3781-92BF-6C7AEF625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79" y="1326995"/>
            <a:ext cx="6212286" cy="4638706"/>
          </a:xfrm>
          <a:prstGeom prst="rect">
            <a:avLst/>
          </a:prstGeom>
          <a:solidFill>
            <a:schemeClr val="bg1"/>
          </a:solidFill>
          <a:ln w="25400">
            <a:solidFill>
              <a:srgbClr val="FF0000"/>
            </a:solidFill>
          </a:ln>
        </p:spPr>
      </p:pic>
      <p:sp>
        <p:nvSpPr>
          <p:cNvPr id="4" name="Text Placeholder 2">
            <a:extLst>
              <a:ext uri="{FF2B5EF4-FFF2-40B4-BE49-F238E27FC236}">
                <a16:creationId xmlns:a16="http://schemas.microsoft.com/office/drawing/2014/main" id="{31AD77C4-36DD-8599-F93F-4EBB9D18F432}"/>
              </a:ext>
            </a:extLst>
          </p:cNvPr>
          <p:cNvSpPr txBox="1">
            <a:spLocks/>
          </p:cNvSpPr>
          <p:nvPr/>
        </p:nvSpPr>
        <p:spPr>
          <a:xfrm>
            <a:off x="1371596" y="814382"/>
            <a:ext cx="9144000" cy="858301"/>
          </a:xfrm>
          <a:prstGeom prst="rect">
            <a:avLst/>
          </a:prstGeom>
        </p:spPr>
        <p:txBody>
          <a:bodyPr vert="horz" lIns="91440" tIns="45720" rIns="91440" bIns="45720" rtlCol="0" anchor="t">
            <a:normAutofit/>
          </a:bodyPr>
          <a:lstStyle>
            <a:lvl1pPr marL="228565" indent="-228565" algn="l" defTabSz="91426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7" indent="-228565" algn="l" defTabSz="91426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828" indent="-228565" algn="l" defTabSz="91426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960"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092"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None/>
            </a:pPr>
            <a:r>
              <a:rPr lang="en-GB" sz="2750" b="1">
                <a:solidFill>
                  <a:srgbClr val="C00000"/>
                </a:solidFill>
              </a:rPr>
              <a:t>IS-BOK topic "Malware" mapped to </a:t>
            </a:r>
            <a:r>
              <a:rPr lang="en-GB" sz="2750" b="1" err="1">
                <a:solidFill>
                  <a:srgbClr val="C00000"/>
                </a:solidFill>
              </a:rPr>
              <a:t>CyBOK</a:t>
            </a:r>
            <a:r>
              <a:rPr lang="en-GB" sz="2750" b="1">
                <a:solidFill>
                  <a:srgbClr val="C00000"/>
                </a:solidFill>
              </a:rPr>
              <a:t> </a:t>
            </a:r>
            <a:endParaRPr lang="en-US"/>
          </a:p>
        </p:txBody>
      </p:sp>
      <p:pic>
        <p:nvPicPr>
          <p:cNvPr id="5" name="Picture 4">
            <a:extLst>
              <a:ext uri="{FF2B5EF4-FFF2-40B4-BE49-F238E27FC236}">
                <a16:creationId xmlns:a16="http://schemas.microsoft.com/office/drawing/2014/main" id="{FE7E2ABC-3EF1-D3C3-27BE-05C88BA96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405" y="1317598"/>
            <a:ext cx="5025866" cy="4648103"/>
          </a:xfrm>
          <a:prstGeom prst="rect">
            <a:avLst/>
          </a:prstGeom>
          <a:solidFill>
            <a:schemeClr val="bg1"/>
          </a:solidFill>
          <a:ln w="25400">
            <a:solidFill>
              <a:srgbClr val="FF0000"/>
            </a:solidFill>
          </a:ln>
        </p:spPr>
      </p:pic>
    </p:spTree>
    <p:extLst>
      <p:ext uri="{BB962C8B-B14F-4D97-AF65-F5344CB8AC3E}">
        <p14:creationId xmlns:p14="http://schemas.microsoft.com/office/powerpoint/2010/main" val="1564612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54695-185D-4A54-37DB-6E75B9DF1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E52977-FB45-FB3A-D047-EEF6E10E8EA8}"/>
              </a:ext>
            </a:extLst>
          </p:cNvPr>
          <p:cNvSpPr txBox="1">
            <a:spLocks/>
          </p:cNvSpPr>
          <p:nvPr/>
        </p:nvSpPr>
        <p:spPr>
          <a:xfrm>
            <a:off x="757467" y="3787396"/>
            <a:ext cx="6030686" cy="8676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Interested to contribute to this project, the IS-BOK or </a:t>
            </a:r>
            <a:r>
              <a:rPr lang="en-US" sz="4000" dirty="0" err="1"/>
              <a:t>CyBOK</a:t>
            </a:r>
            <a:r>
              <a:rPr lang="en-US" sz="4000" dirty="0"/>
              <a:t>? </a:t>
            </a:r>
            <a:br>
              <a:rPr lang="en-US" sz="4000" dirty="0"/>
            </a:br>
            <a:br>
              <a:rPr lang="en-US" sz="4000" dirty="0"/>
            </a:br>
            <a:r>
              <a:rPr lang="en-US" sz="4000" dirty="0"/>
              <a:t>Contact us!!!</a:t>
            </a:r>
            <a:br>
              <a:rPr lang="en-US" sz="4000" dirty="0"/>
            </a:br>
            <a:br>
              <a:rPr lang="en-US" sz="4000" dirty="0"/>
            </a:br>
            <a:r>
              <a:rPr lang="en-US" sz="4000" dirty="0" err="1"/>
              <a:t>secretariat@aisp.sg</a:t>
            </a:r>
            <a:br>
              <a:rPr lang="en-US" dirty="0"/>
            </a:br>
            <a:endParaRPr lang="en-US" sz="4800" dirty="0"/>
          </a:p>
        </p:txBody>
      </p:sp>
      <p:sp>
        <p:nvSpPr>
          <p:cNvPr id="3" name="TextBox 2">
            <a:extLst>
              <a:ext uri="{FF2B5EF4-FFF2-40B4-BE49-F238E27FC236}">
                <a16:creationId xmlns:a16="http://schemas.microsoft.com/office/drawing/2014/main" id="{37B949C2-AE8B-F705-F556-3236E463B599}"/>
              </a:ext>
            </a:extLst>
          </p:cNvPr>
          <p:cNvSpPr txBox="1"/>
          <p:nvPr/>
        </p:nvSpPr>
        <p:spPr>
          <a:xfrm>
            <a:off x="2202170" y="535803"/>
            <a:ext cx="7997448" cy="1107996"/>
          </a:xfrm>
          <a:prstGeom prst="rect">
            <a:avLst/>
          </a:prstGeom>
          <a:solidFill>
            <a:srgbClr val="FFFF00"/>
          </a:solidFill>
          <a:ln w="38100">
            <a:solidFill>
              <a:srgbClr val="FF0000"/>
            </a:solidFill>
          </a:ln>
        </p:spPr>
        <p:txBody>
          <a:bodyPr wrap="square" rtlCol="0">
            <a:spAutoFit/>
          </a:bodyPr>
          <a:lstStyle/>
          <a:p>
            <a:pPr algn="ctr"/>
            <a:r>
              <a:rPr lang="en-SG" sz="6600" dirty="0"/>
              <a:t>More to come!</a:t>
            </a:r>
          </a:p>
        </p:txBody>
      </p:sp>
      <p:pic>
        <p:nvPicPr>
          <p:cNvPr id="4" name="Picture 2" descr="A black and red logo&#10;&#10;AI-generated content may be incorrect.">
            <a:extLst>
              <a:ext uri="{FF2B5EF4-FFF2-40B4-BE49-F238E27FC236}">
                <a16:creationId xmlns:a16="http://schemas.microsoft.com/office/drawing/2014/main" id="{EBA3F54E-28EA-5F51-290C-D4FA6337A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914" y="2872634"/>
            <a:ext cx="3034619" cy="914762"/>
          </a:xfrm>
          <a:prstGeom prst="rect">
            <a:avLst/>
          </a:prstGeom>
          <a:noFill/>
          <a:effectLst>
            <a:outerShdw blurRad="127000" dist="38100" dir="1560000">
              <a:srgbClr val="FFFFFF"/>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79E4AE-F90F-88B0-A7E7-6D613A5217C5}"/>
              </a:ext>
            </a:extLst>
          </p:cNvPr>
          <p:cNvSpPr txBox="1"/>
          <p:nvPr/>
        </p:nvSpPr>
        <p:spPr>
          <a:xfrm>
            <a:off x="10199618" y="3746534"/>
            <a:ext cx="17502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Roboto Condensed"/>
                <a:ea typeface="Roboto Condensed"/>
                <a:cs typeface="Roboto Condensed"/>
              </a:rPr>
              <a:t>Connect</a:t>
            </a:r>
          </a:p>
        </p:txBody>
      </p:sp>
      <p:pic>
        <p:nvPicPr>
          <p:cNvPr id="6" name="Picture 5" descr="A qr code on a white background&#10;&#10;AI-generated content may be incorrect.">
            <a:extLst>
              <a:ext uri="{FF2B5EF4-FFF2-40B4-BE49-F238E27FC236}">
                <a16:creationId xmlns:a16="http://schemas.microsoft.com/office/drawing/2014/main" id="{6180DACA-7AA8-8BDD-861E-8854682278FB}"/>
              </a:ext>
            </a:extLst>
          </p:cNvPr>
          <p:cNvPicPr>
            <a:picLocks noChangeAspect="1"/>
          </p:cNvPicPr>
          <p:nvPr/>
        </p:nvPicPr>
        <p:blipFill>
          <a:blip r:embed="rId3"/>
          <a:stretch>
            <a:fillRect/>
          </a:stretch>
        </p:blipFill>
        <p:spPr>
          <a:xfrm>
            <a:off x="10133052" y="4220779"/>
            <a:ext cx="1405808" cy="136188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BAB3F542-4FC9-E385-F38E-318AFBCE086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155003" y="3672154"/>
            <a:ext cx="2486526" cy="1097249"/>
          </a:xfrm>
          <a:prstGeom prst="rect">
            <a:avLst/>
          </a:prstGeom>
          <a:solidFill>
            <a:schemeClr val="bg1"/>
          </a:solidFill>
        </p:spPr>
      </p:pic>
    </p:spTree>
    <p:extLst>
      <p:ext uri="{BB962C8B-B14F-4D97-AF65-F5344CB8AC3E}">
        <p14:creationId xmlns:p14="http://schemas.microsoft.com/office/powerpoint/2010/main" val="3650340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E7E42-1E11-E909-70EB-7A6B5610304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EBBE4D9-476A-4A28-2F1C-19A066AB71F7}"/>
              </a:ext>
            </a:extLst>
          </p:cNvPr>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921497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A5F43-C2AF-CAFF-011D-F17D291A3A17}"/>
            </a:ext>
          </a:extLst>
        </p:cNvPr>
        <p:cNvGrpSpPr/>
        <p:nvPr/>
      </p:nvGrpSpPr>
      <p:grpSpPr>
        <a:xfrm>
          <a:off x="0" y="0"/>
          <a:ext cx="0" cy="0"/>
          <a:chOff x="0" y="0"/>
          <a:chExt cx="0" cy="0"/>
        </a:xfrm>
      </p:grpSpPr>
      <p:sp>
        <p:nvSpPr>
          <p:cNvPr id="13" name="Title 19">
            <a:extLst>
              <a:ext uri="{FF2B5EF4-FFF2-40B4-BE49-F238E27FC236}">
                <a16:creationId xmlns:a16="http://schemas.microsoft.com/office/drawing/2014/main" id="{C1BF1B3F-A11C-2755-7732-9BC68F48D1E6}"/>
              </a:ext>
            </a:extLst>
          </p:cNvPr>
          <p:cNvSpPr>
            <a:spLocks noGrp="1"/>
          </p:cNvSpPr>
          <p:nvPr>
            <p:ph type="title"/>
          </p:nvPr>
        </p:nvSpPr>
        <p:spPr>
          <a:xfrm>
            <a:off x="279784" y="260655"/>
            <a:ext cx="7840556" cy="478488"/>
          </a:xfrm>
        </p:spPr>
        <p:txBody>
          <a:bodyPr>
            <a:normAutofit fontScale="90000"/>
          </a:bodyPr>
          <a:lstStyle/>
          <a:p>
            <a:r>
              <a:rPr lang="en-SG" sz="3200" dirty="0"/>
              <a:t>Brief Introduction of Speaker</a:t>
            </a:r>
          </a:p>
        </p:txBody>
      </p:sp>
      <p:sp>
        <p:nvSpPr>
          <p:cNvPr id="5" name="TextBox 4">
            <a:extLst>
              <a:ext uri="{FF2B5EF4-FFF2-40B4-BE49-F238E27FC236}">
                <a16:creationId xmlns:a16="http://schemas.microsoft.com/office/drawing/2014/main" id="{5C49DD4C-E886-EACC-9F90-E3BBD5F7DACA}"/>
              </a:ext>
            </a:extLst>
          </p:cNvPr>
          <p:cNvSpPr txBox="1"/>
          <p:nvPr/>
        </p:nvSpPr>
        <p:spPr>
          <a:xfrm>
            <a:off x="287094" y="636354"/>
            <a:ext cx="4973216" cy="584775"/>
          </a:xfrm>
          <a:prstGeom prst="rect">
            <a:avLst/>
          </a:prstGeom>
          <a:noFill/>
        </p:spPr>
        <p:txBody>
          <a:bodyPr wrap="square" rtlCol="0">
            <a:spAutoFit/>
          </a:bodyPr>
          <a:lstStyle/>
          <a:p>
            <a:r>
              <a:rPr lang="en-SG" sz="3200" b="1" dirty="0">
                <a:solidFill>
                  <a:srgbClr val="002060"/>
                </a:solidFill>
                <a:effectLst>
                  <a:outerShdw blurRad="38100" dist="38100" dir="2700000" algn="tl">
                    <a:srgbClr val="000000">
                      <a:alpha val="43137"/>
                    </a:srgbClr>
                  </a:outerShdw>
                </a:effectLst>
              </a:rPr>
              <a:t>Dr. Yulia </a:t>
            </a:r>
            <a:r>
              <a:rPr lang="en-SG" sz="3200" b="1" dirty="0" err="1">
                <a:solidFill>
                  <a:srgbClr val="002060"/>
                </a:solidFill>
                <a:effectLst>
                  <a:outerShdw blurRad="38100" dist="38100" dir="2700000" algn="tl">
                    <a:srgbClr val="000000">
                      <a:alpha val="43137"/>
                    </a:srgbClr>
                  </a:outerShdw>
                </a:effectLst>
              </a:rPr>
              <a:t>Cherdantseva</a:t>
            </a:r>
            <a:endParaRPr lang="en-SG" sz="3200" b="1" dirty="0">
              <a:solidFill>
                <a:srgbClr val="002060"/>
              </a:solidFill>
              <a:effectLst>
                <a:outerShdw blurRad="38100" dist="38100" dir="2700000" algn="tl">
                  <a:srgbClr val="000000">
                    <a:alpha val="43137"/>
                  </a:srgbClr>
                </a:outerShdw>
              </a:effectLst>
            </a:endParaRPr>
          </a:p>
        </p:txBody>
      </p:sp>
      <p:pic>
        <p:nvPicPr>
          <p:cNvPr id="8" name="Picture 7" descr="A red sign with white text&#10;&#10;AI-generated content may be incorrect.">
            <a:extLst>
              <a:ext uri="{FF2B5EF4-FFF2-40B4-BE49-F238E27FC236}">
                <a16:creationId xmlns:a16="http://schemas.microsoft.com/office/drawing/2014/main" id="{C0AFEC53-3828-9174-697B-5460DCB5F210}"/>
              </a:ext>
            </a:extLst>
          </p:cNvPr>
          <p:cNvPicPr>
            <a:picLocks noChangeAspect="1"/>
          </p:cNvPicPr>
          <p:nvPr/>
        </p:nvPicPr>
        <p:blipFill>
          <a:blip r:embed="rId2"/>
          <a:stretch>
            <a:fillRect/>
          </a:stretch>
        </p:blipFill>
        <p:spPr>
          <a:xfrm>
            <a:off x="8235062" y="1605771"/>
            <a:ext cx="1255184" cy="1211269"/>
          </a:xfrm>
          <a:prstGeom prst="rect">
            <a:avLst/>
          </a:prstGeom>
        </p:spPr>
      </p:pic>
      <p:sp>
        <p:nvSpPr>
          <p:cNvPr id="21" name="Rectangle 20">
            <a:extLst>
              <a:ext uri="{FF2B5EF4-FFF2-40B4-BE49-F238E27FC236}">
                <a16:creationId xmlns:a16="http://schemas.microsoft.com/office/drawing/2014/main" id="{15A93386-C7B0-DD0E-2C58-13558760ED50}"/>
              </a:ext>
            </a:extLst>
          </p:cNvPr>
          <p:cNvSpPr/>
          <p:nvPr/>
        </p:nvSpPr>
        <p:spPr>
          <a:xfrm>
            <a:off x="2353157" y="1423193"/>
            <a:ext cx="7254669" cy="1512609"/>
          </a:xfrm>
          <a:prstGeom prst="rect">
            <a:avLst/>
          </a:prstGeom>
          <a:noFill/>
          <a:ln w="19050">
            <a:solidFill>
              <a:srgbClr val="EB1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22" name="TextBox 21">
            <a:extLst>
              <a:ext uri="{FF2B5EF4-FFF2-40B4-BE49-F238E27FC236}">
                <a16:creationId xmlns:a16="http://schemas.microsoft.com/office/drawing/2014/main" id="{726E1108-F157-0D3A-E5D4-9443D406C7EF}"/>
              </a:ext>
            </a:extLst>
          </p:cNvPr>
          <p:cNvSpPr txBox="1"/>
          <p:nvPr/>
        </p:nvSpPr>
        <p:spPr>
          <a:xfrm>
            <a:off x="2372938" y="3256136"/>
            <a:ext cx="60960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rgbClr val="212121"/>
                </a:solidFill>
                <a:latin typeface="Calibri"/>
              </a:rPr>
              <a:t>Executive/Editorial Board Member</a:t>
            </a:r>
            <a:endParaRPr lang="en-GB" sz="1600" b="1" i="1" dirty="0">
              <a:latin typeface="Calibri"/>
              <a:ea typeface="Calibri"/>
              <a:cs typeface="Calibri"/>
            </a:endParaRPr>
          </a:p>
        </p:txBody>
      </p:sp>
      <p:pic>
        <p:nvPicPr>
          <p:cNvPr id="23" name="Picture 2" descr="A black and red logo&#10;&#10;AI-generated content may be incorrect.">
            <a:extLst>
              <a:ext uri="{FF2B5EF4-FFF2-40B4-BE49-F238E27FC236}">
                <a16:creationId xmlns:a16="http://schemas.microsoft.com/office/drawing/2014/main" id="{FD0AB89C-D579-A507-55CA-CEE755E2A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549" y="3178206"/>
            <a:ext cx="1437599" cy="49441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close-up of a logo&#10;&#10;AI-generated content may be incorrect.">
            <a:extLst>
              <a:ext uri="{FF2B5EF4-FFF2-40B4-BE49-F238E27FC236}">
                <a16:creationId xmlns:a16="http://schemas.microsoft.com/office/drawing/2014/main" id="{C74D01E9-18B5-839C-7808-53A7DF528818}"/>
              </a:ext>
            </a:extLst>
          </p:cNvPr>
          <p:cNvPicPr>
            <a:picLocks noChangeAspect="1"/>
          </p:cNvPicPr>
          <p:nvPr/>
        </p:nvPicPr>
        <p:blipFill>
          <a:blip r:embed="rId4"/>
          <a:stretch>
            <a:fillRect/>
          </a:stretch>
        </p:blipFill>
        <p:spPr>
          <a:xfrm>
            <a:off x="274993" y="5120005"/>
            <a:ext cx="4570918" cy="961097"/>
          </a:xfrm>
          <a:prstGeom prst="rect">
            <a:avLst/>
          </a:prstGeom>
        </p:spPr>
      </p:pic>
      <p:pic>
        <p:nvPicPr>
          <p:cNvPr id="25" name="Picture 24" descr="A close-up of a sign&#10;&#10;AI-generated content may be incorrect.">
            <a:extLst>
              <a:ext uri="{FF2B5EF4-FFF2-40B4-BE49-F238E27FC236}">
                <a16:creationId xmlns:a16="http://schemas.microsoft.com/office/drawing/2014/main" id="{64B3BC18-E514-360A-B44F-763C360C0A3D}"/>
              </a:ext>
            </a:extLst>
          </p:cNvPr>
          <p:cNvPicPr>
            <a:picLocks noChangeAspect="1"/>
          </p:cNvPicPr>
          <p:nvPr/>
        </p:nvPicPr>
        <p:blipFill>
          <a:blip r:embed="rId5"/>
          <a:srcRect l="-153" t="3571" r="306" b="5952"/>
          <a:stretch>
            <a:fillRect/>
          </a:stretch>
        </p:blipFill>
        <p:spPr>
          <a:xfrm>
            <a:off x="3779277" y="3807806"/>
            <a:ext cx="8005824" cy="1033635"/>
          </a:xfrm>
          <a:prstGeom prst="rect">
            <a:avLst/>
          </a:prstGeom>
        </p:spPr>
      </p:pic>
      <p:sp>
        <p:nvSpPr>
          <p:cNvPr id="26" name="TextBox 25">
            <a:extLst>
              <a:ext uri="{FF2B5EF4-FFF2-40B4-BE49-F238E27FC236}">
                <a16:creationId xmlns:a16="http://schemas.microsoft.com/office/drawing/2014/main" id="{0D6D2FB4-A5C2-64AD-4E16-66DCBEF4D786}"/>
              </a:ext>
            </a:extLst>
          </p:cNvPr>
          <p:cNvSpPr txBox="1"/>
          <p:nvPr/>
        </p:nvSpPr>
        <p:spPr>
          <a:xfrm>
            <a:off x="357689" y="3667656"/>
            <a:ext cx="3421588" cy="1661993"/>
          </a:xfrm>
          <a:prstGeom prst="rect">
            <a:avLst/>
          </a:prstGeom>
          <a:noFill/>
        </p:spPr>
        <p:txBody>
          <a:bodyPr wrap="square" lIns="91440" tIns="45720" rIns="91440" bIns="45720" rtlCol="0" anchor="t">
            <a:spAutoFit/>
          </a:bodyPr>
          <a:lstStyle/>
          <a:p>
            <a:pPr defTabSz="914330">
              <a:defRPr/>
            </a:pPr>
            <a:r>
              <a:rPr lang="en-SG" b="1" i="1">
                <a:solidFill>
                  <a:prstClr val="black"/>
                </a:solidFill>
                <a:effectLst>
                  <a:outerShdw blurRad="38100" dist="38100" dir="2700000" algn="tl">
                    <a:srgbClr val="000000">
                      <a:alpha val="43137"/>
                    </a:srgbClr>
                  </a:outerShdw>
                </a:effectLst>
                <a:latin typeface="Calibri" panose="020F0502020204030204"/>
              </a:rPr>
              <a:t>Notable Awards &amp; Accolades </a:t>
            </a:r>
          </a:p>
          <a:p>
            <a:pPr marL="285115" indent="-285115" defTabSz="914330">
              <a:buFont typeface="Arial" panose="020B0604020202020204" pitchFamily="34" charset="0"/>
              <a:buChar char="•"/>
              <a:defRPr/>
            </a:pPr>
            <a:r>
              <a:rPr lang="en-SG" sz="1400" i="1">
                <a:solidFill>
                  <a:prstClr val="black"/>
                </a:solidFill>
                <a:latin typeface="Calibri" panose="020F0502020204030204"/>
              </a:rPr>
              <a:t>Outstanding Contribution Award, 2021 and 2022, Cardiff University</a:t>
            </a:r>
            <a:endParaRPr lang="en-SG">
              <a:solidFill>
                <a:prstClr val="black"/>
              </a:solidFill>
              <a:latin typeface="Arial" panose="020B0604020202020204"/>
              <a:cs typeface="Arial"/>
            </a:endParaRPr>
          </a:p>
          <a:p>
            <a:pPr marL="285115" indent="-285115" defTabSz="914330">
              <a:buFont typeface="Arial" panose="020B0604020202020204" pitchFamily="34" charset="0"/>
              <a:buChar char="•"/>
              <a:defRPr/>
            </a:pPr>
            <a:r>
              <a:rPr lang="en-SG" sz="1400" i="1">
                <a:solidFill>
                  <a:prstClr val="black"/>
                </a:solidFill>
                <a:latin typeface="Calibri" panose="020F0502020204030204"/>
              </a:rPr>
              <a:t>Best</a:t>
            </a:r>
            <a:r>
              <a:rPr lang="en-SG" sz="1400" i="1">
                <a:solidFill>
                  <a:prstClr val="black"/>
                </a:solidFill>
                <a:latin typeface="Calibri" panose="020F0502020204030204"/>
                <a:ea typeface="Calibri"/>
                <a:cs typeface="Calibri"/>
              </a:rPr>
              <a:t> Academic Programme of the Year, FinTech Wales, 2022</a:t>
            </a:r>
            <a:endParaRPr lang="en-SG">
              <a:solidFill>
                <a:prstClr val="black"/>
              </a:solidFill>
              <a:cs typeface="Arial"/>
            </a:endParaRPr>
          </a:p>
          <a:p>
            <a:pPr defTabSz="914330">
              <a:defRPr/>
            </a:pPr>
            <a:endParaRPr lang="en-SG" sz="1400" i="1">
              <a:solidFill>
                <a:prstClr val="black"/>
              </a:solidFill>
              <a:latin typeface="Calibri" panose="020F0502020204030204"/>
              <a:ea typeface="Calibri"/>
              <a:cs typeface="Calibri"/>
            </a:endParaRPr>
          </a:p>
          <a:p>
            <a:pPr marL="285115" indent="-285115" defTabSz="914330">
              <a:buFont typeface="Arial" panose="020B0604020202020204" pitchFamily="34" charset="0"/>
              <a:buChar char="•"/>
              <a:defRPr/>
            </a:pPr>
            <a:endParaRPr lang="en-SG" sz="1400" i="1">
              <a:solidFill>
                <a:prstClr val="black"/>
              </a:solidFill>
              <a:latin typeface="Calibri" panose="020F0502020204030204"/>
              <a:ea typeface="Calibri"/>
              <a:cs typeface="Calibri"/>
            </a:endParaRPr>
          </a:p>
        </p:txBody>
      </p:sp>
      <p:sp>
        <p:nvSpPr>
          <p:cNvPr id="27" name="TextBox 26">
            <a:extLst>
              <a:ext uri="{FF2B5EF4-FFF2-40B4-BE49-F238E27FC236}">
                <a16:creationId xmlns:a16="http://schemas.microsoft.com/office/drawing/2014/main" id="{7705A661-F16B-ADD1-0CBD-EDCD2F875482}"/>
              </a:ext>
            </a:extLst>
          </p:cNvPr>
          <p:cNvSpPr txBox="1"/>
          <p:nvPr/>
        </p:nvSpPr>
        <p:spPr>
          <a:xfrm>
            <a:off x="2383942" y="1426576"/>
            <a:ext cx="607218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i="1">
                <a:latin typeface="Calibri"/>
                <a:cs typeface="Segoe UI"/>
              </a:rPr>
              <a:t>Associate Professor, </a:t>
            </a:r>
            <a:r>
              <a:rPr lang="en-US" sz="1200" b="1" i="1">
                <a:latin typeface="Calibri"/>
                <a:cs typeface="Calibri"/>
              </a:rPr>
              <a:t>Centre for Cyber Security Research</a:t>
            </a:r>
            <a:endParaRPr lang="en-US" sz="1200" b="1" i="1">
              <a:latin typeface="Calibri"/>
              <a:ea typeface="Calibri"/>
              <a:cs typeface="Segoe UI"/>
            </a:endParaRPr>
          </a:p>
          <a:p>
            <a:r>
              <a:rPr lang="en-US" sz="1600" b="1" i="1">
                <a:solidFill>
                  <a:srgbClr val="212121"/>
                </a:solidFill>
                <a:latin typeface="Calibri"/>
                <a:cs typeface="Segoe UI"/>
              </a:rPr>
              <a:t>Director, Academic Centre of Excellence in Cyber Security Education</a:t>
            </a:r>
            <a:r>
              <a:rPr lang="en-US" sz="1200" i="1">
                <a:solidFill>
                  <a:srgbClr val="212121"/>
                </a:solidFill>
                <a:latin typeface="Calibri"/>
                <a:cs typeface="Segoe UI"/>
              </a:rPr>
              <a:t> </a:t>
            </a:r>
            <a:r>
              <a:rPr lang="en-US" sz="1200">
                <a:latin typeface="Calibri"/>
                <a:cs typeface="Segoe UI"/>
              </a:rPr>
              <a:t>​</a:t>
            </a:r>
            <a:endParaRPr lang="en-US" sz="1200">
              <a:latin typeface="Calibri"/>
              <a:ea typeface="Calibri"/>
              <a:cs typeface="Segoe UI"/>
            </a:endParaRPr>
          </a:p>
          <a:p>
            <a:r>
              <a:rPr lang="en-US" sz="1200">
                <a:latin typeface="Calibri"/>
                <a:cs typeface="Segoe UI"/>
              </a:rPr>
              <a:t>​</a:t>
            </a:r>
            <a:r>
              <a:rPr lang="en-US" sz="1200" i="1">
                <a:solidFill>
                  <a:srgbClr val="212121"/>
                </a:solidFill>
                <a:latin typeface="Calibri"/>
                <a:cs typeface="Segoe UI"/>
              </a:rPr>
              <a:t>Co-Director, Digital Transformation Innovation Institute </a:t>
            </a:r>
            <a:r>
              <a:rPr lang="en-US" sz="1200">
                <a:latin typeface="Calibri"/>
                <a:cs typeface="Segoe UI"/>
              </a:rPr>
              <a:t>​</a:t>
            </a:r>
            <a:endParaRPr lang="en-US" sz="1200">
              <a:latin typeface="Calibri"/>
              <a:ea typeface="Calibri"/>
              <a:cs typeface="Segoe UI"/>
            </a:endParaRPr>
          </a:p>
          <a:p>
            <a:r>
              <a:rPr lang="en-US" sz="1200" i="1">
                <a:solidFill>
                  <a:srgbClr val="212121"/>
                </a:solidFill>
                <a:latin typeface="Calibri"/>
                <a:cs typeface="Segoe UI"/>
              </a:rPr>
              <a:t>Co-Director, Hartree Centre Cardiff Hub</a:t>
            </a:r>
            <a:r>
              <a:rPr lang="en-US" sz="1200">
                <a:latin typeface="Calibri"/>
                <a:cs typeface="Segoe UI"/>
              </a:rPr>
              <a:t>​</a:t>
            </a:r>
            <a:endParaRPr lang="en-US" sz="1200">
              <a:latin typeface="Calibri"/>
              <a:ea typeface="Calibri"/>
              <a:cs typeface="Segoe UI"/>
            </a:endParaRPr>
          </a:p>
          <a:p>
            <a:r>
              <a:rPr lang="en-US" sz="1200" i="1">
                <a:solidFill>
                  <a:srgbClr val="212121"/>
                </a:solidFill>
                <a:latin typeface="Calibri"/>
                <a:cs typeface="Segoe UI"/>
              </a:rPr>
              <a:t>Cardiff University</a:t>
            </a:r>
            <a:r>
              <a:rPr lang="en-US" sz="1200">
                <a:latin typeface="Calibri"/>
                <a:cs typeface="Segoe UI"/>
              </a:rPr>
              <a:t>​</a:t>
            </a:r>
            <a:endParaRPr lang="en-US" sz="1200">
              <a:latin typeface="Calibri"/>
              <a:ea typeface="Calibri"/>
              <a:cs typeface="Segoe UI"/>
            </a:endParaRPr>
          </a:p>
          <a:p>
            <a:endParaRPr lang="en-US" sz="1200" i="1">
              <a:solidFill>
                <a:srgbClr val="212121"/>
              </a:solidFill>
              <a:latin typeface="Calibri"/>
              <a:ea typeface="Calibri"/>
              <a:cs typeface="Segoe UI"/>
            </a:endParaRPr>
          </a:p>
          <a:p>
            <a:r>
              <a:rPr lang="en-US" sz="1200" i="1">
                <a:solidFill>
                  <a:srgbClr val="212121"/>
                </a:solidFill>
                <a:latin typeface="Calibri"/>
                <a:cs typeface="Segoe UI"/>
              </a:rPr>
              <a:t>Former </a:t>
            </a:r>
            <a:r>
              <a:rPr lang="en-US" sz="1200" i="1" err="1">
                <a:solidFill>
                  <a:srgbClr val="212121"/>
                </a:solidFill>
                <a:latin typeface="Calibri"/>
                <a:cs typeface="Segoe UI"/>
              </a:rPr>
              <a:t>Programme</a:t>
            </a:r>
            <a:r>
              <a:rPr lang="en-US" sz="1200" i="1">
                <a:solidFill>
                  <a:srgbClr val="212121"/>
                </a:solidFill>
                <a:latin typeface="Calibri"/>
                <a:cs typeface="Segoe UI"/>
              </a:rPr>
              <a:t> Director (Cyber Security, Cyber Security &amp; Technology)</a:t>
            </a:r>
            <a:r>
              <a:rPr lang="en-US" sz="1200">
                <a:latin typeface="Calibri"/>
                <a:cs typeface="Segoe UI"/>
              </a:rPr>
              <a:t>​</a:t>
            </a:r>
            <a:endParaRPr lang="en-US" sz="1200">
              <a:latin typeface="Calibri"/>
              <a:ea typeface="Calibri"/>
              <a:cs typeface="Segoe UI"/>
            </a:endParaRPr>
          </a:p>
        </p:txBody>
      </p:sp>
      <p:pic>
        <p:nvPicPr>
          <p:cNvPr id="28" name="Picture 27" descr="A close-up of a logo&#10;&#10;Description automatically generated with medium confidence">
            <a:extLst>
              <a:ext uri="{FF2B5EF4-FFF2-40B4-BE49-F238E27FC236}">
                <a16:creationId xmlns:a16="http://schemas.microsoft.com/office/drawing/2014/main" id="{E2975B37-F2E8-DD6C-35DF-91044E0C2CB2}"/>
              </a:ext>
            </a:extLst>
          </p:cNvPr>
          <p:cNvPicPr>
            <a:picLocks noChangeAspect="1"/>
          </p:cNvPicPr>
          <p:nvPr/>
        </p:nvPicPr>
        <p:blipFill>
          <a:blip r:embed="rId6"/>
          <a:stretch>
            <a:fillRect/>
          </a:stretch>
        </p:blipFill>
        <p:spPr>
          <a:xfrm>
            <a:off x="5403691" y="5054558"/>
            <a:ext cx="2831371" cy="1079474"/>
          </a:xfrm>
          <a:prstGeom prst="rect">
            <a:avLst/>
          </a:prstGeom>
        </p:spPr>
      </p:pic>
      <p:pic>
        <p:nvPicPr>
          <p:cNvPr id="29" name="Picture 28" descr="A close-up of a person's hands&#10;&#10;Description automatically generated">
            <a:extLst>
              <a:ext uri="{FF2B5EF4-FFF2-40B4-BE49-F238E27FC236}">
                <a16:creationId xmlns:a16="http://schemas.microsoft.com/office/drawing/2014/main" id="{1DDA5B05-FC8B-528E-B170-E331094542C7}"/>
              </a:ext>
            </a:extLst>
          </p:cNvPr>
          <p:cNvPicPr>
            <a:picLocks noChangeAspect="1"/>
          </p:cNvPicPr>
          <p:nvPr/>
        </p:nvPicPr>
        <p:blipFill>
          <a:blip r:embed="rId7"/>
          <a:stretch>
            <a:fillRect/>
          </a:stretch>
        </p:blipFill>
        <p:spPr>
          <a:xfrm>
            <a:off x="8577900" y="5059323"/>
            <a:ext cx="3256411" cy="1070478"/>
          </a:xfrm>
          <a:prstGeom prst="rect">
            <a:avLst/>
          </a:prstGeom>
        </p:spPr>
      </p:pic>
      <p:pic>
        <p:nvPicPr>
          <p:cNvPr id="30" name="Picture 29" descr="A person standing in front of a large screen&#10;&#10;AI-generated content may be incorrect.">
            <a:extLst>
              <a:ext uri="{FF2B5EF4-FFF2-40B4-BE49-F238E27FC236}">
                <a16:creationId xmlns:a16="http://schemas.microsoft.com/office/drawing/2014/main" id="{E2B1C7C7-4F7D-C42E-1520-E298247FCBA3}"/>
              </a:ext>
            </a:extLst>
          </p:cNvPr>
          <p:cNvPicPr>
            <a:picLocks noChangeAspect="1"/>
          </p:cNvPicPr>
          <p:nvPr/>
        </p:nvPicPr>
        <p:blipFill>
          <a:blip r:embed="rId8"/>
          <a:stretch>
            <a:fillRect/>
          </a:stretch>
        </p:blipFill>
        <p:spPr>
          <a:xfrm>
            <a:off x="9820569" y="501752"/>
            <a:ext cx="1964532" cy="1495425"/>
          </a:xfrm>
          <a:prstGeom prst="rect">
            <a:avLst/>
          </a:prstGeom>
        </p:spPr>
      </p:pic>
      <p:pic>
        <p:nvPicPr>
          <p:cNvPr id="31" name="Picture 30" descr="A person standing at a podium&#10;&#10;AI-generated content may be incorrect.">
            <a:extLst>
              <a:ext uri="{FF2B5EF4-FFF2-40B4-BE49-F238E27FC236}">
                <a16:creationId xmlns:a16="http://schemas.microsoft.com/office/drawing/2014/main" id="{60141678-DC86-7F48-40BE-9341D02F843F}"/>
              </a:ext>
            </a:extLst>
          </p:cNvPr>
          <p:cNvPicPr>
            <a:picLocks noChangeAspect="1"/>
          </p:cNvPicPr>
          <p:nvPr/>
        </p:nvPicPr>
        <p:blipFill>
          <a:blip r:embed="rId9"/>
          <a:stretch>
            <a:fillRect/>
          </a:stretch>
        </p:blipFill>
        <p:spPr>
          <a:xfrm>
            <a:off x="9815806" y="2206248"/>
            <a:ext cx="1985965" cy="1221583"/>
          </a:xfrm>
          <a:prstGeom prst="rect">
            <a:avLst/>
          </a:prstGeom>
        </p:spPr>
      </p:pic>
      <p:pic>
        <p:nvPicPr>
          <p:cNvPr id="32" name="Picture 31" descr="A person in a green jacket&#10;&#10;AI-generated content may be incorrect.">
            <a:extLst>
              <a:ext uri="{FF2B5EF4-FFF2-40B4-BE49-F238E27FC236}">
                <a16:creationId xmlns:a16="http://schemas.microsoft.com/office/drawing/2014/main" id="{6F689856-117B-143E-5A97-906DD85A4274}"/>
              </a:ext>
            </a:extLst>
          </p:cNvPr>
          <p:cNvPicPr>
            <a:picLocks noChangeAspect="1"/>
          </p:cNvPicPr>
          <p:nvPr/>
        </p:nvPicPr>
        <p:blipFill>
          <a:blip r:embed="rId10"/>
          <a:srcRect l="-184" t="-362" r="-1333" b="29120"/>
          <a:stretch>
            <a:fillRect/>
          </a:stretch>
        </p:blipFill>
        <p:spPr>
          <a:xfrm>
            <a:off x="287094" y="1226710"/>
            <a:ext cx="1888868" cy="2028245"/>
          </a:xfrm>
          <a:prstGeom prst="rect">
            <a:avLst/>
          </a:prstGeom>
        </p:spPr>
      </p:pic>
    </p:spTree>
    <p:extLst>
      <p:ext uri="{BB962C8B-B14F-4D97-AF65-F5344CB8AC3E}">
        <p14:creationId xmlns:p14="http://schemas.microsoft.com/office/powerpoint/2010/main" val="2988133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06743-BCCF-053D-5C93-45290E064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4CB8A-CAD1-BAFC-CF20-6443E5D76177}"/>
              </a:ext>
            </a:extLst>
          </p:cNvPr>
          <p:cNvSpPr>
            <a:spLocks noGrp="1"/>
          </p:cNvSpPr>
          <p:nvPr>
            <p:ph type="title"/>
          </p:nvPr>
        </p:nvSpPr>
        <p:spPr>
          <a:xfrm>
            <a:off x="1302026" y="1278155"/>
            <a:ext cx="10515600" cy="622846"/>
          </a:xfrm>
        </p:spPr>
        <p:txBody>
          <a:bodyPr>
            <a:normAutofit fontScale="90000"/>
          </a:bodyPr>
          <a:lstStyle/>
          <a:p>
            <a:r>
              <a:rPr lang="en-US" dirty="0"/>
              <a:t>Agenda </a:t>
            </a:r>
          </a:p>
        </p:txBody>
      </p:sp>
      <p:sp>
        <p:nvSpPr>
          <p:cNvPr id="3" name="TextBox 2">
            <a:extLst>
              <a:ext uri="{FF2B5EF4-FFF2-40B4-BE49-F238E27FC236}">
                <a16:creationId xmlns:a16="http://schemas.microsoft.com/office/drawing/2014/main" id="{D0B47C86-2496-9E31-1664-528A552E2D23}"/>
              </a:ext>
            </a:extLst>
          </p:cNvPr>
          <p:cNvSpPr txBox="1"/>
          <p:nvPr/>
        </p:nvSpPr>
        <p:spPr>
          <a:xfrm>
            <a:off x="1214940" y="2029003"/>
            <a:ext cx="10842171" cy="3354765"/>
          </a:xfrm>
          <a:prstGeom prst="rect">
            <a:avLst/>
          </a:prstGeom>
          <a:noFill/>
        </p:spPr>
        <p:txBody>
          <a:bodyPr wrap="square" lIns="91440" tIns="45720" rIns="91440" bIns="45720" rtlCol="0" anchor="t">
            <a:spAutoFit/>
          </a:bodyPr>
          <a:lstStyle/>
          <a:p>
            <a:pPr marL="534670" indent="-534670">
              <a:lnSpc>
                <a:spcPct val="150000"/>
              </a:lnSpc>
            </a:pPr>
            <a:r>
              <a:rPr lang="en-GB" sz="2400" b="0" i="0" dirty="0">
                <a:solidFill>
                  <a:srgbClr val="000000"/>
                </a:solidFill>
                <a:effectLst/>
                <a:latin typeface="Roboto" panose="02000000000000000000" pitchFamily="2" charset="0"/>
              </a:rPr>
              <a:t>Mapping of </a:t>
            </a:r>
            <a:r>
              <a:rPr lang="en-GB" sz="2400" b="0" i="0" dirty="0" err="1">
                <a:solidFill>
                  <a:srgbClr val="000000"/>
                </a:solidFill>
                <a:effectLst/>
                <a:latin typeface="Roboto" panose="02000000000000000000" pitchFamily="2" charset="0"/>
              </a:rPr>
              <a:t>AiSP</a:t>
            </a:r>
            <a:r>
              <a:rPr lang="en-GB" sz="2400" b="0" i="0" dirty="0">
                <a:solidFill>
                  <a:srgbClr val="000000"/>
                </a:solidFill>
                <a:effectLst/>
                <a:latin typeface="Roboto" panose="02000000000000000000" pitchFamily="2" charset="0"/>
              </a:rPr>
              <a:t> IS-BOK with UK’s </a:t>
            </a:r>
            <a:r>
              <a:rPr lang="en-GB" sz="2400" b="0" i="0" dirty="0" err="1">
                <a:solidFill>
                  <a:srgbClr val="000000"/>
                </a:solidFill>
                <a:effectLst/>
                <a:latin typeface="Roboto" panose="02000000000000000000" pitchFamily="2" charset="0"/>
              </a:rPr>
              <a:t>CyBOK</a:t>
            </a:r>
            <a:endParaRPr lang="en-GB" sz="24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534670" indent="-534670">
              <a:lnSpc>
                <a:spcPct val="150000"/>
              </a:lnSpc>
              <a:buAutoNum type="alphaLcPeriod"/>
            </a:pPr>
            <a:r>
              <a:rPr lang="en-GB" sz="2400" dirty="0">
                <a:solidFill>
                  <a:srgbClr val="000000"/>
                </a:solidFill>
                <a:latin typeface="Roboto" panose="02000000000000000000" pitchFamily="2" charset="0"/>
              </a:rPr>
              <a:t>Background</a:t>
            </a:r>
            <a:endParaRPr lang="en-GB" sz="24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534670" indent="-534670">
              <a:lnSpc>
                <a:spcPct val="150000"/>
              </a:lnSpc>
              <a:buAutoNum type="alphaLcPeriod"/>
            </a:pPr>
            <a:r>
              <a:rPr lang="en-GB" sz="2400" dirty="0">
                <a:solidFill>
                  <a:srgbClr val="000000"/>
                </a:solidFill>
                <a:latin typeface="Roboto"/>
                <a:ea typeface="Roboto"/>
                <a:cs typeface="Roboto"/>
              </a:rPr>
              <a:t>Introduction to BOKs</a:t>
            </a:r>
            <a:endParaRPr lang="en-US" sz="2400" dirty="0">
              <a:solidFill>
                <a:srgbClr val="000000"/>
              </a:solidFill>
              <a:latin typeface="Roboto"/>
              <a:ea typeface="Roboto"/>
              <a:cs typeface="Roboto"/>
            </a:endParaRPr>
          </a:p>
          <a:p>
            <a:pPr marL="534670" indent="-534670">
              <a:lnSpc>
                <a:spcPct val="150000"/>
              </a:lnSpc>
              <a:buAutoNum type="alphaLcPeriod"/>
            </a:pPr>
            <a:r>
              <a:rPr lang="en-GB" sz="2400" b="0" i="0" dirty="0">
                <a:solidFill>
                  <a:srgbClr val="000000"/>
                </a:solidFill>
                <a:effectLst/>
                <a:latin typeface="Roboto"/>
                <a:ea typeface="Roboto"/>
                <a:cs typeface="Roboto"/>
              </a:rPr>
              <a:t>Aims</a:t>
            </a:r>
            <a:r>
              <a:rPr lang="en-GB" sz="2400" dirty="0">
                <a:solidFill>
                  <a:srgbClr val="000000"/>
                </a:solidFill>
                <a:latin typeface="Roboto"/>
                <a:ea typeface="Roboto"/>
                <a:cs typeface="Roboto"/>
              </a:rPr>
              <a:t>, </a:t>
            </a:r>
            <a:r>
              <a:rPr lang="en-GB" sz="2400" b="0" i="0" dirty="0">
                <a:solidFill>
                  <a:srgbClr val="000000"/>
                </a:solidFill>
                <a:effectLst/>
                <a:latin typeface="Roboto"/>
                <a:ea typeface="Roboto"/>
                <a:cs typeface="Roboto"/>
              </a:rPr>
              <a:t>Objectives and Work Packages</a:t>
            </a:r>
            <a:endParaRPr lang="en-GB" dirty="0">
              <a:latin typeface="Roboto"/>
              <a:ea typeface="Roboto"/>
              <a:cs typeface="Roboto"/>
            </a:endParaRPr>
          </a:p>
          <a:p>
            <a:pPr marL="534670" indent="-534670">
              <a:lnSpc>
                <a:spcPct val="150000"/>
              </a:lnSpc>
              <a:buAutoNum type="alphaLcPeriod"/>
            </a:pPr>
            <a:r>
              <a:rPr lang="en-GB" sz="2400" dirty="0">
                <a:solidFill>
                  <a:srgbClr val="000000"/>
                </a:solidFill>
                <a:latin typeface="Roboto"/>
                <a:ea typeface="Roboto"/>
                <a:cs typeface="Roboto"/>
              </a:rPr>
              <a:t>Some</a:t>
            </a:r>
            <a:r>
              <a:rPr lang="en-GB" sz="2400" b="0" i="0" dirty="0">
                <a:solidFill>
                  <a:srgbClr val="000000"/>
                </a:solidFill>
                <a:effectLst/>
                <a:latin typeface="Roboto"/>
                <a:ea typeface="Roboto"/>
                <a:cs typeface="Roboto"/>
              </a:rPr>
              <a:t> Preview of Current Work </a:t>
            </a:r>
            <a:endParaRPr lang="en-GB" sz="2400" dirty="0">
              <a:solidFill>
                <a:srgbClr val="000000"/>
              </a:solidFill>
              <a:latin typeface="Roboto"/>
              <a:ea typeface="Roboto"/>
              <a:cs typeface="Roboto"/>
            </a:endParaRPr>
          </a:p>
          <a:p>
            <a:pPr marL="342900" indent="-342900">
              <a:lnSpc>
                <a:spcPct val="150000"/>
              </a:lnSpc>
              <a:buFont typeface="Arial" panose="020B0604020202020204" pitchFamily="34" charset="0"/>
              <a:buChar char="•"/>
            </a:pPr>
            <a:endParaRPr lang="en-GB" sz="2400"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2202180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1A803-BB2B-7331-2003-9DDC241645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678171-B418-5729-78D5-684224980523}"/>
              </a:ext>
            </a:extLst>
          </p:cNvPr>
          <p:cNvSpPr>
            <a:spLocks noGrp="1"/>
          </p:cNvSpPr>
          <p:nvPr>
            <p:ph type="title"/>
          </p:nvPr>
        </p:nvSpPr>
        <p:spPr>
          <a:xfrm>
            <a:off x="665921" y="496276"/>
            <a:ext cx="10515600" cy="622846"/>
          </a:xfrm>
        </p:spPr>
        <p:txBody>
          <a:bodyPr/>
          <a:lstStyle/>
          <a:p>
            <a:r>
              <a:rPr lang="en-US" sz="3600"/>
              <a:t>Background</a:t>
            </a:r>
            <a:endParaRPr lang="en-SG" sz="2800"/>
          </a:p>
        </p:txBody>
      </p:sp>
      <p:pic>
        <p:nvPicPr>
          <p:cNvPr id="4" name="Picture 3">
            <a:extLst>
              <a:ext uri="{FF2B5EF4-FFF2-40B4-BE49-F238E27FC236}">
                <a16:creationId xmlns:a16="http://schemas.microsoft.com/office/drawing/2014/main" id="{EE1D516E-C2B7-CCEA-1F2A-14AED7262915}"/>
              </a:ext>
            </a:extLst>
          </p:cNvPr>
          <p:cNvPicPr>
            <a:picLocks noChangeAspect="1"/>
          </p:cNvPicPr>
          <p:nvPr/>
        </p:nvPicPr>
        <p:blipFill>
          <a:blip r:embed="rId2"/>
          <a:stretch>
            <a:fillRect/>
          </a:stretch>
        </p:blipFill>
        <p:spPr>
          <a:xfrm>
            <a:off x="594450" y="1326434"/>
            <a:ext cx="5086569" cy="4637990"/>
          </a:xfrm>
          <a:prstGeom prst="rect">
            <a:avLst/>
          </a:prstGeom>
        </p:spPr>
      </p:pic>
      <p:cxnSp>
        <p:nvCxnSpPr>
          <p:cNvPr id="6" name="Straight Connector 5">
            <a:extLst>
              <a:ext uri="{FF2B5EF4-FFF2-40B4-BE49-F238E27FC236}">
                <a16:creationId xmlns:a16="http://schemas.microsoft.com/office/drawing/2014/main" id="{9A9191C4-DF2E-30CC-7514-4FCD560B5764}"/>
              </a:ext>
            </a:extLst>
          </p:cNvPr>
          <p:cNvCxnSpPr/>
          <p:nvPr/>
        </p:nvCxnSpPr>
        <p:spPr>
          <a:xfrm>
            <a:off x="693914" y="4427800"/>
            <a:ext cx="4811162"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id="{58BF0A89-72EA-F0D9-B6AC-55E69DC61AF2}"/>
              </a:ext>
            </a:extLst>
          </p:cNvPr>
          <p:cNvCxnSpPr/>
          <p:nvPr/>
        </p:nvCxnSpPr>
        <p:spPr>
          <a:xfrm>
            <a:off x="682525" y="4643850"/>
            <a:ext cx="4811162"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83F51D93-9DC5-9121-6D91-B9C016B59FAF}"/>
              </a:ext>
            </a:extLst>
          </p:cNvPr>
          <p:cNvCxnSpPr>
            <a:cxnSpLocks/>
          </p:cNvCxnSpPr>
          <p:nvPr/>
        </p:nvCxnSpPr>
        <p:spPr>
          <a:xfrm>
            <a:off x="690905" y="4895560"/>
            <a:ext cx="2098132"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690D21C5-2D9F-38F8-654E-C3781D444AF6}"/>
              </a:ext>
            </a:extLst>
          </p:cNvPr>
          <p:cNvSpPr txBox="1"/>
          <p:nvPr/>
        </p:nvSpPr>
        <p:spPr>
          <a:xfrm>
            <a:off x="5761161" y="4394764"/>
            <a:ext cx="5836389"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FF0000"/>
                </a:solidFill>
              </a:rPr>
              <a:t>First mentioned at SICW2023 by Minister Josephine Teo</a:t>
            </a:r>
          </a:p>
          <a:p>
            <a:endParaRPr lang="en-US" sz="1600" dirty="0">
              <a:solidFill>
                <a:srgbClr val="FF0000"/>
              </a:solidFill>
            </a:endParaRPr>
          </a:p>
          <a:p>
            <a:pPr marL="285750" indent="-285750">
              <a:buFont typeface="Arial" panose="020B0604020202020204" pitchFamily="34" charset="0"/>
              <a:buChar char="•"/>
            </a:pPr>
            <a:r>
              <a:rPr lang="en-US" sz="1600" dirty="0">
                <a:solidFill>
                  <a:srgbClr val="FF0000"/>
                </a:solidFill>
              </a:rPr>
              <a:t>Project started 15 Aug 2025 with support from: </a:t>
            </a:r>
          </a:p>
          <a:p>
            <a:pPr marL="742950" lvl="1" indent="-285750">
              <a:buFont typeface="Arial" panose="020B0604020202020204" pitchFamily="34" charset="0"/>
              <a:buChar char="•"/>
            </a:pPr>
            <a:r>
              <a:rPr lang="en-US" sz="1600" dirty="0">
                <a:solidFill>
                  <a:srgbClr val="FF0000"/>
                </a:solidFill>
              </a:rPr>
              <a:t>Cyber Security Agency of Singapore (CSA)</a:t>
            </a:r>
          </a:p>
          <a:p>
            <a:pPr marL="742950" lvl="1" indent="-285750">
              <a:buFont typeface="Arial" panose="020B0604020202020204" pitchFamily="34" charset="0"/>
              <a:buChar char="•"/>
            </a:pPr>
            <a:r>
              <a:rPr lang="en-US" sz="1600" dirty="0">
                <a:solidFill>
                  <a:srgbClr val="FF0000"/>
                </a:solidFill>
              </a:rPr>
              <a:t>Foreign, Commonwealth &amp; Development Office (FCDO), UK</a:t>
            </a:r>
          </a:p>
          <a:p>
            <a:pPr marL="742950" lvl="1" indent="-285750">
              <a:buFont typeface="Arial" panose="020B0604020202020204" pitchFamily="34" charset="0"/>
              <a:buChar char="•"/>
            </a:pPr>
            <a:r>
              <a:rPr lang="en-US" sz="1600" dirty="0">
                <a:solidFill>
                  <a:srgbClr val="FF0000"/>
                </a:solidFill>
              </a:rPr>
              <a:t>Department of Science, Innovation &amp; Technology (DIST), UK</a:t>
            </a:r>
            <a:endParaRPr lang="en-SG" sz="1600" dirty="0">
              <a:solidFill>
                <a:srgbClr val="FF0000"/>
              </a:solidFill>
            </a:endParaRPr>
          </a:p>
        </p:txBody>
      </p:sp>
      <p:pic>
        <p:nvPicPr>
          <p:cNvPr id="11" name="Picture 10" descr="A poster with a blue background with red and blue locks&#10;&#10;Description automatically generated">
            <a:extLst>
              <a:ext uri="{FF2B5EF4-FFF2-40B4-BE49-F238E27FC236}">
                <a16:creationId xmlns:a16="http://schemas.microsoft.com/office/drawing/2014/main" id="{C04D6176-C78B-E8FF-8C55-E0FC70006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048" y="807699"/>
            <a:ext cx="2292978" cy="3169559"/>
          </a:xfrm>
          <a:prstGeom prst="rect">
            <a:avLst/>
          </a:prstGeom>
        </p:spPr>
      </p:pic>
      <p:pic>
        <p:nvPicPr>
          <p:cNvPr id="12" name="Picture 11">
            <a:extLst>
              <a:ext uri="{FF2B5EF4-FFF2-40B4-BE49-F238E27FC236}">
                <a16:creationId xmlns:a16="http://schemas.microsoft.com/office/drawing/2014/main" id="{53F541AF-E08F-14B1-493A-EC530BBF5D02}"/>
              </a:ext>
            </a:extLst>
          </p:cNvPr>
          <p:cNvPicPr>
            <a:picLocks noChangeAspect="1"/>
          </p:cNvPicPr>
          <p:nvPr/>
        </p:nvPicPr>
        <p:blipFill>
          <a:blip r:embed="rId4"/>
          <a:stretch>
            <a:fillRect/>
          </a:stretch>
        </p:blipFill>
        <p:spPr>
          <a:xfrm>
            <a:off x="9384128" y="807699"/>
            <a:ext cx="2213422" cy="3169559"/>
          </a:xfrm>
          <a:prstGeom prst="rect">
            <a:avLst/>
          </a:prstGeom>
          <a:ln w="19050">
            <a:solidFill>
              <a:schemeClr val="accent1"/>
            </a:solidFill>
          </a:ln>
        </p:spPr>
      </p:pic>
      <p:sp>
        <p:nvSpPr>
          <p:cNvPr id="14" name="Arrow: Left-Right 12">
            <a:extLst>
              <a:ext uri="{FF2B5EF4-FFF2-40B4-BE49-F238E27FC236}">
                <a16:creationId xmlns:a16="http://schemas.microsoft.com/office/drawing/2014/main" id="{06766A15-313B-69FB-FA86-0801565D9F3D}"/>
              </a:ext>
            </a:extLst>
          </p:cNvPr>
          <p:cNvSpPr/>
          <p:nvPr/>
        </p:nvSpPr>
        <p:spPr>
          <a:xfrm>
            <a:off x="8367795" y="2197601"/>
            <a:ext cx="975360" cy="42672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8204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27900-A24A-DD09-7157-EDBA128032CF}"/>
            </a:ext>
          </a:extLst>
        </p:cNvPr>
        <p:cNvGrpSpPr/>
        <p:nvPr/>
      </p:nvGrpSpPr>
      <p:grpSpPr>
        <a:xfrm>
          <a:off x="0" y="0"/>
          <a:ext cx="0" cy="0"/>
          <a:chOff x="0" y="0"/>
          <a:chExt cx="0" cy="0"/>
        </a:xfrm>
      </p:grpSpPr>
      <p:sp>
        <p:nvSpPr>
          <p:cNvPr id="2" name="Title 11">
            <a:extLst>
              <a:ext uri="{FF2B5EF4-FFF2-40B4-BE49-F238E27FC236}">
                <a16:creationId xmlns:a16="http://schemas.microsoft.com/office/drawing/2014/main" id="{38E304A3-6583-B0F4-9041-EEF2309FF135}"/>
              </a:ext>
            </a:extLst>
          </p:cNvPr>
          <p:cNvSpPr>
            <a:spLocks noGrp="1"/>
          </p:cNvSpPr>
          <p:nvPr>
            <p:ph type="title"/>
          </p:nvPr>
        </p:nvSpPr>
        <p:spPr>
          <a:xfrm>
            <a:off x="639417" y="363755"/>
            <a:ext cx="10515600" cy="622846"/>
          </a:xfrm>
        </p:spPr>
        <p:txBody>
          <a:bodyPr>
            <a:normAutofit/>
          </a:bodyPr>
          <a:lstStyle/>
          <a:p>
            <a:r>
              <a:rPr lang="en-GB" sz="3600">
                <a:solidFill>
                  <a:srgbClr val="000000"/>
                </a:solidFill>
                <a:latin typeface="Roboto" panose="02000000000000000000" pitchFamily="2" charset="0"/>
              </a:rPr>
              <a:t>Introduction to BOKs</a:t>
            </a:r>
            <a:endParaRPr lang="en-SG"/>
          </a:p>
        </p:txBody>
      </p:sp>
      <p:sp>
        <p:nvSpPr>
          <p:cNvPr id="3" name="Text Placeholder 12">
            <a:extLst>
              <a:ext uri="{FF2B5EF4-FFF2-40B4-BE49-F238E27FC236}">
                <a16:creationId xmlns:a16="http://schemas.microsoft.com/office/drawing/2014/main" id="{FE049ECE-E7C7-ACA0-C957-3F3147B434DB}"/>
              </a:ext>
            </a:extLst>
          </p:cNvPr>
          <p:cNvSpPr txBox="1">
            <a:spLocks/>
          </p:cNvSpPr>
          <p:nvPr/>
        </p:nvSpPr>
        <p:spPr>
          <a:xfrm>
            <a:off x="634423" y="1012053"/>
            <a:ext cx="11206160" cy="45242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G" sz="1600" b="1" i="1" u="sng" kern="0">
                <a:latin typeface="Segoe UI"/>
                <a:ea typeface="DengXian"/>
                <a:cs typeface="Segoe UI"/>
              </a:rPr>
              <a:t>CyBOK – Led by Academia (University of Bristol)</a:t>
            </a:r>
            <a:endParaRPr lang="en-SG" sz="1600" b="1" i="1" u="sng" kern="0">
              <a:cs typeface="Segoe UI" panose="020B0502040204020203" pitchFamily="34" charset="0"/>
            </a:endParaRPr>
          </a:p>
          <a:p>
            <a:r>
              <a:rPr lang="en-SG" sz="1600" kern="0">
                <a:latin typeface="Segoe UI"/>
                <a:ea typeface="DengXian"/>
                <a:cs typeface="Segoe UI"/>
              </a:rPr>
              <a:t>Initiated in 2017, </a:t>
            </a:r>
            <a:r>
              <a:rPr lang="en-SG" sz="1600" b="1" kern="0">
                <a:latin typeface="Segoe UI"/>
                <a:ea typeface="DengXian"/>
                <a:cs typeface="Segoe UI"/>
              </a:rPr>
              <a:t>CyBOK</a:t>
            </a:r>
            <a:r>
              <a:rPr lang="en-SG" sz="1600" kern="0">
                <a:latin typeface="Segoe UI"/>
                <a:ea typeface="DengXian"/>
                <a:cs typeface="Segoe UI"/>
              </a:rPr>
              <a:t> is a comprehensive framework that defines the foundational knowledge in cybersecurity. Funded by the UK’s National Cyber Security Programme and led by the University of Bristol, the CyBOK initiative was developed through extensive collaboration between academia and industry. It consolidates key concepts across 21 knowledge areas. 115 industry and academic experts contributed to CyBOK, creating the largest free resource in cybersecurity under the motto </a:t>
            </a:r>
            <a:r>
              <a:rPr lang="en-SG" sz="1600" i="1" kern="0">
                <a:latin typeface="Segoe UI"/>
                <a:ea typeface="DengXian"/>
                <a:cs typeface="Segoe UI"/>
              </a:rPr>
              <a:t>For the Community, By the Community</a:t>
            </a:r>
            <a:r>
              <a:rPr lang="en-SG" sz="1600" kern="0">
                <a:latin typeface="Segoe UI"/>
                <a:ea typeface="DengXian"/>
                <a:cs typeface="Segoe UI"/>
              </a:rPr>
              <a:t>.</a:t>
            </a:r>
            <a:endParaRPr lang="en-SG"/>
          </a:p>
          <a:p>
            <a:r>
              <a:rPr lang="en-SG" sz="1600" kern="0">
                <a:latin typeface="Segoe UI"/>
                <a:ea typeface="DengXian"/>
                <a:cs typeface="Segoe UI"/>
              </a:rPr>
              <a:t>In the UK, CyBOK has a significant impact on shaping national cybersecurity capability: it underpins degree accreditation and assured training certification schemes, as well as Academic Centres of Excellence (ACE) schemes run by the UK's National Cyber Security Centre (NCSC), helping to standardize and elevate the quality of cybersecurity education and professional development. </a:t>
            </a:r>
            <a:endParaRPr lang="en-SG"/>
          </a:p>
          <a:p>
            <a:r>
              <a:rPr lang="en-SG" sz="1600" b="1" i="1" u="sng" kern="0">
                <a:latin typeface="Segoe UI"/>
                <a:ea typeface="DengXian"/>
                <a:cs typeface="Segoe UI"/>
              </a:rPr>
              <a:t>IS-BOK – Led by the Industry</a:t>
            </a:r>
          </a:p>
          <a:p>
            <a:r>
              <a:rPr lang="en-SG" sz="1600" kern="0">
                <a:latin typeface="Segoe UI"/>
                <a:ea typeface="DengXian"/>
                <a:cs typeface="Segoe UI"/>
              </a:rPr>
              <a:t>Developed in 2009 to support the development of the cybersecurity profession in Singapore, the IS-BOK was utilised to design the</a:t>
            </a:r>
            <a:r>
              <a:rPr lang="en-US" sz="1600" kern="0">
                <a:latin typeface="Segoe UI"/>
                <a:ea typeface="DengXian"/>
                <a:cs typeface="Segoe UI"/>
              </a:rPr>
              <a:t> Qualified Information Security Professional (QISP®) Programme. The QISP® examination enables the professionals in Singapore to attest their knowledge and was supported by IDA (now IMDA) towards professionalization. The IS-BOK was updated to version 2.0 in 2021 and QISP® training and certification was also revamped working with training partners to develop courseware for online and classroom training in Singapore and overseas. </a:t>
            </a:r>
          </a:p>
          <a:p>
            <a:r>
              <a:rPr lang="en-US" sz="1600" kern="0">
                <a:latin typeface="Segoe UI"/>
                <a:ea typeface="DengXian"/>
                <a:cs typeface="Segoe UI"/>
              </a:rPr>
              <a:t>IS-BOK was used for curriculum review for Institutes of Higher Learning (IHLs) in Singapore. There is also regional interest resulting in the translation of the IS-BOK by the various cybersecurity associations in the region into various native languages such as Bahasa Melayu with Brunei Cybersecurity Association (BCSA), Bahasa Indonesia with and Asosiasi Pengusaha TIL National (APTIKNAS) and Vietnamese with VNISA.</a:t>
            </a:r>
          </a:p>
          <a:p>
            <a:endParaRPr lang="en-SG" sz="1600" kern="0">
              <a:cs typeface="Segoe UI" panose="020B0502040204020203" pitchFamily="34" charset="0"/>
            </a:endParaRPr>
          </a:p>
        </p:txBody>
      </p:sp>
    </p:spTree>
    <p:extLst>
      <p:ext uri="{BB962C8B-B14F-4D97-AF65-F5344CB8AC3E}">
        <p14:creationId xmlns:p14="http://schemas.microsoft.com/office/powerpoint/2010/main" val="2867931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9E379-584A-B836-4842-61B5846C231A}"/>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00EA70A-C118-580A-20DF-C268428F9C8C}"/>
              </a:ext>
            </a:extLst>
          </p:cNvPr>
          <p:cNvGraphicFramePr/>
          <p:nvPr>
            <p:extLst>
              <p:ext uri="{D42A27DB-BD31-4B8C-83A1-F6EECF244321}">
                <p14:modId xmlns:p14="http://schemas.microsoft.com/office/powerpoint/2010/main" val="2415955217"/>
              </p:ext>
            </p:extLst>
          </p:nvPr>
        </p:nvGraphicFramePr>
        <p:xfrm>
          <a:off x="809290" y="824211"/>
          <a:ext cx="10891468" cy="2464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Asia">
            <a:extLst>
              <a:ext uri="{FF2B5EF4-FFF2-40B4-BE49-F238E27FC236}">
                <a16:creationId xmlns:a16="http://schemas.microsoft.com/office/drawing/2014/main" id="{1FE7A70A-574B-A48F-8E9C-6F3C5CDEED1C}"/>
              </a:ext>
            </a:extLst>
          </p:cNvPr>
          <p:cNvPicPr>
            <a:picLocks noChangeAspect="1"/>
          </p:cNvPicPr>
          <p:nvPr/>
        </p:nvPicPr>
        <p:blipFill rotWithShape="1">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t="13317" b="14916"/>
          <a:stretch/>
        </p:blipFill>
        <p:spPr>
          <a:xfrm>
            <a:off x="4259960" y="1281908"/>
            <a:ext cx="3990128" cy="2863648"/>
          </a:xfrm>
          <a:prstGeom prst="rect">
            <a:avLst/>
          </a:prstGeom>
        </p:spPr>
      </p:pic>
      <p:graphicFrame>
        <p:nvGraphicFramePr>
          <p:cNvPr id="4" name="Diagram 3">
            <a:extLst>
              <a:ext uri="{FF2B5EF4-FFF2-40B4-BE49-F238E27FC236}">
                <a16:creationId xmlns:a16="http://schemas.microsoft.com/office/drawing/2014/main" id="{B0DEE830-2FB9-8D83-D450-2BC1AFE1EFB0}"/>
              </a:ext>
            </a:extLst>
          </p:cNvPr>
          <p:cNvGraphicFramePr/>
          <p:nvPr>
            <p:extLst>
              <p:ext uri="{D42A27DB-BD31-4B8C-83A1-F6EECF244321}">
                <p14:modId xmlns:p14="http://schemas.microsoft.com/office/powerpoint/2010/main" val="2782217158"/>
              </p:ext>
            </p:extLst>
          </p:nvPr>
        </p:nvGraphicFramePr>
        <p:xfrm>
          <a:off x="941396" y="3459513"/>
          <a:ext cx="9037491" cy="10569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Picture 5" descr="A poster with a blue background with red and blue locks&#10;&#10;Description automatically generated">
            <a:extLst>
              <a:ext uri="{FF2B5EF4-FFF2-40B4-BE49-F238E27FC236}">
                <a16:creationId xmlns:a16="http://schemas.microsoft.com/office/drawing/2014/main" id="{82626E9A-7EE1-4988-8EFA-BF53D5E4037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00256" y="3355905"/>
            <a:ext cx="1603966" cy="2217145"/>
          </a:xfrm>
          <a:prstGeom prst="rect">
            <a:avLst/>
          </a:prstGeom>
        </p:spPr>
      </p:pic>
      <p:sp>
        <p:nvSpPr>
          <p:cNvPr id="7" name="TextBox 6">
            <a:extLst>
              <a:ext uri="{FF2B5EF4-FFF2-40B4-BE49-F238E27FC236}">
                <a16:creationId xmlns:a16="http://schemas.microsoft.com/office/drawing/2014/main" id="{A34667E1-148B-BD1F-0870-8B79BF79DEFA}"/>
              </a:ext>
            </a:extLst>
          </p:cNvPr>
          <p:cNvSpPr txBox="1"/>
          <p:nvPr/>
        </p:nvSpPr>
        <p:spPr>
          <a:xfrm>
            <a:off x="10100256" y="5618290"/>
            <a:ext cx="1845943" cy="830997"/>
          </a:xfrm>
          <a:prstGeom prst="rect">
            <a:avLst/>
          </a:prstGeom>
          <a:noFill/>
        </p:spPr>
        <p:txBody>
          <a:bodyPr wrap="square" rtlCol="0">
            <a:spAutoFit/>
          </a:bodyPr>
          <a:lstStyle/>
          <a:p>
            <a:r>
              <a:rPr lang="en-US" sz="1200" dirty="0"/>
              <a:t>Available online on Rakuten Kobo</a:t>
            </a:r>
          </a:p>
          <a:p>
            <a:r>
              <a:rPr lang="en-US" sz="1200" dirty="0"/>
              <a:t>Hardcopy available via </a:t>
            </a:r>
            <a:r>
              <a:rPr lang="en-US" sz="1200" dirty="0" err="1"/>
              <a:t>AiSP</a:t>
            </a:r>
            <a:r>
              <a:rPr lang="en-US" sz="1200" dirty="0"/>
              <a:t> (400+ pages)</a:t>
            </a:r>
            <a:endParaRPr lang="en-SG" sz="1200" dirty="0"/>
          </a:p>
        </p:txBody>
      </p:sp>
      <p:sp>
        <p:nvSpPr>
          <p:cNvPr id="8" name="TextBox 7">
            <a:extLst>
              <a:ext uri="{FF2B5EF4-FFF2-40B4-BE49-F238E27FC236}">
                <a16:creationId xmlns:a16="http://schemas.microsoft.com/office/drawing/2014/main" id="{274FC6A2-5D5E-F985-E388-0378B5FDC5DD}"/>
              </a:ext>
            </a:extLst>
          </p:cNvPr>
          <p:cNvSpPr txBox="1"/>
          <p:nvPr/>
        </p:nvSpPr>
        <p:spPr>
          <a:xfrm>
            <a:off x="941396" y="4525479"/>
            <a:ext cx="8733481"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rPr>
              <a:t>Contributions from over 40 industry and academic experts</a:t>
            </a:r>
            <a:endParaRPr lang="en-SG" sz="2400" b="1" dirty="0">
              <a:solidFill>
                <a:srgbClr val="FF0000"/>
              </a:solidFill>
              <a:effectLst>
                <a:outerShdw blurRad="38100" dist="38100" dir="2700000" algn="tl">
                  <a:srgbClr val="000000">
                    <a:alpha val="43137"/>
                  </a:srgbClr>
                </a:outerShdw>
              </a:effectLst>
            </a:endParaRPr>
          </a:p>
        </p:txBody>
      </p:sp>
      <p:pic>
        <p:nvPicPr>
          <p:cNvPr id="9" name="Picture 8" descr="A group of men holding papers&#10;&#10;Description automatically generated">
            <a:extLst>
              <a:ext uri="{FF2B5EF4-FFF2-40B4-BE49-F238E27FC236}">
                <a16:creationId xmlns:a16="http://schemas.microsoft.com/office/drawing/2014/main" id="{51609668-50A8-97BD-B1C4-45520740A89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91466" y="5005427"/>
            <a:ext cx="2209008" cy="1472311"/>
          </a:xfrm>
          <a:prstGeom prst="rect">
            <a:avLst/>
          </a:prstGeom>
        </p:spPr>
      </p:pic>
      <p:pic>
        <p:nvPicPr>
          <p:cNvPr id="10" name="Picture 9" descr="A person holding a book&#10;&#10;AI-generated content may be incorrect.">
            <a:extLst>
              <a:ext uri="{FF2B5EF4-FFF2-40B4-BE49-F238E27FC236}">
                <a16:creationId xmlns:a16="http://schemas.microsoft.com/office/drawing/2014/main" id="{F6D35871-DC65-387F-16B5-122EEBD16CF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3930" y="4996172"/>
            <a:ext cx="2248915" cy="1472311"/>
          </a:xfrm>
          <a:prstGeom prst="rect">
            <a:avLst/>
          </a:prstGeom>
        </p:spPr>
      </p:pic>
      <p:sp>
        <p:nvSpPr>
          <p:cNvPr id="11" name="TextBox 10">
            <a:extLst>
              <a:ext uri="{FF2B5EF4-FFF2-40B4-BE49-F238E27FC236}">
                <a16:creationId xmlns:a16="http://schemas.microsoft.com/office/drawing/2014/main" id="{EC3EF230-F438-184C-5237-931EC89F2100}"/>
              </a:ext>
            </a:extLst>
          </p:cNvPr>
          <p:cNvSpPr txBox="1"/>
          <p:nvPr/>
        </p:nvSpPr>
        <p:spPr>
          <a:xfrm>
            <a:off x="5895264" y="5831407"/>
            <a:ext cx="3958680" cy="646331"/>
          </a:xfrm>
          <a:prstGeom prst="rect">
            <a:avLst/>
          </a:prstGeom>
          <a:noFill/>
        </p:spPr>
        <p:txBody>
          <a:bodyPr wrap="square" rtlCol="0">
            <a:spAutoFit/>
          </a:bodyPr>
          <a:lstStyle/>
          <a:p>
            <a:r>
              <a:rPr lang="en-SG" b="1" i="1" dirty="0">
                <a:solidFill>
                  <a:srgbClr val="FF0000"/>
                </a:solidFill>
              </a:rPr>
              <a:t>Translated to native languages by regional cybersecurity associations</a:t>
            </a:r>
          </a:p>
        </p:txBody>
      </p:sp>
      <p:sp>
        <p:nvSpPr>
          <p:cNvPr id="15" name="Title 1">
            <a:extLst>
              <a:ext uri="{FF2B5EF4-FFF2-40B4-BE49-F238E27FC236}">
                <a16:creationId xmlns:a16="http://schemas.microsoft.com/office/drawing/2014/main" id="{26183E03-2C25-E0E8-1D75-8CDB72F9E7E9}"/>
              </a:ext>
            </a:extLst>
          </p:cNvPr>
          <p:cNvSpPr>
            <a:spLocks noGrp="1"/>
          </p:cNvSpPr>
          <p:nvPr>
            <p:ph type="title"/>
          </p:nvPr>
        </p:nvSpPr>
        <p:spPr>
          <a:xfrm>
            <a:off x="439479" y="292223"/>
            <a:ext cx="11313610" cy="425574"/>
          </a:xfrm>
        </p:spPr>
        <p:txBody>
          <a:bodyPr>
            <a:normAutofit fontScale="90000"/>
          </a:bodyPr>
          <a:lstStyle/>
          <a:p>
            <a:r>
              <a:rPr lang="en-US" sz="3200" dirty="0">
                <a:solidFill>
                  <a:schemeClr val="accent1">
                    <a:lumMod val="50000"/>
                  </a:schemeClr>
                </a:solidFill>
                <a:latin typeface="Segoe UI"/>
                <a:cs typeface="Segoe UI"/>
              </a:rPr>
              <a:t>Information Security Body of Knowledge (IS-BOK) 2.0</a:t>
            </a:r>
            <a:endParaRPr lang="en-US" sz="3200" dirty="0">
              <a:solidFill>
                <a:schemeClr val="accent1">
                  <a:lumMod val="50000"/>
                </a:schemeClr>
              </a:solidFill>
            </a:endParaRPr>
          </a:p>
        </p:txBody>
      </p:sp>
    </p:spTree>
    <p:extLst>
      <p:ext uri="{BB962C8B-B14F-4D97-AF65-F5344CB8AC3E}">
        <p14:creationId xmlns:p14="http://schemas.microsoft.com/office/powerpoint/2010/main" val="39193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5A381-CB97-8E5B-A2D3-DA476A4067E8}"/>
            </a:ext>
          </a:extLst>
        </p:cNvPr>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F28C2EE7-AF9C-74C7-4EF1-8BB344E7EC52}"/>
              </a:ext>
            </a:extLst>
          </p:cNvPr>
          <p:cNvGraphicFramePr/>
          <p:nvPr>
            <p:extLst>
              <p:ext uri="{D42A27DB-BD31-4B8C-83A1-F6EECF244321}">
                <p14:modId xmlns:p14="http://schemas.microsoft.com/office/powerpoint/2010/main" val="1561843192"/>
              </p:ext>
            </p:extLst>
          </p:nvPr>
        </p:nvGraphicFramePr>
        <p:xfrm>
          <a:off x="422909" y="821213"/>
          <a:ext cx="11155680" cy="2781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itle 1">
            <a:extLst>
              <a:ext uri="{FF2B5EF4-FFF2-40B4-BE49-F238E27FC236}">
                <a16:creationId xmlns:a16="http://schemas.microsoft.com/office/drawing/2014/main" id="{E92DFC2C-3736-DE1C-8DD0-A464333113AF}"/>
              </a:ext>
            </a:extLst>
          </p:cNvPr>
          <p:cNvSpPr>
            <a:spLocks noGrp="1"/>
          </p:cNvSpPr>
          <p:nvPr>
            <p:ph type="title"/>
          </p:nvPr>
        </p:nvSpPr>
        <p:spPr>
          <a:xfrm>
            <a:off x="439479" y="292223"/>
            <a:ext cx="11313610" cy="425574"/>
          </a:xfrm>
        </p:spPr>
        <p:txBody>
          <a:bodyPr>
            <a:normAutofit fontScale="90000"/>
          </a:bodyPr>
          <a:lstStyle/>
          <a:p>
            <a:r>
              <a:rPr lang="en-US" sz="3200" dirty="0">
                <a:solidFill>
                  <a:schemeClr val="accent1">
                    <a:lumMod val="50000"/>
                  </a:schemeClr>
                </a:solidFill>
                <a:latin typeface="Segoe UI"/>
                <a:cs typeface="Segoe UI"/>
              </a:rPr>
              <a:t>Cyber Security Body of Knowledge (</a:t>
            </a:r>
            <a:r>
              <a:rPr lang="en-US" sz="3200" dirty="0" err="1">
                <a:solidFill>
                  <a:schemeClr val="accent1">
                    <a:lumMod val="50000"/>
                  </a:schemeClr>
                </a:solidFill>
                <a:latin typeface="Segoe UI"/>
                <a:cs typeface="Segoe UI"/>
              </a:rPr>
              <a:t>CyBOK</a:t>
            </a:r>
            <a:r>
              <a:rPr lang="en-US" sz="3200" dirty="0">
                <a:solidFill>
                  <a:schemeClr val="accent1">
                    <a:lumMod val="50000"/>
                  </a:schemeClr>
                </a:solidFill>
                <a:latin typeface="Segoe UI"/>
                <a:cs typeface="Segoe UI"/>
              </a:rPr>
              <a:t> v1.1) </a:t>
            </a:r>
            <a:endParaRPr lang="en-US" sz="3200" dirty="0">
              <a:solidFill>
                <a:schemeClr val="accent1">
                  <a:lumMod val="50000"/>
                </a:schemeClr>
              </a:solidFill>
            </a:endParaRPr>
          </a:p>
        </p:txBody>
      </p:sp>
      <p:pic>
        <p:nvPicPr>
          <p:cNvPr id="17" name="Picture 16">
            <a:extLst>
              <a:ext uri="{FF2B5EF4-FFF2-40B4-BE49-F238E27FC236}">
                <a16:creationId xmlns:a16="http://schemas.microsoft.com/office/drawing/2014/main" id="{BA2FD6BE-F4F5-93C2-6426-E98D28F99098}"/>
              </a:ext>
            </a:extLst>
          </p:cNvPr>
          <p:cNvPicPr>
            <a:picLocks noChangeAspect="1"/>
          </p:cNvPicPr>
          <p:nvPr/>
        </p:nvPicPr>
        <p:blipFill>
          <a:blip r:embed="rId7"/>
          <a:stretch>
            <a:fillRect/>
          </a:stretch>
        </p:blipFill>
        <p:spPr>
          <a:xfrm>
            <a:off x="276557" y="1129142"/>
            <a:ext cx="1768461" cy="2526635"/>
          </a:xfrm>
          <a:prstGeom prst="rect">
            <a:avLst/>
          </a:prstGeom>
          <a:ln w="19050">
            <a:solidFill>
              <a:schemeClr val="accent1"/>
            </a:solidFill>
          </a:ln>
        </p:spPr>
      </p:pic>
      <p:pic>
        <p:nvPicPr>
          <p:cNvPr id="18" name="Picture 17" descr="A logo of the earth&#10;&#10;AI-generated content may be incorrect.">
            <a:extLst>
              <a:ext uri="{FF2B5EF4-FFF2-40B4-BE49-F238E27FC236}">
                <a16:creationId xmlns:a16="http://schemas.microsoft.com/office/drawing/2014/main" id="{F7050D7B-6E08-297B-9329-7E54D45095CD}"/>
              </a:ext>
            </a:extLst>
          </p:cNvPr>
          <p:cNvPicPr>
            <a:picLocks noChangeAspect="1"/>
          </p:cNvPicPr>
          <p:nvPr/>
        </p:nvPicPr>
        <p:blipFill>
          <a:blip r:embed="rId8"/>
          <a:srcRect l="189" t="3846" r="206" b="8281"/>
          <a:stretch>
            <a:fillRect/>
          </a:stretch>
        </p:blipFill>
        <p:spPr>
          <a:xfrm>
            <a:off x="6095049" y="1012985"/>
            <a:ext cx="5751727" cy="1096874"/>
          </a:xfrm>
          <a:prstGeom prst="rect">
            <a:avLst/>
          </a:prstGeom>
          <a:effectLst>
            <a:outerShdw blurRad="50800" dist="38100" dir="2700000">
              <a:srgbClr val="000000">
                <a:alpha val="40000"/>
              </a:srgbClr>
            </a:outerShdw>
          </a:effectLst>
        </p:spPr>
      </p:pic>
      <p:pic>
        <p:nvPicPr>
          <p:cNvPr id="19" name="Picture 18" descr="Aims of the CyBOK project">
            <a:extLst>
              <a:ext uri="{FF2B5EF4-FFF2-40B4-BE49-F238E27FC236}">
                <a16:creationId xmlns:a16="http://schemas.microsoft.com/office/drawing/2014/main" id="{D7B5CACA-BD72-C583-A8C3-073F32509264}"/>
              </a:ext>
            </a:extLst>
          </p:cNvPr>
          <p:cNvPicPr>
            <a:picLocks noChangeAspect="1"/>
          </p:cNvPicPr>
          <p:nvPr/>
        </p:nvPicPr>
        <p:blipFill>
          <a:blip r:embed="rId9"/>
          <a:stretch>
            <a:fillRect/>
          </a:stretch>
        </p:blipFill>
        <p:spPr>
          <a:xfrm>
            <a:off x="7069930" y="2301224"/>
            <a:ext cx="4791074" cy="4315331"/>
          </a:xfrm>
          <a:prstGeom prst="rect">
            <a:avLst/>
          </a:prstGeom>
          <a:effectLst>
            <a:outerShdw blurRad="50800" dist="38100" dir="2700000">
              <a:srgbClr val="000000">
                <a:alpha val="40000"/>
              </a:srgbClr>
            </a:outerShdw>
          </a:effectLst>
        </p:spPr>
      </p:pic>
      <p:pic>
        <p:nvPicPr>
          <p:cNvPr id="20" name="Picture 19" descr="A cover of a magazine&#10;&#10;AI-generated content may be incorrect.">
            <a:extLst>
              <a:ext uri="{FF2B5EF4-FFF2-40B4-BE49-F238E27FC236}">
                <a16:creationId xmlns:a16="http://schemas.microsoft.com/office/drawing/2014/main" id="{CA42771C-E27E-14ED-D17E-90D64123C57B}"/>
              </a:ext>
            </a:extLst>
          </p:cNvPr>
          <p:cNvPicPr>
            <a:picLocks noChangeAspect="1"/>
          </p:cNvPicPr>
          <p:nvPr/>
        </p:nvPicPr>
        <p:blipFill>
          <a:blip r:embed="rId7"/>
          <a:stretch>
            <a:fillRect/>
          </a:stretch>
        </p:blipFill>
        <p:spPr>
          <a:xfrm>
            <a:off x="419431" y="1272016"/>
            <a:ext cx="1768461" cy="2526635"/>
          </a:xfrm>
          <a:prstGeom prst="rect">
            <a:avLst/>
          </a:prstGeom>
          <a:ln w="19050">
            <a:solidFill>
              <a:schemeClr val="accent1"/>
            </a:solidFill>
          </a:ln>
        </p:spPr>
      </p:pic>
      <p:pic>
        <p:nvPicPr>
          <p:cNvPr id="21" name="Picture 20" descr="A cover of a magazine&#10;&#10;AI-generated content may be incorrect.">
            <a:extLst>
              <a:ext uri="{FF2B5EF4-FFF2-40B4-BE49-F238E27FC236}">
                <a16:creationId xmlns:a16="http://schemas.microsoft.com/office/drawing/2014/main" id="{D4787E6F-3FE6-B1B5-3A3B-12B998630D46}"/>
              </a:ext>
            </a:extLst>
          </p:cNvPr>
          <p:cNvPicPr>
            <a:picLocks noChangeAspect="1"/>
          </p:cNvPicPr>
          <p:nvPr/>
        </p:nvPicPr>
        <p:blipFill>
          <a:blip r:embed="rId7"/>
          <a:stretch>
            <a:fillRect/>
          </a:stretch>
        </p:blipFill>
        <p:spPr>
          <a:xfrm>
            <a:off x="562306" y="1414891"/>
            <a:ext cx="1768461" cy="2526635"/>
          </a:xfrm>
          <a:prstGeom prst="rect">
            <a:avLst/>
          </a:prstGeom>
          <a:ln w="19050">
            <a:solidFill>
              <a:schemeClr val="accent1"/>
            </a:solidFill>
          </a:ln>
        </p:spPr>
      </p:pic>
      <p:pic>
        <p:nvPicPr>
          <p:cNvPr id="22" name="Picture 21">
            <a:extLst>
              <a:ext uri="{FF2B5EF4-FFF2-40B4-BE49-F238E27FC236}">
                <a16:creationId xmlns:a16="http://schemas.microsoft.com/office/drawing/2014/main" id="{B1C38C26-EA08-44CC-D227-0A25A1867F65}"/>
              </a:ext>
            </a:extLst>
          </p:cNvPr>
          <p:cNvPicPr>
            <a:picLocks noChangeAspect="1"/>
          </p:cNvPicPr>
          <p:nvPr/>
        </p:nvPicPr>
        <p:blipFill>
          <a:blip r:embed="rId7"/>
          <a:stretch>
            <a:fillRect/>
          </a:stretch>
        </p:blipFill>
        <p:spPr>
          <a:xfrm>
            <a:off x="705181" y="1557766"/>
            <a:ext cx="1768461" cy="2526635"/>
          </a:xfrm>
          <a:prstGeom prst="rect">
            <a:avLst/>
          </a:prstGeom>
          <a:ln w="19050">
            <a:solidFill>
              <a:schemeClr val="accent1"/>
            </a:solidFill>
          </a:ln>
        </p:spPr>
      </p:pic>
      <p:sp>
        <p:nvSpPr>
          <p:cNvPr id="23" name="TextBox 22">
            <a:extLst>
              <a:ext uri="{FF2B5EF4-FFF2-40B4-BE49-F238E27FC236}">
                <a16:creationId xmlns:a16="http://schemas.microsoft.com/office/drawing/2014/main" id="{23423CF4-16F9-BDE7-5D18-4FE7824A3EE8}"/>
              </a:ext>
            </a:extLst>
          </p:cNvPr>
          <p:cNvSpPr txBox="1"/>
          <p:nvPr/>
        </p:nvSpPr>
        <p:spPr>
          <a:xfrm>
            <a:off x="112471" y="4177728"/>
            <a:ext cx="33623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a:cs typeface="Arial"/>
              </a:rPr>
              <a:t>1000+ pages and  2200+ references</a:t>
            </a:r>
            <a:endParaRPr lang="en-GB" sz="1600" i="1">
              <a:cs typeface="Arial" panose="020B0604020202020204"/>
            </a:endParaRPr>
          </a:p>
        </p:txBody>
      </p:sp>
      <p:sp>
        <p:nvSpPr>
          <p:cNvPr id="24" name="TextBox 23">
            <a:extLst>
              <a:ext uri="{FF2B5EF4-FFF2-40B4-BE49-F238E27FC236}">
                <a16:creationId xmlns:a16="http://schemas.microsoft.com/office/drawing/2014/main" id="{D839AF12-06DF-31F1-DD67-5F55B89DE36A}"/>
              </a:ext>
            </a:extLst>
          </p:cNvPr>
          <p:cNvSpPr txBox="1"/>
          <p:nvPr/>
        </p:nvSpPr>
        <p:spPr>
          <a:xfrm>
            <a:off x="3274218" y="1976435"/>
            <a:ext cx="226218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linkClick r:id="rId10"/>
              </a:rPr>
              <a:t>www.cybok.org</a:t>
            </a:r>
            <a:r>
              <a:rPr lang="en-US" sz="2400"/>
              <a:t> </a:t>
            </a:r>
            <a:endParaRPr lang="en-US" sz="2400">
              <a:cs typeface="Arial"/>
            </a:endParaRPr>
          </a:p>
        </p:txBody>
      </p:sp>
      <p:sp>
        <p:nvSpPr>
          <p:cNvPr id="25" name="TextBox 24">
            <a:extLst>
              <a:ext uri="{FF2B5EF4-FFF2-40B4-BE49-F238E27FC236}">
                <a16:creationId xmlns:a16="http://schemas.microsoft.com/office/drawing/2014/main" id="{678E8151-A348-79A2-4519-B05BFE1DC5BC}"/>
              </a:ext>
            </a:extLst>
          </p:cNvPr>
          <p:cNvSpPr txBox="1"/>
          <p:nvPr/>
        </p:nvSpPr>
        <p:spPr>
          <a:xfrm>
            <a:off x="2797970" y="2678905"/>
            <a:ext cx="4393404" cy="30013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1600">
                <a:latin typeface="Arial"/>
                <a:cs typeface="Segoe UI"/>
              </a:rPr>
              <a:t>The </a:t>
            </a:r>
            <a:r>
              <a:rPr lang="en-GB" sz="1600" err="1">
                <a:latin typeface="Arial"/>
                <a:cs typeface="Segoe UI"/>
              </a:rPr>
              <a:t>CyBOK</a:t>
            </a:r>
            <a:r>
              <a:rPr lang="en-GB" sz="1600">
                <a:latin typeface="Arial"/>
                <a:cs typeface="Segoe UI"/>
              </a:rPr>
              <a:t> corpus includes:</a:t>
            </a:r>
            <a:endParaRPr lang="en-US">
              <a:cs typeface="Arial" panose="020B0604020202020204"/>
            </a:endParaRPr>
          </a:p>
          <a:p>
            <a:pPr marL="514350" indent="-285750">
              <a:lnSpc>
                <a:spcPct val="150000"/>
              </a:lnSpc>
              <a:buFont typeface="Wingdings"/>
              <a:buChar char="ü"/>
            </a:pPr>
            <a:r>
              <a:rPr lang="en-GB" sz="1600">
                <a:latin typeface="Arial"/>
                <a:cs typeface="Times New Roman"/>
              </a:rPr>
              <a:t>The BOK with 21 Knowledge Areas </a:t>
            </a:r>
          </a:p>
          <a:p>
            <a:pPr marL="514350" indent="-285750">
              <a:lnSpc>
                <a:spcPct val="150000"/>
              </a:lnSpc>
              <a:buFont typeface="Wingdings"/>
              <a:buChar char="ü"/>
            </a:pPr>
            <a:r>
              <a:rPr lang="en-GB" sz="1600">
                <a:latin typeface="Arial"/>
                <a:cs typeface="Times New Roman"/>
              </a:rPr>
              <a:t>Supplementary Guides:</a:t>
            </a:r>
            <a:endParaRPr lang="en-GB" sz="1600">
              <a:latin typeface="Arial"/>
              <a:cs typeface="Arial" panose="020B0604020202020204"/>
            </a:endParaRPr>
          </a:p>
          <a:p>
            <a:pPr marL="971550" lvl="1" indent="-285750">
              <a:lnSpc>
                <a:spcPct val="150000"/>
              </a:lnSpc>
              <a:buFont typeface="Courier New"/>
              <a:buChar char="o"/>
            </a:pPr>
            <a:r>
              <a:rPr lang="en-GB" sz="1600">
                <a:latin typeface="Arial"/>
                <a:cs typeface="Times New Roman"/>
              </a:rPr>
              <a:t>AI for Security</a:t>
            </a:r>
          </a:p>
          <a:p>
            <a:pPr marL="971550" lvl="1" indent="-285750">
              <a:lnSpc>
                <a:spcPct val="150000"/>
              </a:lnSpc>
              <a:buFont typeface="Courier New"/>
              <a:buChar char="o"/>
            </a:pPr>
            <a:r>
              <a:rPr lang="en-GB" sz="1600">
                <a:latin typeface="Arial"/>
                <a:cs typeface="Times New Roman"/>
              </a:rPr>
              <a:t>Security &amp; Privacy of AI</a:t>
            </a:r>
          </a:p>
          <a:p>
            <a:pPr marL="971550" lvl="1" indent="-285750">
              <a:lnSpc>
                <a:spcPct val="150000"/>
              </a:lnSpc>
              <a:buFont typeface="Courier New"/>
              <a:buChar char="o"/>
            </a:pPr>
            <a:r>
              <a:rPr lang="en-GB" sz="1600">
                <a:latin typeface="Arial"/>
                <a:cs typeface="Times New Roman"/>
              </a:rPr>
              <a:t>Security Economics </a:t>
            </a:r>
            <a:endParaRPr lang="en-GB" sz="1600">
              <a:latin typeface="Arial"/>
              <a:cs typeface="Arial"/>
            </a:endParaRPr>
          </a:p>
          <a:p>
            <a:pPr marL="514350" indent="-285750">
              <a:lnSpc>
                <a:spcPct val="150000"/>
              </a:lnSpc>
              <a:buFont typeface="Wingdings"/>
              <a:buChar char="ü"/>
            </a:pPr>
            <a:r>
              <a:rPr lang="en-GB" sz="1600">
                <a:latin typeface="Arial"/>
                <a:cs typeface="Times New Roman"/>
              </a:rPr>
              <a:t>Mapping Framework and Exemplars</a:t>
            </a:r>
          </a:p>
          <a:p>
            <a:pPr marL="514350" indent="-285750">
              <a:lnSpc>
                <a:spcPct val="150000"/>
              </a:lnSpc>
              <a:buFont typeface="Wingdings"/>
              <a:buChar char="ü"/>
            </a:pPr>
            <a:r>
              <a:rPr lang="en-GB" sz="1600">
                <a:latin typeface="Arial"/>
                <a:cs typeface="Times New Roman"/>
              </a:rPr>
              <a:t>Education and Outreach Materials </a:t>
            </a:r>
          </a:p>
        </p:txBody>
      </p:sp>
      <p:pic>
        <p:nvPicPr>
          <p:cNvPr id="26" name="Picture 2">
            <a:extLst>
              <a:ext uri="{FF2B5EF4-FFF2-40B4-BE49-F238E27FC236}">
                <a16:creationId xmlns:a16="http://schemas.microsoft.com/office/drawing/2014/main" id="{20CE3956-944D-06E1-2E95-8963A9AD00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3296" y="1150167"/>
            <a:ext cx="2510743" cy="8433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A qr code on a white background&#10;&#10;AI-generated content may be incorrect.">
            <a:extLst>
              <a:ext uri="{FF2B5EF4-FFF2-40B4-BE49-F238E27FC236}">
                <a16:creationId xmlns:a16="http://schemas.microsoft.com/office/drawing/2014/main" id="{9A9496DF-643E-5E7B-FDF5-B3E2663C18EA}"/>
              </a:ext>
            </a:extLst>
          </p:cNvPr>
          <p:cNvPicPr>
            <a:picLocks noChangeAspect="1"/>
          </p:cNvPicPr>
          <p:nvPr/>
        </p:nvPicPr>
        <p:blipFill>
          <a:blip r:embed="rId12"/>
          <a:stretch>
            <a:fillRect/>
          </a:stretch>
        </p:blipFill>
        <p:spPr>
          <a:xfrm>
            <a:off x="445404" y="4462839"/>
            <a:ext cx="2203526" cy="2350105"/>
          </a:xfrm>
          <a:prstGeom prst="rect">
            <a:avLst/>
          </a:prstGeom>
        </p:spPr>
      </p:pic>
    </p:spTree>
    <p:extLst>
      <p:ext uri="{BB962C8B-B14F-4D97-AF65-F5344CB8AC3E}">
        <p14:creationId xmlns:p14="http://schemas.microsoft.com/office/powerpoint/2010/main" val="408586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AFC56-F21B-19ED-14AA-0D85355B3BF3}"/>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E8D6686-618C-AB3F-4B69-F05EB3A61447}"/>
              </a:ext>
            </a:extLst>
          </p:cNvPr>
          <p:cNvSpPr>
            <a:spLocks noGrp="1"/>
          </p:cNvSpPr>
          <p:nvPr>
            <p:ph type="title"/>
          </p:nvPr>
        </p:nvSpPr>
        <p:spPr>
          <a:xfrm>
            <a:off x="838200" y="522781"/>
            <a:ext cx="10515600" cy="622846"/>
          </a:xfrm>
        </p:spPr>
        <p:txBody>
          <a:bodyPr>
            <a:normAutofit fontScale="90000"/>
          </a:bodyPr>
          <a:lstStyle/>
          <a:p>
            <a:r>
              <a:rPr lang="en-GB" i="0">
                <a:solidFill>
                  <a:srgbClr val="000000"/>
                </a:solidFill>
                <a:effectLst/>
                <a:cs typeface="Segoe UI" panose="020B0502040204020203" pitchFamily="34" charset="0"/>
              </a:rPr>
              <a:t>Aims &amp; Objectives</a:t>
            </a:r>
            <a:endParaRPr lang="en-SG" sz="4000">
              <a:cs typeface="Segoe UI" panose="020B0502040204020203" pitchFamily="34" charset="0"/>
            </a:endParaRPr>
          </a:p>
        </p:txBody>
      </p:sp>
      <p:sp>
        <p:nvSpPr>
          <p:cNvPr id="3" name="TextBox 2">
            <a:extLst>
              <a:ext uri="{FF2B5EF4-FFF2-40B4-BE49-F238E27FC236}">
                <a16:creationId xmlns:a16="http://schemas.microsoft.com/office/drawing/2014/main" id="{6DD90F76-259B-81F6-4C0C-70E22EB26F50}"/>
              </a:ext>
            </a:extLst>
          </p:cNvPr>
          <p:cNvSpPr txBox="1"/>
          <p:nvPr/>
        </p:nvSpPr>
        <p:spPr>
          <a:xfrm>
            <a:off x="4992204" y="6578627"/>
            <a:ext cx="2207592" cy="276999"/>
          </a:xfrm>
          <a:prstGeom prst="rect">
            <a:avLst/>
          </a:prstGeom>
          <a:noFill/>
        </p:spPr>
        <p:txBody>
          <a:bodyPr wrap="none" rtlCol="0">
            <a:spAutoFit/>
          </a:bodyPr>
          <a:lstStyle/>
          <a:p>
            <a:r>
              <a:rPr lang="en-US" sz="1200" dirty="0"/>
              <a:t>Confidential – Do not recirculate</a:t>
            </a:r>
            <a:endParaRPr lang="en-SG" sz="1200" dirty="0"/>
          </a:p>
        </p:txBody>
      </p:sp>
      <p:sp>
        <p:nvSpPr>
          <p:cNvPr id="4" name="TextBox 3">
            <a:extLst>
              <a:ext uri="{FF2B5EF4-FFF2-40B4-BE49-F238E27FC236}">
                <a16:creationId xmlns:a16="http://schemas.microsoft.com/office/drawing/2014/main" id="{46E51EA0-78BB-A36A-4880-0F282812624E}"/>
              </a:ext>
            </a:extLst>
          </p:cNvPr>
          <p:cNvSpPr txBox="1"/>
          <p:nvPr/>
        </p:nvSpPr>
        <p:spPr>
          <a:xfrm>
            <a:off x="838200" y="1172610"/>
            <a:ext cx="10714021" cy="4708981"/>
          </a:xfrm>
          <a:prstGeom prst="rect">
            <a:avLst/>
          </a:prstGeom>
          <a:noFill/>
        </p:spPr>
        <p:txBody>
          <a:bodyPr wrap="square" lIns="91440" tIns="45720" rIns="91440" bIns="45720" rtlCol="0" anchor="t">
            <a:spAutoFit/>
          </a:bodyPr>
          <a:lstStyle/>
          <a:p>
            <a:r>
              <a:rPr lang="en-US" sz="2000" b="1" i="1" dirty="0">
                <a:effectLst>
                  <a:outerShdw blurRad="38100" dist="38100" dir="2700000" algn="tl">
                    <a:srgbClr val="000000">
                      <a:alpha val="43137"/>
                    </a:srgbClr>
                  </a:outerShdw>
                </a:effectLst>
              </a:rPr>
              <a:t>The key objective of this initiative to identify synergies and differences in the IS-BOK and UK </a:t>
            </a:r>
            <a:r>
              <a:rPr lang="en-US" sz="2000" b="1" i="1" dirty="0" err="1">
                <a:effectLst>
                  <a:outerShdw blurRad="38100" dist="38100" dir="2700000" algn="tl">
                    <a:srgbClr val="000000">
                      <a:alpha val="43137"/>
                    </a:srgbClr>
                  </a:outerShdw>
                </a:effectLst>
              </a:rPr>
              <a:t>CyBOK</a:t>
            </a:r>
            <a:r>
              <a:rPr lang="en-US" sz="2000" b="1" i="1" dirty="0">
                <a:effectLst>
                  <a:outerShdw blurRad="38100" dist="38100" dir="2700000" algn="tl">
                    <a:srgbClr val="000000">
                      <a:alpha val="43137"/>
                    </a:srgbClr>
                  </a:outerShdw>
                </a:effectLst>
              </a:rPr>
              <a:t> together with the UK team as well as a means to sustainable collaboration moving forwards.</a:t>
            </a:r>
          </a:p>
          <a:p>
            <a:endParaRPr lang="en-US" sz="2000" b="1" i="1" dirty="0">
              <a:effectLst>
                <a:outerShdw blurRad="38100" dist="38100" dir="2700000" algn="tl">
                  <a:srgbClr val="000000">
                    <a:alpha val="43137"/>
                  </a:srgbClr>
                </a:outerShdw>
              </a:effectLst>
            </a:endParaRPr>
          </a:p>
          <a:p>
            <a:r>
              <a:rPr lang="en-US" b="1" i="1" dirty="0">
                <a:effectLst>
                  <a:outerShdw blurRad="38100" dist="38100" dir="2700000" algn="tl">
                    <a:srgbClr val="000000">
                      <a:alpha val="43137"/>
                    </a:srgbClr>
                  </a:outerShdw>
                </a:effectLst>
              </a:rPr>
              <a:t>WP1: (WHAT)</a:t>
            </a:r>
            <a:r>
              <a:rPr lang="en-US" dirty="0"/>
              <a:t> </a:t>
            </a:r>
            <a:endParaRPr lang="en-US" dirty="0">
              <a:cs typeface="Arial"/>
            </a:endParaRPr>
          </a:p>
          <a:p>
            <a:pPr marL="285750" indent="-285750">
              <a:buFont typeface="Arial" panose="020B0604020202020204" pitchFamily="34" charset="0"/>
              <a:buChar char="•"/>
            </a:pPr>
            <a:r>
              <a:rPr lang="en-US" dirty="0"/>
              <a:t>Cross-mapping between IS-BOK and </a:t>
            </a:r>
            <a:r>
              <a:rPr lang="en-US" dirty="0" err="1"/>
              <a:t>CyBOK</a:t>
            </a:r>
            <a:r>
              <a:rPr lang="en-US" dirty="0"/>
              <a:t> to determine the alignment  (commonality and differences) between </a:t>
            </a:r>
            <a:r>
              <a:rPr lang="en-US" dirty="0" err="1"/>
              <a:t>CyBOK</a:t>
            </a:r>
            <a:r>
              <a:rPr lang="en-US" dirty="0"/>
              <a:t> &amp; IS-BOK</a:t>
            </a:r>
            <a:endParaRPr lang="en-US" dirty="0">
              <a:cs typeface="Arial"/>
            </a:endParaRPr>
          </a:p>
          <a:p>
            <a:endParaRPr lang="en-US" dirty="0"/>
          </a:p>
          <a:p>
            <a:r>
              <a:rPr lang="en-US" b="1" i="1" dirty="0">
                <a:effectLst>
                  <a:outerShdw blurRad="38100" dist="38100" dir="2700000" algn="tl">
                    <a:srgbClr val="000000">
                      <a:alpha val="43137"/>
                    </a:srgbClr>
                  </a:outerShdw>
                </a:effectLst>
              </a:rPr>
              <a:t>WP2: (HOW) </a:t>
            </a:r>
            <a:endParaRPr lang="en-US" b="1" i="1" dirty="0">
              <a:effectLst>
                <a:outerShdw blurRad="38100" dist="38100" dir="2700000" algn="tl">
                  <a:srgbClr val="000000">
                    <a:alpha val="43137"/>
                  </a:srgbClr>
                </a:outerShdw>
              </a:effectLst>
              <a:cs typeface="Arial"/>
            </a:endParaRPr>
          </a:p>
          <a:p>
            <a:pPr marL="285750" indent="-285750">
              <a:buFont typeface="Arial" panose="020B0604020202020204" pitchFamily="34" charset="0"/>
              <a:buChar char="•"/>
            </a:pPr>
            <a:r>
              <a:rPr lang="en-US" dirty="0"/>
              <a:t>Evaluate the way </a:t>
            </a:r>
            <a:r>
              <a:rPr lang="en-US" dirty="0" err="1"/>
              <a:t>CyBOK</a:t>
            </a:r>
            <a:r>
              <a:rPr lang="en-US" dirty="0"/>
              <a:t> resources are utilized as well as proposal if the IS-BOK can do the same for Singapore.</a:t>
            </a:r>
            <a:endParaRPr lang="en-US" dirty="0">
              <a:cs typeface="Arial"/>
            </a:endParaRPr>
          </a:p>
          <a:p>
            <a:pPr marL="285750" indent="-285750">
              <a:buFont typeface="Arial" panose="020B0604020202020204" pitchFamily="34" charset="0"/>
              <a:buChar char="•"/>
            </a:pPr>
            <a:r>
              <a:rPr lang="en-US" dirty="0"/>
              <a:t>Propose plans for collaboration between </a:t>
            </a:r>
            <a:r>
              <a:rPr lang="en-US" dirty="0" err="1"/>
              <a:t>CyBOK</a:t>
            </a:r>
            <a:r>
              <a:rPr lang="en-US" dirty="0"/>
              <a:t> and IS-BOK moving forwards as well as the role they may play in the future such as for mutual and community learning;  support for national certification </a:t>
            </a:r>
            <a:r>
              <a:rPr lang="en-US" dirty="0" err="1"/>
              <a:t>programmes</a:t>
            </a:r>
            <a:r>
              <a:rPr lang="en-US" dirty="0"/>
              <a:t> and </a:t>
            </a:r>
            <a:r>
              <a:rPr lang="en-US" dirty="0" err="1"/>
              <a:t>professionalisation</a:t>
            </a:r>
            <a:r>
              <a:rPr lang="en-US" dirty="0"/>
              <a:t> in each country </a:t>
            </a:r>
            <a:endParaRPr lang="en-US" dirty="0">
              <a:cs typeface="Arial"/>
            </a:endParaRPr>
          </a:p>
          <a:p>
            <a:endParaRPr lang="en-SG" sz="2000" dirty="0"/>
          </a:p>
          <a:p>
            <a:r>
              <a:rPr lang="en-SG" sz="2000" b="1" dirty="0">
                <a:effectLst>
                  <a:outerShdw blurRad="38100" dist="38100" dir="2700000" algn="tl">
                    <a:srgbClr val="000000">
                      <a:alpha val="43137"/>
                    </a:srgbClr>
                  </a:outerShdw>
                </a:effectLst>
              </a:rPr>
              <a:t>Final report </a:t>
            </a:r>
            <a:r>
              <a:rPr lang="en-SG" sz="2000" b="1">
                <a:effectLst>
                  <a:outerShdw blurRad="38100" dist="38100" dir="2700000" algn="tl">
                    <a:srgbClr val="000000">
                      <a:alpha val="43137"/>
                    </a:srgbClr>
                  </a:outerShdw>
                </a:effectLst>
              </a:rPr>
              <a:t>is currently targeted </a:t>
            </a:r>
            <a:r>
              <a:rPr lang="en-SG" sz="2000" b="1" dirty="0">
                <a:effectLst>
                  <a:outerShdw blurRad="38100" dist="38100" dir="2700000" algn="tl">
                    <a:srgbClr val="000000">
                      <a:alpha val="43137"/>
                    </a:srgbClr>
                  </a:outerShdw>
                </a:effectLst>
              </a:rPr>
              <a:t>to be ready by 15 Feb 2026</a:t>
            </a:r>
            <a:endParaRPr lang="en-SG" sz="2000" b="1" dirty="0">
              <a:effectLst>
                <a:outerShdw blurRad="38100" dist="38100" dir="2700000" algn="tl">
                  <a:srgbClr val="000000">
                    <a:alpha val="43137"/>
                  </a:srgbClr>
                </a:outerShdw>
              </a:effectLst>
              <a:cs typeface="Arial"/>
            </a:endParaRPr>
          </a:p>
        </p:txBody>
      </p:sp>
    </p:spTree>
    <p:extLst>
      <p:ext uri="{BB962C8B-B14F-4D97-AF65-F5344CB8AC3E}">
        <p14:creationId xmlns:p14="http://schemas.microsoft.com/office/powerpoint/2010/main" val="3564624506"/>
      </p:ext>
    </p:extLst>
  </p:cSld>
  <p:clrMapOvr>
    <a:masterClrMapping/>
  </p:clrMapOvr>
</p:sld>
</file>

<file path=ppt/theme/theme1.xml><?xml version="1.0" encoding="utf-8"?>
<a:theme xmlns:a="http://schemas.openxmlformats.org/drawingml/2006/main" name="CyBOK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OK Theme" id="{648E46CC-6678-4511-91BC-91F1064CB7F9}" vid="{ED07DEB4-FC57-4E5C-9CDF-F1E9BF9D4E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64f451-1067-43e3-82d4-fa1b993e5c2b">
      <Terms xmlns="http://schemas.microsoft.com/office/infopath/2007/PartnerControls"/>
    </lcf76f155ced4ddcb4097134ff3c332f>
    <TaxCatchAll xmlns="474b7b72-26dc-4176-bf95-1630521347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B79CE87A46EC4195452B1267C83AA0" ma:contentTypeVersion="14" ma:contentTypeDescription="Create a new document." ma:contentTypeScope="" ma:versionID="6fcd0bbebffff8c9a504ee133ec2004a">
  <xsd:schema xmlns:xsd="http://www.w3.org/2001/XMLSchema" xmlns:xs="http://www.w3.org/2001/XMLSchema" xmlns:p="http://schemas.microsoft.com/office/2006/metadata/properties" xmlns:ns2="dd64f451-1067-43e3-82d4-fa1b993e5c2b" xmlns:ns3="474b7b72-26dc-4176-bf95-1630521347db" targetNamespace="http://schemas.microsoft.com/office/2006/metadata/properties" ma:root="true" ma:fieldsID="ba525f10c6f6cb980aa231a433135b89" ns2:_="" ns3:_="">
    <xsd:import namespace="dd64f451-1067-43e3-82d4-fa1b993e5c2b"/>
    <xsd:import namespace="474b7b72-26dc-4176-bf95-1630521347d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4f451-1067-43e3-82d4-fa1b993e5c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d084387-097e-4aef-8f33-0dee7b0eb57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4b7b72-26dc-4176-bf95-1630521347d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3ae74fe-a57d-43e4-b830-e3120226fde3}" ma:internalName="TaxCatchAll" ma:showField="CatchAllData" ma:web="474b7b72-26dc-4176-bf95-1630521347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791BA6-D9DB-4F07-8E42-212ADCC875B3}">
  <ds:schemaRefs>
    <ds:schemaRef ds:uri="http://schemas.microsoft.com/office/2006/metadata/properties"/>
    <ds:schemaRef ds:uri="http://schemas.microsoft.com/office/infopath/2007/PartnerControls"/>
    <ds:schemaRef ds:uri="dd64f451-1067-43e3-82d4-fa1b993e5c2b"/>
    <ds:schemaRef ds:uri="474b7b72-26dc-4176-bf95-1630521347db"/>
  </ds:schemaRefs>
</ds:datastoreItem>
</file>

<file path=customXml/itemProps2.xml><?xml version="1.0" encoding="utf-8"?>
<ds:datastoreItem xmlns:ds="http://schemas.openxmlformats.org/officeDocument/2006/customXml" ds:itemID="{FACED9DB-3B73-417C-8F56-9CD8BF6D96E8}">
  <ds:schemaRefs>
    <ds:schemaRef ds:uri="http://schemas.microsoft.com/sharepoint/v3/contenttype/forms"/>
  </ds:schemaRefs>
</ds:datastoreItem>
</file>

<file path=customXml/itemProps3.xml><?xml version="1.0" encoding="utf-8"?>
<ds:datastoreItem xmlns:ds="http://schemas.openxmlformats.org/officeDocument/2006/customXml" ds:itemID="{DAFED167-8383-4BE9-86F3-FCBC3EE42A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4f451-1067-43e3-82d4-fa1b993e5c2b"/>
    <ds:schemaRef ds:uri="474b7b72-26dc-4176-bf95-1630521347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CyBOK Theme (1)</Template>
  <TotalTime>48</TotalTime>
  <Words>1821</Words>
  <Application>Microsoft Office PowerPoint</Application>
  <PresentationFormat>Widescreen</PresentationFormat>
  <Paragraphs>250</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Calibri Light</vt:lpstr>
      <vt:lpstr>Courier New</vt:lpstr>
      <vt:lpstr>HELVETICA NEUE LIGHT</vt:lpstr>
      <vt:lpstr>HELVETICA NEUE LIGHT</vt:lpstr>
      <vt:lpstr>Roboto</vt:lpstr>
      <vt:lpstr>Roboto Condensed</vt:lpstr>
      <vt:lpstr>Segoe UI</vt:lpstr>
      <vt:lpstr>Wingdings</vt:lpstr>
      <vt:lpstr>CyBOK Theme</vt:lpstr>
      <vt:lpstr>Project for mapping of Information Security BOK (IS-BOK), Singapore &amp; Cyber Security BOK (CyBOK), UK </vt:lpstr>
      <vt:lpstr>Brief Introduction of Speaker</vt:lpstr>
      <vt:lpstr>Brief Introduction of Speaker</vt:lpstr>
      <vt:lpstr>Agenda </vt:lpstr>
      <vt:lpstr>Background</vt:lpstr>
      <vt:lpstr>Introduction to BOKs</vt:lpstr>
      <vt:lpstr>Information Security Body of Knowledge (IS-BOK) 2.0</vt:lpstr>
      <vt:lpstr>Cyber Security Body of Knowledge (CyBOK v1.1) </vt:lpstr>
      <vt:lpstr>Aims &amp; Objectives</vt:lpstr>
      <vt:lpstr>Work Package 1: The “WHAT”</vt:lpstr>
      <vt:lpstr>Work Package 2: The “HOW”</vt:lpstr>
      <vt:lpstr>Project Team Members</vt:lpstr>
      <vt:lpstr>Comparisons: IS-BOK and CyBOK Areas</vt:lpstr>
      <vt:lpstr>PowerPoint Presentation</vt:lpstr>
      <vt:lpstr>Comparisons of Focus and Aims</vt:lpstr>
      <vt:lpstr>TOC-Based Comparisons of Coverage</vt:lpstr>
      <vt:lpstr>Headers-Based Comparisons of Coverage</vt:lpstr>
      <vt:lpstr>Using CyBOK Mapping Framework</vt:lpstr>
      <vt:lpstr>Example of Mapping - Malware</vt:lpstr>
      <vt:lpstr>Example of Mapping - Malware</vt:lpstr>
      <vt:lpstr>Example of Mapping - Malware</vt:lpstr>
      <vt:lpstr>Example of Mapping - Malware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Jones</dc:creator>
  <cp:lastModifiedBy>Jenna Cox</cp:lastModifiedBy>
  <cp:revision>35</cp:revision>
  <dcterms:created xsi:type="dcterms:W3CDTF">2024-04-26T08:49:29Z</dcterms:created>
  <dcterms:modified xsi:type="dcterms:W3CDTF">2025-10-30T09:04:08Z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0x0101005DB79CE87A46EC4195452B1267C83AA0</vt:lpwstr>
  </property>
  <property fmtid="{D5CDD505-2E9C-101B-9397-08002B2CF9AE}" pid="3" name="Order">
    <vt:r8>985700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